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280" r:id="rId12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76F8-47C1-49D1-B01F-A82FAA0893FB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A008-DB4F-480E-BF00-5F89612374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2752"/>
            <a:ext cx="911939" cy="365125"/>
          </a:xfrm>
        </p:spPr>
        <p:txBody>
          <a:bodyPr/>
          <a:lstStyle/>
          <a:p>
            <a:fld id="{BC1CBBFD-8DC3-4CE0-87CE-316BA1CC2809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2752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27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AA7D23-3B47-40D1-812E-28B928D22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315999"/>
            <a:ext cx="911939" cy="365125"/>
          </a:xfrm>
        </p:spPr>
        <p:txBody>
          <a:bodyPr/>
          <a:lstStyle/>
          <a:p>
            <a:fld id="{54ED5195-C2EA-47FB-857E-31D75CBF3396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7" y="6315999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3159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5D7237-B22F-47CC-8E09-F07835343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7BA7-902C-4E81-9927-63EAB9AA0421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B5E-8F1E-4FF7-BC87-62A51B650E8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CC4-3C54-498B-AF80-F0A8D512ED4E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284-9E93-4371-A81F-FD28446DACFA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A8AC-6228-46D8-BBBA-7A13DA4153F2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5E57-FFDA-4188-8286-5DE52C09AB29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1551"/>
            <a:ext cx="911939" cy="365125"/>
          </a:xfrm>
        </p:spPr>
        <p:txBody>
          <a:bodyPr/>
          <a:lstStyle/>
          <a:p>
            <a:fld id="{364FD4F3-2649-4F55-B807-C78E8563980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1551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155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274F37-E04A-447B-96F3-D2569C6D6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66093" y="6298748"/>
            <a:ext cx="911939" cy="365125"/>
          </a:xfrm>
        </p:spPr>
        <p:txBody>
          <a:bodyPr/>
          <a:lstStyle/>
          <a:p>
            <a:fld id="{41B0B63A-E146-4E54-B0ED-BC926616A08A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98748"/>
            <a:ext cx="592012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623" y="62987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47A522-99AA-449E-BD6F-8950FFCD2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271550"/>
            <a:ext cx="911939" cy="365125"/>
          </a:xfrm>
        </p:spPr>
        <p:txBody>
          <a:bodyPr/>
          <a:lstStyle/>
          <a:p>
            <a:fld id="{03D230E3-49CF-43FB-B49E-47D00C9F1F38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271550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271550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A9605E-D1F2-4408-979C-EDC0932F81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338A466-280B-400E-9E84-91B4E3241D04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59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88D1BF-1A19-433C-838D-17C945A55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E69F7F11-2B15-4720-90C2-C2EA3343A46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2CD07-012E-44D3-A42E-768C49F08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082" y="6317775"/>
            <a:ext cx="911939" cy="365125"/>
          </a:xfrm>
        </p:spPr>
        <p:txBody>
          <a:bodyPr/>
          <a:lstStyle/>
          <a:p>
            <a:fld id="{163CEE38-5458-46B0-825F-E483F63764D1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735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12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AD483-8A3E-4B62-AE70-10E08EF5C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88F3D0F9-0F44-4879-8D3C-7B698DF38F12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85D46-F0F6-4E52-BE3E-90401F6D8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65CC09A-6FF3-48F8-B684-8A6224DCACE8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F2769-E4BD-40E1-8186-F59FF5EFB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DFC5-09FD-4447-8F81-7861935325F7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5786" y="6267118"/>
            <a:ext cx="5859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585ECD-EC69-482C-A8BC-21DD5C5A3A0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35E8-171D-443D-894C-283B9C39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第二次</a:t>
            </a:r>
            <a:r>
              <a:rPr lang="en-US" altLang="zh-TW" b="1" dirty="0">
                <a:solidFill>
                  <a:schemeClr val="accent2"/>
                </a:solidFill>
              </a:rPr>
              <a:t>MVC</a:t>
            </a:r>
            <a:r>
              <a:rPr lang="zh-TW" altLang="en-US" b="1" dirty="0">
                <a:solidFill>
                  <a:schemeClr val="accent2"/>
                </a:solidFill>
              </a:rPr>
              <a:t> 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D1331-D944-4ED1-B9D7-C3E6FDC4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9433"/>
            <a:ext cx="7766936" cy="1096899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豐碩資訊有限公司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8401D1-58B0-4F2C-9A4F-6258C17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路由和篩選器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篩選器的作用和種類：</a:t>
            </a:r>
            <a:br>
              <a:rPr lang="en-US" altLang="zh-TW" dirty="0"/>
            </a:br>
            <a:r>
              <a:rPr lang="en-US" altLang="zh-TW" dirty="0"/>
              <a:t>Authentication Filters</a:t>
            </a:r>
            <a:r>
              <a:rPr lang="zh-TW" altLang="en-US" dirty="0"/>
              <a:t>：用於確保使用者的身份驗證，通常在動作方法執行之前進行身份驗證。</a:t>
            </a:r>
          </a:p>
          <a:p>
            <a:r>
              <a:rPr lang="en-US" altLang="zh-TW" dirty="0"/>
              <a:t>Authorization Filters</a:t>
            </a:r>
            <a:r>
              <a:rPr lang="zh-TW" altLang="en-US" dirty="0"/>
              <a:t>：用於確定使用者是否有權限訪問特定資源，通常在動作方法執行之前進行授權檢查。</a:t>
            </a:r>
          </a:p>
          <a:p>
            <a:r>
              <a:rPr lang="en-US" altLang="zh-TW" dirty="0"/>
              <a:t>Action Filters</a:t>
            </a:r>
            <a:r>
              <a:rPr lang="zh-TW" altLang="en-US" dirty="0"/>
              <a:t>：用於在執行動作方法之前和之後添加額外的處理邏輯，如日誌記錄、性能測量等。</a:t>
            </a:r>
          </a:p>
          <a:p>
            <a:r>
              <a:rPr lang="en-US" altLang="zh-TW" dirty="0"/>
              <a:t>Exception Filters</a:t>
            </a:r>
            <a:r>
              <a:rPr lang="zh-TW" altLang="en-US" dirty="0"/>
              <a:t>：用於捕獲和處理動作方法執行過程中的異常。</a:t>
            </a:r>
          </a:p>
          <a:p>
            <a:r>
              <a:rPr lang="en-US" altLang="zh-TW" dirty="0"/>
              <a:t>Result Filters</a:t>
            </a:r>
            <a:r>
              <a:rPr lang="zh-TW" altLang="en-US" dirty="0"/>
              <a:t>：用於修改動作方法返回的結果，如添加額外的數據、編寫緩存等。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FF961-B2DB-4F60-A77C-6B2FAF5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內容結束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12ECE18-0507-4241-B900-3F05A28B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81E05EF-FAF6-4FCA-8BFA-05E2E0C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框架與資料庫整合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Entity Framework</a:t>
            </a:r>
            <a:r>
              <a:rPr lang="zh-TW" altLang="en-US" dirty="0"/>
              <a:t>概述：</a:t>
            </a:r>
            <a:endParaRPr lang="en-US" altLang="zh-TW" dirty="0"/>
          </a:p>
          <a:p>
            <a:r>
              <a:rPr lang="en-US" altLang="zh-TW" dirty="0"/>
              <a:t>Entity Framework</a:t>
            </a:r>
            <a:r>
              <a:rPr lang="zh-TW" altLang="en-US" dirty="0"/>
              <a:t>是</a:t>
            </a:r>
            <a:r>
              <a:rPr lang="en-US" altLang="zh-TW" dirty="0"/>
              <a:t>Microsoft</a:t>
            </a:r>
            <a:r>
              <a:rPr lang="zh-TW" altLang="en-US" dirty="0"/>
              <a:t>的一個</a:t>
            </a:r>
            <a:r>
              <a:rPr lang="en-US" altLang="zh-TW" dirty="0"/>
              <a:t>ORM</a:t>
            </a:r>
            <a:r>
              <a:rPr lang="zh-TW" altLang="en-US" dirty="0"/>
              <a:t>（物件關聯映射）框架，用於在應用程式和資料庫之間進行數據映射和數據存取。</a:t>
            </a:r>
            <a:endParaRPr lang="en-US" altLang="zh-TW" dirty="0"/>
          </a:p>
          <a:p>
            <a:br>
              <a:rPr lang="en-US" altLang="zh-TW" dirty="0"/>
            </a:br>
            <a:r>
              <a:rPr lang="zh-TW" altLang="en-US" dirty="0"/>
              <a:t>通過</a:t>
            </a:r>
            <a:r>
              <a:rPr lang="en-US" altLang="zh-TW" dirty="0"/>
              <a:t>Entity Framework</a:t>
            </a:r>
            <a:r>
              <a:rPr lang="zh-TW" altLang="en-US" dirty="0"/>
              <a:t>，開發人員可以使用物件導向的方式來操作和查詢資料庫，而不需要直接編寫</a:t>
            </a:r>
            <a:r>
              <a:rPr lang="en-US" altLang="zh-TW" dirty="0"/>
              <a:t>SQL</a:t>
            </a:r>
            <a:r>
              <a:rPr lang="zh-TW" altLang="en-US" dirty="0"/>
              <a:t>查詢。</a:t>
            </a:r>
          </a:p>
          <a:p>
            <a:r>
              <a:rPr lang="en-US" altLang="zh-TW" dirty="0"/>
              <a:t>Entity Framework</a:t>
            </a:r>
            <a:r>
              <a:rPr lang="zh-TW" altLang="en-US" dirty="0"/>
              <a:t>提供了對多種資料庫引擎的支援，包括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等。</a:t>
            </a:r>
          </a:p>
          <a:p>
            <a:r>
              <a:rPr lang="zh-TW" altLang="en-US" dirty="0"/>
              <a:t>它提供了強大的</a:t>
            </a:r>
            <a:r>
              <a:rPr lang="en-US" altLang="zh-TW" dirty="0"/>
              <a:t>LINQ</a:t>
            </a:r>
            <a:r>
              <a:rPr lang="zh-TW" altLang="en-US" dirty="0"/>
              <a:t>（語言集成查詢）功能，使開發人員能夠使用類似於</a:t>
            </a:r>
            <a:r>
              <a:rPr lang="en-US" altLang="zh-TW" dirty="0"/>
              <a:t>SQL</a:t>
            </a:r>
            <a:r>
              <a:rPr lang="zh-TW" altLang="en-US" dirty="0"/>
              <a:t>的語法來編寫查詢。</a:t>
            </a:r>
          </a:p>
          <a:p>
            <a:r>
              <a:rPr lang="en-US" altLang="zh-TW" dirty="0"/>
              <a:t>Entity Framework</a:t>
            </a:r>
            <a:r>
              <a:rPr lang="zh-TW" altLang="en-US" dirty="0"/>
              <a:t>的優勢包括：</a:t>
            </a:r>
          </a:p>
          <a:p>
            <a:endParaRPr lang="zh-TW" altLang="en-US" dirty="0"/>
          </a:p>
          <a:p>
            <a:r>
              <a:rPr lang="zh-TW" altLang="en-US" dirty="0"/>
              <a:t>數據抽象：</a:t>
            </a:r>
            <a:r>
              <a:rPr lang="en-US" altLang="zh-TW" dirty="0"/>
              <a:t>Entity Framework</a:t>
            </a:r>
            <a:r>
              <a:rPr lang="zh-TW" altLang="en-US" dirty="0"/>
              <a:t>將資料庫中的表格、列和關聯映射為</a:t>
            </a:r>
            <a:r>
              <a:rPr lang="en-US" altLang="zh-TW" dirty="0"/>
              <a:t>.NET</a:t>
            </a:r>
            <a:r>
              <a:rPr lang="zh-TW" altLang="en-US" dirty="0"/>
              <a:t>中的物件，從而提供了更自然的方式來操作資料。</a:t>
            </a:r>
          </a:p>
          <a:p>
            <a:r>
              <a:rPr lang="zh-TW" altLang="en-US" dirty="0"/>
              <a:t>自動化數據存取：它提供了自動生成數據庫架構的功能，並處理</a:t>
            </a:r>
            <a:r>
              <a:rPr lang="en-US" altLang="zh-TW" dirty="0"/>
              <a:t>CRUD</a:t>
            </a:r>
            <a:r>
              <a:rPr lang="zh-TW" altLang="en-US" dirty="0"/>
              <a:t>操作（新增、讀取、更新和刪除）。</a:t>
            </a:r>
          </a:p>
          <a:p>
            <a:r>
              <a:rPr lang="zh-TW" altLang="en-US" dirty="0"/>
              <a:t>易於維護和更改：通過使用</a:t>
            </a:r>
            <a:r>
              <a:rPr lang="en-US" altLang="zh-TW" dirty="0"/>
              <a:t>Entity Framework</a:t>
            </a:r>
            <a:r>
              <a:rPr lang="zh-TW" altLang="en-US" dirty="0"/>
              <a:t>，對於應用程式的數據存取層進行更改變得容易，而不需要大量的手動代碼更改。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框架與資料庫整合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Visual Studio</a:t>
            </a:r>
            <a:r>
              <a:rPr lang="zh-TW" altLang="en-US" dirty="0"/>
              <a:t>中的專案管理器中，右鍵點擊專案，然後選擇「管理</a:t>
            </a:r>
            <a:r>
              <a:rPr lang="en-US" altLang="zh-TW" dirty="0"/>
              <a:t>NuGet</a:t>
            </a:r>
            <a:r>
              <a:rPr lang="zh-TW" altLang="en-US" dirty="0"/>
              <a:t>套件」，搜尋並安裝「</a:t>
            </a:r>
            <a:r>
              <a:rPr lang="en-US" altLang="zh-TW" dirty="0" err="1"/>
              <a:t>EntityFramework</a:t>
            </a:r>
            <a:r>
              <a:rPr lang="zh-TW" altLang="en-US" dirty="0"/>
              <a:t>」套件。</a:t>
            </a:r>
            <a:endParaRPr lang="en-US" altLang="zh-TW" dirty="0"/>
          </a:p>
          <a:p>
            <a:r>
              <a:rPr lang="zh-TW" altLang="en-US" dirty="0"/>
              <a:t>建立資料庫模型：</a:t>
            </a:r>
            <a:br>
              <a:rPr lang="en-US" altLang="zh-TW" dirty="0"/>
            </a:br>
            <a:r>
              <a:rPr lang="zh-TW" altLang="en-US" dirty="0"/>
              <a:t>在專案中創建一個名為「</a:t>
            </a:r>
            <a:r>
              <a:rPr lang="en-US" altLang="zh-TW" dirty="0"/>
              <a:t>Models</a:t>
            </a:r>
            <a:r>
              <a:rPr lang="zh-TW" altLang="en-US" dirty="0"/>
              <a:t>」的資料夾。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在「</a:t>
            </a:r>
            <a:r>
              <a:rPr lang="en-US" altLang="zh-TW" dirty="0"/>
              <a:t>Models</a:t>
            </a:r>
            <a:r>
              <a:rPr lang="zh-TW" altLang="en-US" dirty="0"/>
              <a:t>」資料夾中創建一個新的類別，表示資料庫表格。例如，創建一個名為「</a:t>
            </a:r>
            <a:r>
              <a:rPr lang="en-US" altLang="zh-TW" dirty="0"/>
              <a:t>Customer</a:t>
            </a:r>
            <a:r>
              <a:rPr lang="zh-TW" altLang="en-US" dirty="0"/>
              <a:t>」的類別，它具有一些屬性，如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Name</a:t>
            </a:r>
            <a:r>
              <a:rPr lang="zh-TW" altLang="en-US" dirty="0"/>
              <a:t>等。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Entity Framework</a:t>
            </a:r>
            <a:r>
              <a:rPr lang="zh-TW" altLang="en-US" dirty="0"/>
              <a:t>的標記（例如</a:t>
            </a:r>
            <a:r>
              <a:rPr lang="en-US" altLang="zh-TW" dirty="0"/>
              <a:t>[Key]</a:t>
            </a:r>
            <a:r>
              <a:rPr lang="zh-TW" altLang="en-US" dirty="0"/>
              <a:t>、</a:t>
            </a:r>
            <a:r>
              <a:rPr lang="en-US" altLang="zh-TW" dirty="0"/>
              <a:t>[</a:t>
            </a:r>
            <a:r>
              <a:rPr lang="en-US" altLang="zh-TW" dirty="0" err="1"/>
              <a:t>StringLength</a:t>
            </a:r>
            <a:r>
              <a:rPr lang="en-US" altLang="zh-TW" dirty="0"/>
              <a:t>]</a:t>
            </a:r>
            <a:r>
              <a:rPr lang="zh-TW" altLang="en-US" dirty="0"/>
              <a:t>等）將屬性設定為對應的資料庫欄位。</a:t>
            </a:r>
            <a:endParaRPr lang="en-US" altLang="zh-TW" dirty="0"/>
          </a:p>
          <a:p>
            <a:r>
              <a:rPr lang="zh-TW" altLang="en-US" dirty="0"/>
              <a:t>設定連接字串：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 err="1"/>
              <a:t>Web.config</a:t>
            </a:r>
            <a:r>
              <a:rPr lang="zh-TW" altLang="en-US" dirty="0"/>
              <a:t>（或</a:t>
            </a:r>
            <a:r>
              <a:rPr lang="en-US" altLang="zh-TW" dirty="0" err="1"/>
              <a:t>appsettings.json</a:t>
            </a:r>
            <a:r>
              <a:rPr lang="zh-TW" altLang="en-US" dirty="0"/>
              <a:t>，根據你的專案類型）中，添加一個連接字串，指定資料庫連接詳細資訊。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框架與資料庫整合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在控制器中使用</a:t>
            </a:r>
            <a:r>
              <a:rPr lang="en-US" altLang="zh-TW" dirty="0"/>
              <a:t>Entity Framework</a:t>
            </a:r>
            <a:r>
              <a:rPr lang="zh-TW" altLang="en-US" dirty="0"/>
              <a:t>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MVC</a:t>
            </a:r>
            <a:r>
              <a:rPr lang="zh-TW" altLang="en-US" dirty="0"/>
              <a:t>的控制器中，使用</a:t>
            </a:r>
            <a:r>
              <a:rPr lang="en-US" altLang="zh-TW" dirty="0" err="1"/>
              <a:t>MyDbContext</a:t>
            </a:r>
            <a:r>
              <a:rPr lang="zh-TW" altLang="en-US" dirty="0"/>
              <a:t>類別的實例來存取資料庫。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在控制器的動作方法中，使用</a:t>
            </a:r>
            <a:r>
              <a:rPr lang="en-US" altLang="zh-TW" dirty="0"/>
              <a:t>Entity Framework</a:t>
            </a:r>
            <a:r>
              <a:rPr lang="zh-TW" altLang="en-US" dirty="0"/>
              <a:t>的</a:t>
            </a:r>
            <a:r>
              <a:rPr lang="en-US" altLang="zh-TW" dirty="0"/>
              <a:t>LINQ</a:t>
            </a:r>
            <a:r>
              <a:rPr lang="zh-TW" altLang="en-US" dirty="0"/>
              <a:t>查詢或方法來操作資料庫。例如，從資料庫中獲取客戶列表，可以使用</a:t>
            </a:r>
            <a:r>
              <a:rPr lang="en-US" altLang="zh-TW" dirty="0"/>
              <a:t>var customers = </a:t>
            </a:r>
            <a:r>
              <a:rPr lang="en-US" altLang="zh-TW" dirty="0" err="1"/>
              <a:t>db.Customers.ToList</a:t>
            </a:r>
            <a:r>
              <a:rPr lang="en-US" altLang="zh-TW" dirty="0"/>
              <a:t>();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在視圖中呈現資料：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MVC</a:t>
            </a:r>
            <a:r>
              <a:rPr lang="zh-TW" altLang="en-US" dirty="0"/>
              <a:t>的視圖中，使用</a:t>
            </a:r>
            <a:r>
              <a:rPr lang="en-US" altLang="zh-TW" dirty="0"/>
              <a:t>Razor</a:t>
            </a:r>
            <a:r>
              <a:rPr lang="zh-TW" altLang="en-US" dirty="0"/>
              <a:t>語法來呈現資料。例如，在一個表格中顯示客戶列表，可以使用</a:t>
            </a:r>
            <a:r>
              <a:rPr lang="en-US" altLang="zh-TW" dirty="0"/>
              <a:t>@foreach (var customer in Model) { ... }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表單驗證：</a:t>
            </a:r>
            <a:br>
              <a:rPr lang="en-US" altLang="zh-TW" dirty="0"/>
            </a:br>
            <a:r>
              <a:rPr lang="zh-TW" altLang="en-US" dirty="0"/>
              <a:t>表單驗證用於確保使用者提交的數據符合特定的規則和條件。在</a:t>
            </a:r>
            <a:r>
              <a:rPr lang="en-US" altLang="zh-TW" dirty="0"/>
              <a:t>MVC</a:t>
            </a:r>
            <a:r>
              <a:rPr lang="zh-TW" altLang="en-US" dirty="0"/>
              <a:t>中，可以使用內建的模型驗證機制來實現表單驗證。</a:t>
            </a:r>
            <a:endParaRPr lang="en-US" altLang="zh-TW" dirty="0"/>
          </a:p>
          <a:p>
            <a:r>
              <a:rPr lang="zh-TW" altLang="en-US" dirty="0"/>
              <a:t>模型驗證概述：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MVC</a:t>
            </a:r>
            <a:r>
              <a:rPr lang="zh-TW" altLang="en-US" dirty="0"/>
              <a:t>中，模型驗證是通過設定模型屬性的驗證特性來實現的。這些驗證特性可以檢查數據的有效性，例如必填字段、字符串長度、數字範圍等。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模型驗證會自動在模型綁定和動作方法執行之前進行，並檢查傳入的數據是否有效。</a:t>
            </a:r>
            <a:endParaRPr lang="en-US" altLang="zh-TW" dirty="0"/>
          </a:p>
          <a:p>
            <a:r>
              <a:rPr lang="zh-TW" altLang="en-US" dirty="0"/>
              <a:t>驗證特性示例：</a:t>
            </a:r>
            <a:br>
              <a:rPr lang="en-US" altLang="zh-TW" dirty="0"/>
            </a:br>
            <a:r>
              <a:rPr lang="en-US" altLang="zh-TW" dirty="0"/>
              <a:t>[Required]</a:t>
            </a:r>
            <a:r>
              <a:rPr lang="zh-TW" altLang="en-US" dirty="0"/>
              <a:t>：標記屬性為必填字段。</a:t>
            </a:r>
            <a:br>
              <a:rPr lang="en-US" altLang="zh-TW" dirty="0"/>
            </a:br>
            <a:r>
              <a:rPr lang="en-US" altLang="zh-TW" dirty="0"/>
              <a:t>[</a:t>
            </a:r>
            <a:r>
              <a:rPr lang="en-US" altLang="zh-TW" dirty="0" err="1"/>
              <a:t>StringLength</a:t>
            </a:r>
            <a:r>
              <a:rPr lang="en-US" altLang="zh-TW" dirty="0"/>
              <a:t>(</a:t>
            </a:r>
            <a:r>
              <a:rPr lang="en-US" altLang="zh-TW" dirty="0" err="1"/>
              <a:t>maximumLength</a:t>
            </a:r>
            <a:r>
              <a:rPr lang="en-US" altLang="zh-TW" dirty="0"/>
              <a:t>, </a:t>
            </a:r>
            <a:r>
              <a:rPr lang="en-US" altLang="zh-TW" dirty="0" err="1"/>
              <a:t>MinimumLength</a:t>
            </a:r>
            <a:r>
              <a:rPr lang="en-US" altLang="zh-TW" dirty="0"/>
              <a:t>)]</a:t>
            </a:r>
            <a:r>
              <a:rPr lang="zh-TW" altLang="en-US" dirty="0"/>
              <a:t>：檢查字符串的長度是否在指定範圍內。</a:t>
            </a:r>
            <a:br>
              <a:rPr lang="en-US" altLang="zh-TW" dirty="0"/>
            </a:br>
            <a:r>
              <a:rPr lang="en-US" altLang="zh-TW" dirty="0"/>
              <a:t>[Range(minimum, maximum)]</a:t>
            </a:r>
            <a:r>
              <a:rPr lang="zh-TW" altLang="en-US" dirty="0"/>
              <a:t>：檢查數字是否在指定範圍內。</a:t>
            </a:r>
            <a:r>
              <a:rPr lang="en-US" altLang="zh-TW" dirty="0"/>
              <a:t>[</a:t>
            </a:r>
            <a:r>
              <a:rPr lang="en-US" altLang="zh-TW" dirty="0" err="1"/>
              <a:t>RegularExpression</a:t>
            </a:r>
            <a:r>
              <a:rPr lang="en-US" altLang="zh-TW" dirty="0"/>
              <a:t>(pattern)]</a:t>
            </a:r>
            <a:r>
              <a:rPr lang="zh-TW" altLang="en-US" dirty="0"/>
              <a:t>：使用正則表達式檢查屬性的值。</a:t>
            </a:r>
          </a:p>
          <a:p>
            <a:r>
              <a:rPr lang="zh-TW" altLang="en-US" dirty="0"/>
              <a:t>其他驗證特性：還有許多其他內建的驗證特性，可以根據需要使用。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在模型的屬性上應用相應的驗證特性，根據需要配置其參數。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Controller</a:t>
            </a:r>
            <a:r>
              <a:rPr lang="zh-TW" altLang="en-US" dirty="0"/>
              <a:t>的動作方法中，使用</a:t>
            </a:r>
            <a:r>
              <a:rPr lang="en-US" altLang="zh-TW" dirty="0" err="1"/>
              <a:t>ModelState</a:t>
            </a:r>
            <a:r>
              <a:rPr lang="zh-TW" altLang="en-US" dirty="0"/>
              <a:t>屬性檢查模型的有效性。例如，可以使用</a:t>
            </a:r>
            <a:r>
              <a:rPr lang="en-US" altLang="zh-TW" dirty="0"/>
              <a:t>if (</a:t>
            </a:r>
            <a:r>
              <a:rPr lang="en-US" altLang="zh-TW" dirty="0" err="1"/>
              <a:t>ModelState.IsValid</a:t>
            </a:r>
            <a:r>
              <a:rPr lang="en-US" altLang="zh-TW" dirty="0"/>
              <a:t>) { ... }</a:t>
            </a:r>
            <a:r>
              <a:rPr lang="zh-TW" altLang="en-US" dirty="0"/>
              <a:t>來確認模型驗證通過。</a:t>
            </a:r>
          </a:p>
          <a:p>
            <a:r>
              <a:rPr lang="zh-TW" altLang="en-US" dirty="0"/>
              <a:t>如果模型驗證失敗，可以在視圖中顯示驗證錯誤消息。例如，使用</a:t>
            </a:r>
            <a:r>
              <a:rPr lang="en-US" altLang="zh-TW" dirty="0"/>
              <a:t>@Html.ValidationMessageFor()</a:t>
            </a:r>
            <a:r>
              <a:rPr lang="zh-TW" altLang="en-US" dirty="0"/>
              <a:t>輔助方法。</a:t>
            </a:r>
          </a:p>
          <a:p>
            <a:r>
              <a:rPr lang="zh-TW" altLang="en-US" dirty="0"/>
              <a:t>使用者身份驗證和授權：</a:t>
            </a:r>
          </a:p>
          <a:p>
            <a:r>
              <a:rPr lang="zh-TW" altLang="en-US" dirty="0"/>
              <a:t>使用者身份驗證是確定使用者的身份是否有效的過程，而授權則是確定使用者是否有權限訪問特定資源或執行特定操作。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身份驗證概述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MVC</a:t>
            </a:r>
            <a:r>
              <a:rPr lang="zh-TW" altLang="en-US" dirty="0"/>
              <a:t>中，使用者身份驗證可以使用</a:t>
            </a:r>
            <a:r>
              <a:rPr lang="en-US" altLang="zh-TW" dirty="0"/>
              <a:t>ASP.NET Identity</a:t>
            </a:r>
            <a:r>
              <a:rPr lang="zh-TW" altLang="en-US" dirty="0"/>
              <a:t>或其他身份驗證機制實現。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身份驗證通常涉及使用者登入和登出，以及確認使用者的身份和驗證令牌。</a:t>
            </a:r>
            <a:br>
              <a:rPr lang="en-US" altLang="zh-TW" dirty="0"/>
            </a:br>
            <a:endParaRPr lang="zh-TW" altLang="en-US" dirty="0"/>
          </a:p>
          <a:p>
            <a:r>
              <a:rPr lang="en-US" altLang="zh-TW" dirty="0"/>
              <a:t>ASP.NET Identity</a:t>
            </a:r>
            <a:r>
              <a:rPr lang="zh-TW" altLang="en-US" dirty="0"/>
              <a:t>提供了一個強大的身份驗證框架，支援用戶註冊、登入、密碼重置等功能。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控制器層級授權：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可以使用</a:t>
            </a:r>
            <a:r>
              <a:rPr lang="en-US" altLang="zh-TW" dirty="0"/>
              <a:t>[Authorize]</a:t>
            </a:r>
            <a:r>
              <a:rPr lang="zh-TW" altLang="en-US" dirty="0"/>
              <a:t>屬性標記控制器或動作方法，要求使用者在訪問該控制器或動作方法之前進行身份驗證。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可以使用</a:t>
            </a:r>
            <a:r>
              <a:rPr lang="en-US" altLang="zh-TW" dirty="0"/>
              <a:t>[</a:t>
            </a:r>
            <a:r>
              <a:rPr lang="en-US" altLang="zh-TW" dirty="0" err="1"/>
              <a:t>AllowAnonymous</a:t>
            </a:r>
            <a:r>
              <a:rPr lang="en-US" altLang="zh-TW" dirty="0"/>
              <a:t>]</a:t>
            </a:r>
            <a:r>
              <a:rPr lang="zh-TW" altLang="en-US" dirty="0"/>
              <a:t>屬性排除某些動作方法的身份驗證要求。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身份驗證概述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角色和使用者授權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使用者可以分配到不同的角色，例如管理員、一般用戶等。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可以使用</a:t>
            </a:r>
            <a:r>
              <a:rPr lang="en-US" altLang="zh-TW" dirty="0"/>
              <a:t>[Authorize(Roles = "</a:t>
            </a:r>
            <a:r>
              <a:rPr lang="zh-TW" altLang="en-US" dirty="0"/>
              <a:t>角色名稱</a:t>
            </a:r>
            <a:r>
              <a:rPr lang="en-US" altLang="zh-TW" dirty="0"/>
              <a:t>")]</a:t>
            </a:r>
            <a:r>
              <a:rPr lang="zh-TW" altLang="en-US" dirty="0"/>
              <a:t>來限制只有特定角色的用戶才能訪問某些資源或操作。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身份驗證和授權教學：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配置</a:t>
            </a:r>
            <a:r>
              <a:rPr lang="en-US" altLang="zh-TW" dirty="0"/>
              <a:t>ASP.NET Identity</a:t>
            </a:r>
            <a:r>
              <a:rPr lang="zh-TW" altLang="en-US" dirty="0"/>
              <a:t>或選擇其他身份驗證機制，設定用戶登入和登出的相關功能。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在需要身份驗證的控制器或動作方法上應用</a:t>
            </a:r>
            <a:r>
              <a:rPr lang="en-US" altLang="zh-TW" dirty="0"/>
              <a:t>[Authorize]</a:t>
            </a:r>
            <a:r>
              <a:rPr lang="zh-TW" altLang="en-US" dirty="0"/>
              <a:t>屬性，以確保只有經過驗證的使用者可以訪問。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使用角色和使用者授權來限制特定角色的使用者訪問特定資源。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6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路由和篩選器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屬性路由：</a:t>
            </a:r>
            <a:br>
              <a:rPr lang="en-US" altLang="zh-TW" dirty="0"/>
            </a:br>
            <a:r>
              <a:rPr lang="zh-TW" altLang="en-US" dirty="0"/>
              <a:t>屬性路由是一種在</a:t>
            </a:r>
            <a:r>
              <a:rPr lang="en-US" altLang="zh-TW" dirty="0"/>
              <a:t>MVC</a:t>
            </a:r>
            <a:r>
              <a:rPr lang="zh-TW" altLang="en-US" dirty="0"/>
              <a:t>中定義路由的方式，它使用屬性來指定</a:t>
            </a:r>
            <a:r>
              <a:rPr lang="en-US" altLang="zh-TW" dirty="0"/>
              <a:t>URL</a:t>
            </a:r>
            <a:r>
              <a:rPr lang="zh-TW" altLang="en-US" dirty="0"/>
              <a:t>模式和相應的控制器和動作方法。這使得路由的定義更加直觀和集中化。</a:t>
            </a:r>
            <a:endParaRPr lang="en-US" altLang="zh-TW" dirty="0"/>
          </a:p>
          <a:p>
            <a:r>
              <a:rPr lang="zh-TW" altLang="en-US" dirty="0"/>
              <a:t>在控制器和動作方法中使用屬性路由：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在控制器上應用</a:t>
            </a:r>
            <a:r>
              <a:rPr lang="en-US" altLang="zh-TW" dirty="0"/>
              <a:t>[Route]</a:t>
            </a:r>
            <a:r>
              <a:rPr lang="zh-TW" altLang="en-US" dirty="0"/>
              <a:t>屬性，指定該控制器的路由模式。例如，</a:t>
            </a:r>
            <a:r>
              <a:rPr lang="en-US" altLang="zh-TW" dirty="0"/>
              <a:t>[Route("</a:t>
            </a:r>
            <a:r>
              <a:rPr lang="en-US" altLang="zh-TW" dirty="0" err="1"/>
              <a:t>api</a:t>
            </a:r>
            <a:r>
              <a:rPr lang="en-US" altLang="zh-TW" dirty="0"/>
              <a:t>/[controller]")]</a:t>
            </a:r>
            <a:r>
              <a:rPr lang="zh-TW" altLang="en-US" dirty="0"/>
              <a:t>表示該控制器對應的路由為</a:t>
            </a:r>
            <a:r>
              <a:rPr lang="en-US" altLang="zh-TW" dirty="0"/>
              <a:t>"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zh-TW" altLang="en-US" dirty="0"/>
              <a:t>控制器名稱</a:t>
            </a:r>
            <a:r>
              <a:rPr lang="en-US" altLang="zh-TW" dirty="0"/>
              <a:t>"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在動作方法上應用</a:t>
            </a:r>
            <a:r>
              <a:rPr lang="en-US" altLang="zh-TW" dirty="0"/>
              <a:t>[Route]</a:t>
            </a:r>
            <a:r>
              <a:rPr lang="zh-TW" altLang="en-US" dirty="0"/>
              <a:t>屬性，指定該動作方法的路由模式。例如，</a:t>
            </a:r>
            <a:r>
              <a:rPr lang="en-US" altLang="zh-TW" dirty="0"/>
              <a:t>[Route("</a:t>
            </a:r>
            <a:r>
              <a:rPr lang="en-US" altLang="zh-TW" dirty="0" err="1"/>
              <a:t>api</a:t>
            </a:r>
            <a:r>
              <a:rPr lang="en-US" altLang="zh-TW" dirty="0"/>
              <a:t>/[controller]/[action]")]</a:t>
            </a:r>
            <a:r>
              <a:rPr lang="zh-TW" altLang="en-US" dirty="0"/>
              <a:t>表示該動作方法對應的路由為</a:t>
            </a:r>
            <a:r>
              <a:rPr lang="en-US" altLang="zh-TW" dirty="0"/>
              <a:t>"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zh-TW" altLang="en-US" dirty="0"/>
              <a:t>控制器名稱</a:t>
            </a:r>
            <a:r>
              <a:rPr lang="en-US" altLang="zh-TW" dirty="0"/>
              <a:t>/</a:t>
            </a:r>
            <a:r>
              <a:rPr lang="zh-TW" altLang="en-US" dirty="0"/>
              <a:t>動作方法名稱</a:t>
            </a:r>
            <a:r>
              <a:rPr lang="en-US" altLang="zh-TW" dirty="0"/>
              <a:t>"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你可以在</a:t>
            </a:r>
            <a:r>
              <a:rPr lang="en-US" altLang="zh-TW" dirty="0"/>
              <a:t>[Route]</a:t>
            </a:r>
            <a:r>
              <a:rPr lang="zh-TW" altLang="en-US" dirty="0"/>
              <a:t>屬性中使用參數，來定義動態路由。例如，</a:t>
            </a:r>
            <a:r>
              <a:rPr lang="en-US" altLang="zh-TW" dirty="0"/>
              <a:t>[Route("products/{id}")]</a:t>
            </a:r>
            <a:r>
              <a:rPr lang="zh-TW" altLang="en-US" dirty="0"/>
              <a:t>表示接受一個名為</a:t>
            </a:r>
            <a:r>
              <a:rPr lang="en-US" altLang="zh-TW" dirty="0"/>
              <a:t>id</a:t>
            </a:r>
            <a:r>
              <a:rPr lang="zh-TW" altLang="en-US" dirty="0"/>
              <a:t>的參數的路由。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983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7955</TotalTime>
  <Words>1387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多面向</vt:lpstr>
      <vt:lpstr>第二次MVC 教學</vt:lpstr>
      <vt:lpstr>MVC框架與資料庫整合</vt:lpstr>
      <vt:lpstr>MVC框架與資料庫整合</vt:lpstr>
      <vt:lpstr>MVC框架與資料庫整合</vt:lpstr>
      <vt:lpstr>表單驗證</vt:lpstr>
      <vt:lpstr>表單驗證</vt:lpstr>
      <vt:lpstr>身份驗證概述</vt:lpstr>
      <vt:lpstr>身份驗證概述</vt:lpstr>
      <vt:lpstr>路由和篩選器</vt:lpstr>
      <vt:lpstr>路由和篩選器</vt:lpstr>
      <vt:lpstr>內容結束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ChangYinShung</dc:creator>
  <cp:lastModifiedBy>ChangYinShung</cp:lastModifiedBy>
  <cp:revision>30</cp:revision>
  <cp:lastPrinted>2022-03-02T04:06:38Z</cp:lastPrinted>
  <dcterms:created xsi:type="dcterms:W3CDTF">2022-02-18T06:14:00Z</dcterms:created>
  <dcterms:modified xsi:type="dcterms:W3CDTF">2023-07-13T10:15:12Z</dcterms:modified>
</cp:coreProperties>
</file>