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3" r:id="rId6"/>
    <p:sldId id="264" r:id="rId7"/>
    <p:sldId id="265" r:id="rId8"/>
    <p:sldId id="273" r:id="rId9"/>
    <p:sldId id="276" r:id="rId10"/>
    <p:sldId id="258" r:id="rId11"/>
    <p:sldId id="277" r:id="rId12"/>
    <p:sldId id="278" r:id="rId13"/>
    <p:sldId id="279" r:id="rId14"/>
    <p:sldId id="280" r:id="rId15"/>
    <p:sldId id="268" r:id="rId16"/>
    <p:sldId id="266" r:id="rId17"/>
    <p:sldId id="269" r:id="rId18"/>
    <p:sldId id="270" r:id="rId19"/>
    <p:sldId id="271" r:id="rId20"/>
    <p:sldId id="272" r:id="rId21"/>
    <p:sldId id="25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9144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DE20E8B-1E8F-44B3-9891-E6F8913B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ED3AB4-93C4-4985-9727-B5715F6DCF1B}"/>
              </a:ext>
            </a:extLst>
          </p:cNvPr>
          <p:cNvGrpSpPr/>
          <p:nvPr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E5772554-358F-47C0-96CC-C9A515D842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952489E2-6397-44CE-8691-C678D69100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448BAFAA-2692-4D2E-8630-5C30F4E85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25D89B58-495A-43A7-92C0-BF27541BD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39012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33440"/>
            <a:ext cx="8229600" cy="50927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A40B538A-6A4E-460F-A509-40EEA057BCB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286688" y="63456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FD6234-749D-4F0C-9C2C-F3E5A01C882A}"/>
              </a:ext>
            </a:extLst>
          </p:cNvPr>
          <p:cNvGrpSpPr/>
          <p:nvPr/>
        </p:nvGrpSpPr>
        <p:grpSpPr>
          <a:xfrm rot="5400000">
            <a:off x="5283200" y="2997202"/>
            <a:ext cx="6858001" cy="863601"/>
            <a:chOff x="1" y="-26988"/>
            <a:chExt cx="6858001" cy="863601"/>
          </a:xfrm>
        </p:grpSpPr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574037EC-6187-49F8-9EE1-3DD7CCA0BB04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26988"/>
              <a:ext cx="6858001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9017F2ED-EF73-4A0D-B8D3-D9B77AA179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5E0181A-AEEC-41B7-980F-4C1E8F2CEA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>
              <a:extLst>
                <a:ext uri="{FF2B5EF4-FFF2-40B4-BE49-F238E27FC236}">
                  <a16:creationId xmlns:a16="http://schemas.microsoft.com/office/drawing/2014/main" id="{385AB42A-FEB5-4E5C-A393-4C51D819C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20102" y="622301"/>
            <a:ext cx="554038" cy="5499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7673978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C730FC26-2975-424F-8EBE-087FC9A886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313740" y="6106320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406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33440"/>
            <a:ext cx="8229600" cy="50927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8F3E9874-26EF-4B9A-8203-3E9F15F352F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286688" y="63456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/>
        </p:nvSpPr>
        <p:spPr>
          <a:xfrm>
            <a:off x="0" y="-24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/>
        </p:nvCxnSpPr>
        <p:spPr bwMode="auto">
          <a:xfrm flipH="1">
            <a:off x="449263" y="1564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175" y="-24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/>
        </p:nvCxnSpPr>
        <p:spPr bwMode="auto">
          <a:xfrm>
            <a:off x="576263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69838"/>
            <a:ext cx="8342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39962281-EBD4-4B6A-9491-06601458ED5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286688" y="63456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39012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33440"/>
            <a:ext cx="4038600" cy="50927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33440"/>
            <a:ext cx="4038600" cy="50927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9DEEA03E-4478-447A-8747-CEE07DCE41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286688" y="63456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39012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3343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73201"/>
            <a:ext cx="4040188" cy="4452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03343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73201"/>
            <a:ext cx="4041775" cy="4452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62B7BF2B-28A2-4905-AABC-EBA67FADBC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286688" y="63456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39012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5CB2CB40-A037-43D6-B159-90ADA9A4297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286688" y="63456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09B3318C-3D5E-42E6-8EA0-D82647DA50EF}"/>
              </a:ext>
            </a:extLst>
          </p:cNvPr>
          <p:cNvSpPr txBox="1">
            <a:spLocks/>
          </p:cNvSpPr>
          <p:nvPr/>
        </p:nvSpPr>
        <p:spPr>
          <a:xfrm>
            <a:off x="0" y="2277691"/>
            <a:ext cx="9144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74E805E5-A002-4D3B-A9C5-F8BBAF8D3D5C}"/>
              </a:ext>
            </a:extLst>
          </p:cNvPr>
          <p:cNvSpPr txBox="1"/>
          <p:nvPr/>
        </p:nvSpPr>
        <p:spPr>
          <a:xfrm>
            <a:off x="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E116E31C-1D04-457B-AE81-C33D911A0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94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239D7E3-952F-4DFC-A6A0-4C11CFBB9ECC}"/>
              </a:ext>
            </a:extLst>
          </p:cNvPr>
          <p:cNvGrpSpPr/>
          <p:nvPr/>
        </p:nvGrpSpPr>
        <p:grpSpPr>
          <a:xfrm>
            <a:off x="0" y="-24"/>
            <a:ext cx="3575050" cy="6237336"/>
            <a:chOff x="0" y="-26988"/>
            <a:chExt cx="3575050" cy="6237336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7ED03D04-5254-4133-8E60-869A42A49C6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3575050" cy="6237336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2B907581-060F-4C52-B91A-13D97D4B1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F1C2E4E4-0EDE-4C0B-8343-2920F8B43D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6BFC0A1C-1BD8-4541-8818-56E847A9B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16D61-4750-42AB-B84E-CC4FC7C88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DNet</a:t>
            </a:r>
            <a:r>
              <a:rPr lang="zh-CN" altLang="en-US" dirty="0"/>
              <a:t>：一种级联的</a:t>
            </a:r>
            <a:r>
              <a:rPr lang="en-US" altLang="zh-CN" dirty="0"/>
              <a:t>DDNN</a:t>
            </a:r>
            <a:r>
              <a:rPr lang="zh-CN" altLang="en-US" dirty="0"/>
              <a:t>推断框架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ED446B-3F40-435B-92BD-0F2BE69C4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201857</a:t>
            </a:r>
            <a:r>
              <a:rPr lang="zh-CN" altLang="en-US" dirty="0"/>
              <a:t>尹达恒</a:t>
            </a:r>
          </a:p>
        </p:txBody>
      </p:sp>
    </p:spTree>
    <p:extLst>
      <p:ext uri="{BB962C8B-B14F-4D97-AF65-F5344CB8AC3E}">
        <p14:creationId xmlns:p14="http://schemas.microsoft.com/office/powerpoint/2010/main" val="2927406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32C05-D2E3-405D-92A0-7BC6342A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 </a:t>
            </a:r>
            <a:r>
              <a:rPr lang="en-US" altLang="zh-CN" dirty="0"/>
              <a:t>- </a:t>
            </a:r>
            <a:r>
              <a:rPr lang="zh-CN" altLang="en-US" dirty="0"/>
              <a:t>计算单元级联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1BA03-EC72-482E-9258-21F453A4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计算任务传输协议全部相同</a:t>
            </a:r>
            <a:endParaRPr lang="en-US" altLang="zh-CN" dirty="0"/>
          </a:p>
          <a:p>
            <a:r>
              <a:rPr lang="zh-CN" altLang="en-US" dirty="0"/>
              <a:t>计算单元可以无限制地级联，而无所谓是在云端还是边缘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562F53-1870-443A-8B19-9148AAD619B8}"/>
              </a:ext>
            </a:extLst>
          </p:cNvPr>
          <p:cNvSpPr/>
          <p:nvPr/>
        </p:nvSpPr>
        <p:spPr>
          <a:xfrm>
            <a:off x="1501774" y="2854325"/>
            <a:ext cx="1393826" cy="236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神经网络分块</a:t>
            </a:r>
            <a:r>
              <a:rPr lang="en-US" altLang="zh-CN" sz="1350" dirty="0"/>
              <a:t>1</a:t>
            </a:r>
          </a:p>
          <a:p>
            <a:pPr algn="ctr"/>
            <a:r>
              <a:rPr lang="zh-CN" altLang="en-US" sz="1350" dirty="0"/>
              <a:t>计算单元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7DB003-E342-4CB1-BF95-2E3222DF6269}"/>
              </a:ext>
            </a:extLst>
          </p:cNvPr>
          <p:cNvSpPr/>
          <p:nvPr/>
        </p:nvSpPr>
        <p:spPr>
          <a:xfrm>
            <a:off x="3463924" y="2854325"/>
            <a:ext cx="1393826" cy="236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神经网络分块</a:t>
            </a:r>
            <a:r>
              <a:rPr lang="en-US" altLang="zh-CN" sz="1350" dirty="0"/>
              <a:t>2</a:t>
            </a:r>
          </a:p>
          <a:p>
            <a:pPr algn="ctr"/>
            <a:r>
              <a:rPr lang="zh-CN" altLang="en-US" sz="1350" dirty="0"/>
              <a:t>计算单元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E3FEA5-5F4E-40AA-8746-E9725C3DFD42}"/>
              </a:ext>
            </a:extLst>
          </p:cNvPr>
          <p:cNvSpPr/>
          <p:nvPr/>
        </p:nvSpPr>
        <p:spPr>
          <a:xfrm>
            <a:off x="5426074" y="2854325"/>
            <a:ext cx="1393826" cy="236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神经网络分块</a:t>
            </a:r>
            <a:r>
              <a:rPr lang="en-US" altLang="zh-CN" sz="1350" dirty="0"/>
              <a:t>3</a:t>
            </a:r>
          </a:p>
          <a:p>
            <a:pPr algn="ctr"/>
            <a:r>
              <a:rPr lang="zh-CN" altLang="en-US" sz="1350" dirty="0"/>
              <a:t>计算单元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EB26AA-EE8F-49C7-BC97-1E664F82B6D9}"/>
              </a:ext>
            </a:extLst>
          </p:cNvPr>
          <p:cNvSpPr/>
          <p:nvPr/>
        </p:nvSpPr>
        <p:spPr>
          <a:xfrm>
            <a:off x="7388224" y="2854325"/>
            <a:ext cx="1393826" cy="236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神经网络分块</a:t>
            </a:r>
            <a:r>
              <a:rPr lang="en-US" altLang="zh-CN" sz="1350" dirty="0"/>
              <a:t>4</a:t>
            </a:r>
          </a:p>
          <a:p>
            <a:pPr algn="ctr"/>
            <a:r>
              <a:rPr lang="zh-CN" altLang="en-US" sz="1350" dirty="0"/>
              <a:t>计算单元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B8EE2F-F9C2-42D1-A274-C7E7EC34D0E4}"/>
              </a:ext>
            </a:extLst>
          </p:cNvPr>
          <p:cNvSpPr/>
          <p:nvPr/>
        </p:nvSpPr>
        <p:spPr>
          <a:xfrm>
            <a:off x="250790" y="4088998"/>
            <a:ext cx="676277" cy="1482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终端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A8CEFE7-AA9C-49C2-A0CD-8E391FD5F3CC}"/>
              </a:ext>
            </a:extLst>
          </p:cNvPr>
          <p:cNvGrpSpPr/>
          <p:nvPr/>
        </p:nvGrpSpPr>
        <p:grpSpPr>
          <a:xfrm>
            <a:off x="2895600" y="4455082"/>
            <a:ext cx="568324" cy="761444"/>
            <a:chOff x="3860799" y="4797109"/>
            <a:chExt cx="757765" cy="1015258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9B6909A-165F-4212-8EA8-F1B73B14E2E7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D4DF51E-7F90-4BC8-956B-82287DFA66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7ABBF70-56DD-46CA-A41E-4BDF88D362CE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93D5EA2-DD80-4204-8276-3764881B7783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计算结果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D41763C-5D78-4BF9-A905-11A73875DE4F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计算请求</a:t>
                </a: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6E521EA-A6C0-4E6E-BA8C-81563341943A}"/>
              </a:ext>
            </a:extLst>
          </p:cNvPr>
          <p:cNvGrpSpPr/>
          <p:nvPr/>
        </p:nvGrpSpPr>
        <p:grpSpPr>
          <a:xfrm>
            <a:off x="4857750" y="4452360"/>
            <a:ext cx="568324" cy="761444"/>
            <a:chOff x="3860799" y="4797109"/>
            <a:chExt cx="757765" cy="1015258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A6E3B51-9310-4035-86D6-070B0ADFB8E0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F25BCF6-7D0F-4E57-91B0-BB812B053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DBF2BE8-72C6-47CE-A45A-CE0CEC1C4143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4A6AF61-23E1-4211-9A27-67E29A914963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计算结果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C1948EF-C1B0-4264-BD5F-4459C3F0B2D8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计算请求</a:t>
                </a:r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3B7B29D-D940-4C0F-9AC6-9183EF43BEBB}"/>
              </a:ext>
            </a:extLst>
          </p:cNvPr>
          <p:cNvGrpSpPr/>
          <p:nvPr/>
        </p:nvGrpSpPr>
        <p:grpSpPr>
          <a:xfrm>
            <a:off x="6819900" y="4449638"/>
            <a:ext cx="568324" cy="761444"/>
            <a:chOff x="3860799" y="4797109"/>
            <a:chExt cx="757765" cy="1015258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9473FE2-E1A7-4D59-AB78-736A8911D9C4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DAF811C-0E8E-4A33-AA02-213D0E3AA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32512E8-D8CD-4EA2-84B0-B17194A8C8F6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8A2E35B-7182-4219-8259-E30DADAB09CE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计算结果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35E3DB1-7096-45DF-9AC0-95CD4095BF33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计算请求</a:t>
                </a: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F705054-D6A4-434E-8180-85048950724B}"/>
              </a:ext>
            </a:extLst>
          </p:cNvPr>
          <p:cNvGrpSpPr/>
          <p:nvPr/>
        </p:nvGrpSpPr>
        <p:grpSpPr>
          <a:xfrm>
            <a:off x="933450" y="4446916"/>
            <a:ext cx="568324" cy="761444"/>
            <a:chOff x="3860799" y="4797109"/>
            <a:chExt cx="757765" cy="1015258"/>
          </a:xfrm>
        </p:grpSpPr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E1D2D96-507B-4958-B078-9823CE5219C5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3D8D76DA-000A-48F4-ACEA-04B396E46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083F9AC-C5C0-48F4-B635-2C4D4225CDF3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9AD185A-8AB0-44A1-97C6-F213E1BA24DB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计算结果</a:t>
                </a: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7566DD2-9340-43BB-9E4F-03A13A0ACD05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计算请求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524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F5D55A-2652-4FDE-996A-43417E9EFC1B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A2B2F2D-598D-426A-A7B9-F5EEAC92EC4C}"/>
              </a:ext>
            </a:extLst>
          </p:cNvPr>
          <p:cNvSpPr/>
          <p:nvPr/>
        </p:nvSpPr>
        <p:spPr>
          <a:xfrm>
            <a:off x="1219193" y="888996"/>
            <a:ext cx="3314700" cy="4991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350" dirty="0"/>
              <a:t>计算单元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5AB0C73-B318-4A93-BB4D-A61D11FB2C62}"/>
              </a:ext>
            </a:extLst>
          </p:cNvPr>
          <p:cNvSpPr/>
          <p:nvPr/>
        </p:nvSpPr>
        <p:spPr>
          <a:xfrm>
            <a:off x="1643849" y="4432895"/>
            <a:ext cx="2465388" cy="1353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350" dirty="0"/>
              <a:t>传输层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CC3EBBA-682A-4F95-92DD-EB76FE34C360}"/>
              </a:ext>
            </a:extLst>
          </p:cNvPr>
          <p:cNvGrpSpPr/>
          <p:nvPr/>
        </p:nvGrpSpPr>
        <p:grpSpPr>
          <a:xfrm>
            <a:off x="2066543" y="2581267"/>
            <a:ext cx="1620000" cy="1620000"/>
            <a:chOff x="5016000" y="1955799"/>
            <a:chExt cx="2160000" cy="2160000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75F91C0-5567-43AD-9FF2-97DF78D5BB72}"/>
                </a:ext>
              </a:extLst>
            </p:cNvPr>
            <p:cNvSpPr/>
            <p:nvPr/>
          </p:nvSpPr>
          <p:spPr>
            <a:xfrm>
              <a:off x="5016000" y="1955799"/>
              <a:ext cx="2160000" cy="21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RabbitMQ</a:t>
              </a:r>
              <a:endParaRPr lang="zh-CN" altLang="en-US" sz="1350" dirty="0"/>
            </a:p>
          </p:txBody>
        </p:sp>
        <p:sp>
          <p:nvSpPr>
            <p:cNvPr id="49" name="箭头: 右 48">
              <a:extLst>
                <a:ext uri="{FF2B5EF4-FFF2-40B4-BE49-F238E27FC236}">
                  <a16:creationId xmlns:a16="http://schemas.microsoft.com/office/drawing/2014/main" id="{8BC931D5-B09A-4AC2-AD34-7BA09DF6ABC2}"/>
                </a:ext>
              </a:extLst>
            </p:cNvPr>
            <p:cNvSpPr/>
            <p:nvPr/>
          </p:nvSpPr>
          <p:spPr>
            <a:xfrm rot="16200000">
              <a:off x="4572000" y="2793482"/>
              <a:ext cx="173566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计算请求队列</a:t>
              </a:r>
            </a:p>
          </p:txBody>
        </p:sp>
        <p:sp>
          <p:nvSpPr>
            <p:cNvPr id="50" name="箭头: 右 49">
              <a:extLst>
                <a:ext uri="{FF2B5EF4-FFF2-40B4-BE49-F238E27FC236}">
                  <a16:creationId xmlns:a16="http://schemas.microsoft.com/office/drawing/2014/main" id="{5510F28D-63E1-4B61-B40C-52171699DA6F}"/>
                </a:ext>
              </a:extLst>
            </p:cNvPr>
            <p:cNvSpPr/>
            <p:nvPr/>
          </p:nvSpPr>
          <p:spPr>
            <a:xfrm rot="5400000">
              <a:off x="5884334" y="2793482"/>
              <a:ext cx="173566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计算结果队列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5C1414C-DA6E-419D-A069-2459B9F57756}"/>
              </a:ext>
            </a:extLst>
          </p:cNvPr>
          <p:cNvGrpSpPr/>
          <p:nvPr/>
        </p:nvGrpSpPr>
        <p:grpSpPr>
          <a:xfrm>
            <a:off x="2028818" y="1193795"/>
            <a:ext cx="1695450" cy="1174752"/>
            <a:chOff x="4965700" y="745065"/>
            <a:chExt cx="2260600" cy="1566336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0EDDDD11-78DB-443E-B2EF-BC88E7F66BC9}"/>
                </a:ext>
              </a:extLst>
            </p:cNvPr>
            <p:cNvSpPr/>
            <p:nvPr/>
          </p:nvSpPr>
          <p:spPr>
            <a:xfrm>
              <a:off x="4965700" y="745065"/>
              <a:ext cx="2260600" cy="15663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350" dirty="0"/>
                <a:t>计算层</a:t>
              </a: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BB9E8C25-E3A0-435A-8B80-959FF84E38BF}"/>
                </a:ext>
              </a:extLst>
            </p:cNvPr>
            <p:cNvSpPr/>
            <p:nvPr/>
          </p:nvSpPr>
          <p:spPr>
            <a:xfrm>
              <a:off x="5610000" y="1205631"/>
              <a:ext cx="972000" cy="97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/>
                <a:t>Pytorch</a:t>
              </a:r>
              <a:endParaRPr lang="en-US" altLang="zh-CN" sz="800" dirty="0"/>
            </a:p>
            <a:p>
              <a:pPr algn="ctr"/>
              <a:r>
                <a:rPr lang="zh-CN" altLang="en-US" sz="1200" dirty="0"/>
                <a:t>神经网络</a:t>
              </a:r>
            </a:p>
          </p:txBody>
        </p:sp>
      </p:grp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60C842B0-B1F3-43EA-B8A9-6C574F484794}"/>
              </a:ext>
            </a:extLst>
          </p:cNvPr>
          <p:cNvCxnSpPr>
            <a:stCxn id="49" idx="3"/>
            <a:endCxn id="53" idx="2"/>
          </p:cNvCxnSpPr>
          <p:nvPr/>
        </p:nvCxnSpPr>
        <p:spPr>
          <a:xfrm rot="5400000" flipH="1" flipV="1">
            <a:off x="2029895" y="2258243"/>
            <a:ext cx="836672" cy="1276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1868B5C8-A852-42C9-8A83-C12FEB16B112}"/>
              </a:ext>
            </a:extLst>
          </p:cNvPr>
          <p:cNvCxnSpPr>
            <a:cxnSpLocks/>
            <a:stCxn id="53" idx="6"/>
            <a:endCxn id="50" idx="1"/>
          </p:cNvCxnSpPr>
          <p:nvPr/>
        </p:nvCxnSpPr>
        <p:spPr>
          <a:xfrm>
            <a:off x="3241043" y="1903720"/>
            <a:ext cx="127626" cy="8366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75095657-863B-4D1A-B02B-0F240031AB59}"/>
              </a:ext>
            </a:extLst>
          </p:cNvPr>
          <p:cNvSpPr/>
          <p:nvPr/>
        </p:nvSpPr>
        <p:spPr>
          <a:xfrm>
            <a:off x="1979363" y="2196557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计算请求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DCF0DE-845C-448B-9FD2-D2D93B9E4263}"/>
              </a:ext>
            </a:extLst>
          </p:cNvPr>
          <p:cNvSpPr/>
          <p:nvPr/>
        </p:nvSpPr>
        <p:spPr>
          <a:xfrm>
            <a:off x="3395723" y="2179547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计算结果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73591BD-307E-43A3-81CE-6DAC13B9BAD6}"/>
              </a:ext>
            </a:extLst>
          </p:cNvPr>
          <p:cNvSpPr txBox="1"/>
          <p:nvPr/>
        </p:nvSpPr>
        <p:spPr>
          <a:xfrm>
            <a:off x="1746805" y="1413872"/>
            <a:ext cx="8431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C00000"/>
                </a:solidFill>
              </a:rPr>
              <a:t>一个一个依次计算请求队列中的计算请求并</a:t>
            </a:r>
            <a:r>
              <a:rPr lang="en-US" altLang="zh-CN" sz="900" dirty="0">
                <a:solidFill>
                  <a:srgbClr val="C00000"/>
                </a:solidFill>
              </a:rPr>
              <a:t>·</a:t>
            </a:r>
            <a:r>
              <a:rPr lang="zh-CN" altLang="en-US" sz="900" dirty="0">
                <a:solidFill>
                  <a:srgbClr val="C00000"/>
                </a:solidFill>
              </a:rPr>
              <a:t>返回结果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79FAE23-559D-4305-A31E-942D859BEE5D}"/>
              </a:ext>
            </a:extLst>
          </p:cNvPr>
          <p:cNvSpPr/>
          <p:nvPr/>
        </p:nvSpPr>
        <p:spPr>
          <a:xfrm>
            <a:off x="1979363" y="4185020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计算请求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769BC9-C155-4D15-987F-5C920D64788E}"/>
              </a:ext>
            </a:extLst>
          </p:cNvPr>
          <p:cNvSpPr/>
          <p:nvPr/>
        </p:nvSpPr>
        <p:spPr>
          <a:xfrm>
            <a:off x="1643849" y="4619707"/>
            <a:ext cx="222387" cy="711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050" dirty="0" err="1"/>
              <a:t>gRPC</a:t>
            </a:r>
            <a:r>
              <a:rPr lang="zh-CN" altLang="en-US" sz="1050" dirty="0"/>
              <a:t>接口</a:t>
            </a: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DC5F3977-80C8-4881-8F2A-BD733FC09656}"/>
              </a:ext>
            </a:extLst>
          </p:cNvPr>
          <p:cNvCxnSpPr>
            <a:stCxn id="60" idx="3"/>
            <a:endCxn id="49" idx="1"/>
          </p:cNvCxnSpPr>
          <p:nvPr/>
        </p:nvCxnSpPr>
        <p:spPr>
          <a:xfrm flipV="1">
            <a:off x="1866236" y="4042142"/>
            <a:ext cx="518183" cy="93330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菱形 61">
            <a:extLst>
              <a:ext uri="{FF2B5EF4-FFF2-40B4-BE49-F238E27FC236}">
                <a16:creationId xmlns:a16="http://schemas.microsoft.com/office/drawing/2014/main" id="{E1D69E60-E3D2-4115-9D37-73795D856689}"/>
              </a:ext>
            </a:extLst>
          </p:cNvPr>
          <p:cNvSpPr/>
          <p:nvPr/>
        </p:nvSpPr>
        <p:spPr>
          <a:xfrm>
            <a:off x="2855675" y="4615959"/>
            <a:ext cx="1025988" cy="55386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88" dirty="0"/>
              <a:t>需要请求下一分块？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1C16C61-22B8-4CCF-879F-64AF41E21506}"/>
              </a:ext>
            </a:extLst>
          </p:cNvPr>
          <p:cNvSpPr/>
          <p:nvPr/>
        </p:nvSpPr>
        <p:spPr>
          <a:xfrm>
            <a:off x="3391268" y="4185020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计算结果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E7381CA-8ED1-4DA5-94E9-25640753267E}"/>
              </a:ext>
            </a:extLst>
          </p:cNvPr>
          <p:cNvCxnSpPr>
            <a:stCxn id="50" idx="3"/>
            <a:endCxn id="62" idx="0"/>
          </p:cNvCxnSpPr>
          <p:nvPr/>
        </p:nvCxnSpPr>
        <p:spPr>
          <a:xfrm flipH="1">
            <a:off x="3368669" y="4042141"/>
            <a:ext cx="1" cy="573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D73F84-CEDA-466F-8F66-B3ACC25E2C60}"/>
              </a:ext>
            </a:extLst>
          </p:cNvPr>
          <p:cNvSpPr/>
          <p:nvPr/>
        </p:nvSpPr>
        <p:spPr>
          <a:xfrm>
            <a:off x="472680" y="5024167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计算结果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94CA37E-6084-452B-B677-47F85D8870F2}"/>
              </a:ext>
            </a:extLst>
          </p:cNvPr>
          <p:cNvSpPr/>
          <p:nvPr/>
        </p:nvSpPr>
        <p:spPr>
          <a:xfrm>
            <a:off x="470599" y="4640723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计算请求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F45B06E-0AC2-43CB-A1EF-4D3BB572E3B0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848599" y="4829723"/>
            <a:ext cx="7848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872666B-9AD5-4E9A-8430-5BBB0B71B3A9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850681" y="5213167"/>
            <a:ext cx="793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0A0CD67-18A9-4A55-8D7A-E169143E4A46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1886291" y="4892891"/>
            <a:ext cx="969384" cy="319859"/>
          </a:xfrm>
          <a:prstGeom prst="bentConnector3">
            <a:avLst>
              <a:gd name="adj1" fmla="val 3362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F92A9BED-6777-49F7-AB0F-074B106B2F33}"/>
              </a:ext>
            </a:extLst>
          </p:cNvPr>
          <p:cNvSpPr txBox="1"/>
          <p:nvPr/>
        </p:nvSpPr>
        <p:spPr>
          <a:xfrm>
            <a:off x="2585788" y="4649767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否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2BE895E-4EB1-44E4-8E9A-259E10BF4500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3881663" y="4892891"/>
            <a:ext cx="11090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C3B5E52F-C1E4-420F-9984-650A2E4B3E8E}"/>
              </a:ext>
            </a:extLst>
          </p:cNvPr>
          <p:cNvSpPr/>
          <p:nvPr/>
        </p:nvSpPr>
        <p:spPr>
          <a:xfrm>
            <a:off x="4990701" y="888996"/>
            <a:ext cx="2565793" cy="499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下一分块的计算单元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DAE1961-C9E0-428B-ADA5-E36F110AACF1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1876681" y="5213167"/>
            <a:ext cx="24700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FD258FCD-8C0F-40E5-B6F0-28B6E0CBF79E}"/>
              </a:ext>
            </a:extLst>
          </p:cNvPr>
          <p:cNvSpPr/>
          <p:nvPr/>
        </p:nvSpPr>
        <p:spPr>
          <a:xfrm>
            <a:off x="2323043" y="5082625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计算结果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9EEB049-78F1-4829-8941-12E36A8BEA1E}"/>
              </a:ext>
            </a:extLst>
          </p:cNvPr>
          <p:cNvSpPr/>
          <p:nvPr/>
        </p:nvSpPr>
        <p:spPr>
          <a:xfrm>
            <a:off x="4346771" y="4640723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计算请求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C2B753B-A3D5-48A0-9DB9-608B78FE7FDA}"/>
              </a:ext>
            </a:extLst>
          </p:cNvPr>
          <p:cNvSpPr/>
          <p:nvPr/>
        </p:nvSpPr>
        <p:spPr>
          <a:xfrm>
            <a:off x="4346771" y="5024167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计算结果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63AF116-32B8-427C-8FE2-2B4E55A2381F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4724771" y="5213167"/>
            <a:ext cx="265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AE09546B-DB6F-48C2-A22E-47A4F820E042}"/>
              </a:ext>
            </a:extLst>
          </p:cNvPr>
          <p:cNvSpPr txBox="1"/>
          <p:nvPr/>
        </p:nvSpPr>
        <p:spPr>
          <a:xfrm>
            <a:off x="3888482" y="4613893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是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CD9525B-B31A-46E3-954C-C9B80C9E147E}"/>
              </a:ext>
            </a:extLst>
          </p:cNvPr>
          <p:cNvSpPr txBox="1"/>
          <p:nvPr/>
        </p:nvSpPr>
        <p:spPr>
          <a:xfrm>
            <a:off x="4115746" y="4185020"/>
            <a:ext cx="843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C00000"/>
                </a:solidFill>
              </a:rPr>
              <a:t>创建计算请求发往下一分块计算单元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D332722-3AD3-4CFF-9957-EB30F8E04908}"/>
              </a:ext>
            </a:extLst>
          </p:cNvPr>
          <p:cNvSpPr txBox="1"/>
          <p:nvPr/>
        </p:nvSpPr>
        <p:spPr>
          <a:xfrm>
            <a:off x="4112335" y="5364875"/>
            <a:ext cx="8431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C00000"/>
                </a:solidFill>
              </a:rPr>
              <a:t>转发下一分块计算单元的计算结果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BD78FC4-DE00-4AD6-BB52-AA05E06C687D}"/>
              </a:ext>
            </a:extLst>
          </p:cNvPr>
          <p:cNvSpPr txBox="1"/>
          <p:nvPr/>
        </p:nvSpPr>
        <p:spPr>
          <a:xfrm>
            <a:off x="1671411" y="5271625"/>
            <a:ext cx="84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C00000"/>
                </a:solidFill>
              </a:rPr>
              <a:t>返回计算结果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F25B35E-8537-4138-BE92-F9CC0771E106}"/>
              </a:ext>
            </a:extLst>
          </p:cNvPr>
          <p:cNvSpPr txBox="1"/>
          <p:nvPr/>
        </p:nvSpPr>
        <p:spPr>
          <a:xfrm>
            <a:off x="2403810" y="2349304"/>
            <a:ext cx="94546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350" dirty="0"/>
              <a:t>AMQP</a:t>
            </a:r>
            <a:r>
              <a:rPr lang="zh-CN" altLang="en-US" sz="1350" dirty="0"/>
              <a:t>协议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6E64CEF-6AE0-495D-9351-02FAF86C214E}"/>
              </a:ext>
            </a:extLst>
          </p:cNvPr>
          <p:cNvSpPr txBox="1"/>
          <p:nvPr/>
        </p:nvSpPr>
        <p:spPr>
          <a:xfrm>
            <a:off x="2392092" y="4146436"/>
            <a:ext cx="94546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350" dirty="0"/>
              <a:t>AMQP</a:t>
            </a:r>
            <a:r>
              <a:rPr lang="zh-CN" altLang="en-US" sz="1350" dirty="0"/>
              <a:t>协议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0180F88-15D3-4C52-9EBC-CD17D26CCD83}"/>
              </a:ext>
            </a:extLst>
          </p:cNvPr>
          <p:cNvSpPr txBox="1"/>
          <p:nvPr/>
        </p:nvSpPr>
        <p:spPr>
          <a:xfrm>
            <a:off x="3111725" y="5444400"/>
            <a:ext cx="6664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Node.js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B642E37-6BA5-46B8-AC37-21E538731297}"/>
              </a:ext>
            </a:extLst>
          </p:cNvPr>
          <p:cNvSpPr txBox="1"/>
          <p:nvPr/>
        </p:nvSpPr>
        <p:spPr>
          <a:xfrm>
            <a:off x="3118837" y="1248755"/>
            <a:ext cx="6664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00190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Deployment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42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传输层容器（</a:t>
            </a:r>
            <a:r>
              <a:rPr lang="en-US" altLang="zh-CN" dirty="0"/>
              <a:t>amd64+arm64v8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基础：</a:t>
            </a:r>
            <a:r>
              <a:rPr lang="en-US" altLang="zh-CN" dirty="0"/>
              <a:t>node:12-stretch</a:t>
            </a:r>
          </a:p>
          <a:p>
            <a:pPr lvl="1"/>
            <a:r>
              <a:rPr lang="zh-CN" altLang="en-US" dirty="0"/>
              <a:t>第三方库：</a:t>
            </a:r>
            <a:r>
              <a:rPr lang="en-US" altLang="zh-CN" dirty="0" err="1"/>
              <a:t>amqplib</a:t>
            </a:r>
            <a:r>
              <a:rPr lang="zh-CN" altLang="en-US" dirty="0"/>
              <a:t>、</a:t>
            </a:r>
            <a:r>
              <a:rPr lang="en-US" altLang="zh-CN" dirty="0" err="1"/>
              <a:t>grpc</a:t>
            </a:r>
            <a:endParaRPr lang="en-US" altLang="zh-CN" dirty="0"/>
          </a:p>
          <a:p>
            <a:pPr lvl="1"/>
            <a:r>
              <a:rPr lang="zh-CN" altLang="en-US" dirty="0"/>
              <a:t>传输层程序脚本</a:t>
            </a:r>
            <a:endParaRPr lang="en-US" altLang="zh-CN" dirty="0"/>
          </a:p>
          <a:p>
            <a:r>
              <a:rPr lang="zh-CN" altLang="en-US" dirty="0"/>
              <a:t>计算层容器（</a:t>
            </a:r>
            <a:r>
              <a:rPr lang="en-US" altLang="zh-CN" dirty="0"/>
              <a:t>amd64+arm64v8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基础： </a:t>
            </a:r>
            <a:r>
              <a:rPr lang="en-US" altLang="zh-CN" dirty="0"/>
              <a:t>python:3.7.9-slim-buster</a:t>
            </a:r>
          </a:p>
          <a:p>
            <a:pPr lvl="1"/>
            <a:r>
              <a:rPr lang="zh-CN" altLang="en-US" dirty="0"/>
              <a:t>第三方库：</a:t>
            </a:r>
            <a:r>
              <a:rPr lang="en-US" altLang="zh-CN" dirty="0"/>
              <a:t>pika</a:t>
            </a:r>
            <a:r>
              <a:rPr lang="zh-CN" altLang="en-US" dirty="0"/>
              <a:t>、</a:t>
            </a:r>
            <a:r>
              <a:rPr lang="en-US" altLang="zh-CN" dirty="0" err="1"/>
              <a:t>grpcio</a:t>
            </a:r>
            <a:r>
              <a:rPr lang="zh-CN" altLang="en-US" dirty="0"/>
              <a:t>、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pPr lvl="1"/>
            <a:r>
              <a:rPr lang="zh-CN" altLang="en-US" dirty="0"/>
              <a:t>计算层程序脚本</a:t>
            </a:r>
            <a:endParaRPr lang="en-US" altLang="zh-CN" dirty="0"/>
          </a:p>
          <a:p>
            <a:r>
              <a:rPr lang="en-US" altLang="zh-CN" dirty="0"/>
              <a:t>RabbitMQ</a:t>
            </a:r>
            <a:r>
              <a:rPr lang="zh-CN" altLang="en-US" dirty="0"/>
              <a:t>队列容器（</a:t>
            </a:r>
            <a:r>
              <a:rPr lang="en-US" altLang="zh-CN" dirty="0"/>
              <a:t>amd64+arm64v8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rabbitmq:alpine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027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台式机上部署</a:t>
            </a:r>
            <a:r>
              <a:rPr lang="en-US" altLang="zh-CN" dirty="0"/>
              <a:t>Kubernetes</a:t>
            </a:r>
            <a:r>
              <a:rPr lang="zh-CN" altLang="en-US" dirty="0"/>
              <a:t>、树莓派上部署</a:t>
            </a:r>
            <a:r>
              <a:rPr lang="en-US" altLang="zh-CN" dirty="0" err="1"/>
              <a:t>KubeEdge</a:t>
            </a:r>
            <a:endParaRPr lang="en-US" altLang="zh-CN" dirty="0"/>
          </a:p>
          <a:p>
            <a:r>
              <a:rPr lang="zh-CN" altLang="en-US" dirty="0"/>
              <a:t>将服务部署在指定位置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Kubernetes</a:t>
            </a:r>
            <a:r>
              <a:rPr lang="zh-CN" altLang="en-US" dirty="0"/>
              <a:t>中为台式机和树莓派打上标签</a:t>
            </a:r>
            <a:endParaRPr lang="en-US" altLang="zh-CN" dirty="0"/>
          </a:p>
          <a:p>
            <a:pPr lvl="1"/>
            <a:r>
              <a:rPr lang="zh-CN" altLang="en-US" dirty="0"/>
              <a:t>部署</a:t>
            </a:r>
            <a:r>
              <a:rPr lang="en-US" altLang="zh-CN" dirty="0"/>
              <a:t>Pod</a:t>
            </a:r>
            <a:r>
              <a:rPr lang="zh-CN" altLang="en-US" dirty="0"/>
              <a:t>时设置</a:t>
            </a:r>
            <a:r>
              <a:rPr lang="en-US" altLang="zh-CN" dirty="0" err="1"/>
              <a:t>NodeAffinity</a:t>
            </a:r>
            <a:endParaRPr lang="en-US" altLang="zh-CN" dirty="0"/>
          </a:p>
          <a:p>
            <a:r>
              <a:rPr lang="zh-CN" altLang="en-US" dirty="0"/>
              <a:t>自动冗余部署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Deployment</a:t>
            </a:r>
            <a:r>
              <a:rPr lang="zh-CN" altLang="en-US" dirty="0"/>
              <a:t>中设置副本数量</a:t>
            </a:r>
            <a:endParaRPr lang="en-US" altLang="zh-CN" dirty="0"/>
          </a:p>
          <a:p>
            <a:r>
              <a:rPr lang="zh-CN" altLang="en-US" dirty="0"/>
              <a:t>冗余服务间负载均衡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Service</a:t>
            </a:r>
            <a:r>
              <a:rPr lang="zh-CN" altLang="en-US" dirty="0"/>
              <a:t>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4803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Summary &amp; Further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66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项目实现过程中发现的问题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KubeEdge</a:t>
            </a:r>
            <a:r>
              <a:rPr lang="zh-CN" altLang="en-US" dirty="0"/>
              <a:t>还不够完善</a:t>
            </a:r>
            <a:endParaRPr lang="en-US" altLang="zh-CN" dirty="0"/>
          </a:p>
          <a:p>
            <a:pPr lvl="1"/>
            <a:r>
              <a:rPr lang="zh-CN" altLang="en-US" dirty="0"/>
              <a:t>没有很好的批量部署方案</a:t>
            </a:r>
            <a:endParaRPr lang="en-US" altLang="zh-CN" dirty="0"/>
          </a:p>
          <a:p>
            <a:pPr lvl="1"/>
            <a:r>
              <a:rPr lang="en-US" altLang="zh-CN" dirty="0"/>
              <a:t>Bug</a:t>
            </a:r>
            <a:r>
              <a:rPr lang="zh-CN" altLang="en-US" dirty="0"/>
              <a:t>很多，</a:t>
            </a:r>
            <a:r>
              <a:rPr lang="en-US" altLang="zh-CN" dirty="0"/>
              <a:t>24h</a:t>
            </a:r>
            <a:r>
              <a:rPr lang="zh-CN" altLang="en-US" dirty="0"/>
              <a:t>内必宕机一次</a:t>
            </a:r>
            <a:endParaRPr lang="en-US" altLang="zh-CN" dirty="0"/>
          </a:p>
          <a:p>
            <a:r>
              <a:rPr lang="zh-CN" altLang="en-US" dirty="0"/>
              <a:t>容器镜像很大、分发很慢</a:t>
            </a:r>
            <a:endParaRPr lang="en-US" altLang="zh-CN" dirty="0"/>
          </a:p>
          <a:p>
            <a:pPr lvl="1"/>
            <a:r>
              <a:rPr lang="zh-CN" altLang="en-US" dirty="0"/>
              <a:t>神经网络模型文件</a:t>
            </a:r>
            <a:r>
              <a:rPr lang="en-US" altLang="zh-CN" dirty="0"/>
              <a:t>&gt;100M</a:t>
            </a:r>
            <a:r>
              <a:rPr lang="zh-CN" altLang="en-US" dirty="0"/>
              <a:t>，神经网络框架</a:t>
            </a:r>
            <a:r>
              <a:rPr lang="en-US" altLang="zh-CN" dirty="0"/>
              <a:t>&gt;100M</a:t>
            </a:r>
            <a:r>
              <a:rPr lang="zh-CN" altLang="en-US" dirty="0"/>
              <a:t>，显卡驱动</a:t>
            </a:r>
            <a:r>
              <a:rPr lang="en-US" altLang="zh-CN" dirty="0"/>
              <a:t>&gt;1G</a:t>
            </a:r>
          </a:p>
          <a:p>
            <a:pPr lvl="1"/>
            <a:r>
              <a:rPr lang="zh-CN" altLang="en-US" dirty="0"/>
              <a:t>从云端下载镜像网速很慢，但每个设备下载的又都是同一个镜像</a:t>
            </a:r>
          </a:p>
        </p:txBody>
      </p:sp>
    </p:spTree>
    <p:extLst>
      <p:ext uri="{BB962C8B-B14F-4D97-AF65-F5344CB8AC3E}">
        <p14:creationId xmlns:p14="http://schemas.microsoft.com/office/powerpoint/2010/main" val="335103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下一步工作 </a:t>
            </a:r>
            <a:r>
              <a:rPr lang="en-US" altLang="zh-CN" dirty="0"/>
              <a:t>- </a:t>
            </a:r>
            <a:r>
              <a:rPr lang="zh-CN" altLang="en-US" dirty="0"/>
              <a:t>容器镜像分发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容器镜像分发网络是一个典型的</a:t>
            </a:r>
            <a:r>
              <a:rPr lang="en-US" altLang="zh-CN" dirty="0"/>
              <a:t>CDN</a:t>
            </a:r>
            <a:r>
              <a:rPr lang="zh-CN" altLang="en-US" dirty="0"/>
              <a:t>网络：</a:t>
            </a:r>
            <a:endParaRPr lang="en-US" altLang="zh-CN" dirty="0"/>
          </a:p>
          <a:p>
            <a:pPr lvl="1"/>
            <a:r>
              <a:rPr lang="zh-CN" altLang="en-US" dirty="0"/>
              <a:t>容器镜像是静态内容</a:t>
            </a:r>
            <a:endParaRPr lang="en-US" altLang="zh-CN" dirty="0"/>
          </a:p>
          <a:p>
            <a:pPr lvl="1"/>
            <a:r>
              <a:rPr lang="zh-CN" altLang="en-US" dirty="0"/>
              <a:t>一个容器镜像会被很多边缘服务器下载</a:t>
            </a:r>
            <a:endParaRPr lang="en-US" altLang="zh-CN" dirty="0"/>
          </a:p>
          <a:p>
            <a:pPr lvl="1"/>
            <a:r>
              <a:rPr lang="zh-CN" altLang="en-US" dirty="0"/>
              <a:t>不同地域的边缘服务器需要的容器镜像不尽相同</a:t>
            </a:r>
            <a:endParaRPr lang="en-US" altLang="zh-CN" dirty="0"/>
          </a:p>
          <a:p>
            <a:r>
              <a:rPr lang="zh-CN" altLang="en-US" dirty="0"/>
              <a:t>可能的研究点：给定场景，优化容器镜像的分发规则</a:t>
            </a:r>
            <a:endParaRPr lang="en-US" altLang="zh-CN" dirty="0"/>
          </a:p>
          <a:p>
            <a:pPr lvl="1"/>
            <a:r>
              <a:rPr lang="zh-CN" altLang="en-US" dirty="0"/>
              <a:t>服务间有依赖关系（有向图）→内容依赖条件下的</a:t>
            </a:r>
            <a:r>
              <a:rPr lang="en-US" altLang="zh-CN" dirty="0"/>
              <a:t>CDN</a:t>
            </a:r>
            <a:r>
              <a:rPr lang="zh-CN" altLang="en-US" dirty="0"/>
              <a:t>优化</a:t>
            </a:r>
            <a:endParaRPr lang="en-US" altLang="zh-CN" dirty="0"/>
          </a:p>
          <a:p>
            <a:pPr lvl="1"/>
            <a:r>
              <a:rPr lang="zh-CN" altLang="en-US" dirty="0"/>
              <a:t>容器镜像是分层的，不同镜像会底层可能相同→内容部分传输时的</a:t>
            </a:r>
            <a:r>
              <a:rPr lang="en-US" altLang="zh-CN" dirty="0"/>
              <a:t>CDN</a:t>
            </a:r>
            <a:r>
              <a:rPr lang="zh-CN" altLang="en-US" dirty="0"/>
              <a:t>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466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下一步工作 </a:t>
            </a:r>
            <a:r>
              <a:rPr lang="en-US" altLang="zh-CN" dirty="0"/>
              <a:t>- </a:t>
            </a:r>
            <a:r>
              <a:rPr lang="zh-CN" altLang="en-US" dirty="0"/>
              <a:t>边缘计算中心内部的资源分配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边缘计算中心内部同时运行着多种计算任务</a:t>
            </a:r>
            <a:endParaRPr lang="en-US" altLang="zh-CN" dirty="0"/>
          </a:p>
          <a:p>
            <a:r>
              <a:rPr lang="zh-CN" altLang="en-US" dirty="0"/>
              <a:t>每个计算任务需要一定的</a:t>
            </a:r>
            <a:r>
              <a:rPr lang="en-US" altLang="zh-CN" dirty="0"/>
              <a:t>CPU</a:t>
            </a:r>
            <a:r>
              <a:rPr lang="zh-CN" altLang="en-US" dirty="0"/>
              <a:t>和内存资源，特点：</a:t>
            </a:r>
            <a:endParaRPr lang="en-US" altLang="zh-CN" dirty="0"/>
          </a:p>
          <a:p>
            <a:pPr lvl="1"/>
            <a:r>
              <a:rPr lang="zh-CN" altLang="en-US" dirty="0"/>
              <a:t>每个计算任务只能交由一台设备处理</a:t>
            </a:r>
            <a:endParaRPr lang="en-US" altLang="zh-CN" dirty="0"/>
          </a:p>
          <a:p>
            <a:pPr lvl="1"/>
            <a:r>
              <a:rPr lang="zh-CN" altLang="en-US" dirty="0"/>
              <a:t>可以证明</a:t>
            </a:r>
            <a:r>
              <a:rPr lang="en-US" altLang="zh-CN" dirty="0"/>
              <a:t>CPU</a:t>
            </a:r>
            <a:r>
              <a:rPr lang="zh-CN" altLang="en-US" dirty="0"/>
              <a:t>抢占和时间片轮转对于平均性能的提升无意义</a:t>
            </a:r>
            <a:endParaRPr lang="en-US" altLang="zh-CN" dirty="0"/>
          </a:p>
          <a:p>
            <a:pPr lvl="1"/>
            <a:r>
              <a:rPr lang="zh-CN" altLang="en-US" dirty="0"/>
              <a:t>失去了</a:t>
            </a:r>
            <a:r>
              <a:rPr lang="en-US" altLang="zh-CN" dirty="0"/>
              <a:t>CPU</a:t>
            </a:r>
            <a:r>
              <a:rPr lang="zh-CN" altLang="en-US" dirty="0"/>
              <a:t>抢占和时间片轮转，讨论内存调度也没有意义</a:t>
            </a:r>
            <a:endParaRPr lang="en-US" altLang="zh-CN" dirty="0"/>
          </a:p>
          <a:p>
            <a:r>
              <a:rPr lang="zh-CN" altLang="en-US" dirty="0"/>
              <a:t>在本项目中没有需要优化的地方</a:t>
            </a:r>
            <a:endParaRPr lang="en-US" altLang="zh-CN" dirty="0"/>
          </a:p>
          <a:p>
            <a:pPr lvl="1"/>
            <a:r>
              <a:rPr lang="zh-CN" altLang="en-US" dirty="0"/>
              <a:t>需要增加设定或改变优化目标</a:t>
            </a:r>
            <a:endParaRPr lang="en-US" altLang="zh-CN" dirty="0"/>
          </a:p>
          <a:p>
            <a:pPr lvl="1"/>
            <a:r>
              <a:rPr lang="zh-CN" altLang="en-US" dirty="0"/>
              <a:t>给任务添加优先级？规定某些紧急任务需要抢占？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4036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下一步工作 </a:t>
            </a:r>
            <a:r>
              <a:rPr lang="en-US" altLang="zh-CN" dirty="0"/>
              <a:t>- </a:t>
            </a:r>
            <a:r>
              <a:rPr lang="zh-CN" altLang="en-US" dirty="0"/>
              <a:t>边缘计算中心内部的任务分派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任务在边缘计算中心由哪台机器执行？</a:t>
            </a:r>
            <a:endParaRPr lang="en-US" altLang="zh-CN" dirty="0"/>
          </a:p>
          <a:p>
            <a:r>
              <a:rPr lang="zh-CN" altLang="en-US" dirty="0"/>
              <a:t>边缘计算中心内部的任务分派的特点：</a:t>
            </a:r>
            <a:endParaRPr lang="en-US" altLang="zh-CN" dirty="0"/>
          </a:p>
          <a:p>
            <a:pPr lvl="1"/>
            <a:r>
              <a:rPr lang="zh-CN" altLang="en-US" dirty="0"/>
              <a:t>当前架构假定边缘计算中心内部网络良好</a:t>
            </a:r>
            <a:endParaRPr lang="en-US" altLang="zh-CN" dirty="0"/>
          </a:p>
          <a:p>
            <a:pPr lvl="1"/>
            <a:r>
              <a:rPr lang="zh-CN" altLang="en-US" dirty="0"/>
              <a:t>因此可以使用一个队列为执行相同任务的多台机器分派任务</a:t>
            </a:r>
            <a:endParaRPr lang="en-US" altLang="zh-CN" dirty="0"/>
          </a:p>
          <a:p>
            <a:pPr lvl="1"/>
            <a:r>
              <a:rPr lang="zh-CN" altLang="en-US" dirty="0"/>
              <a:t>进而抽象模型就是一个</a:t>
            </a:r>
            <a:r>
              <a:rPr lang="en-US" altLang="zh-CN" dirty="0" err="1"/>
              <a:t>M|M|m|n</a:t>
            </a:r>
            <a:r>
              <a:rPr lang="zh-CN" altLang="en-US" dirty="0"/>
              <a:t>队列</a:t>
            </a:r>
            <a:endParaRPr lang="en-US" altLang="zh-CN" dirty="0"/>
          </a:p>
          <a:p>
            <a:r>
              <a:rPr lang="zh-CN" altLang="en-US" dirty="0"/>
              <a:t>本项目中不存在计算任务分派时负载均衡的问题</a:t>
            </a:r>
            <a:endParaRPr lang="en-US" altLang="zh-CN" dirty="0"/>
          </a:p>
          <a:p>
            <a:pPr lvl="1"/>
            <a:r>
              <a:rPr lang="zh-CN" altLang="en-US" dirty="0"/>
              <a:t>需要增加设定或改变优化目标</a:t>
            </a:r>
            <a:endParaRPr lang="en-US" altLang="zh-CN" dirty="0"/>
          </a:p>
          <a:p>
            <a:pPr lvl="1"/>
            <a:r>
              <a:rPr lang="en-US" altLang="zh-CN" dirty="0" err="1"/>
              <a:t>M|M|m|n</a:t>
            </a:r>
            <a:r>
              <a:rPr lang="zh-CN" altLang="en-US" dirty="0"/>
              <a:t>队列中</a:t>
            </a:r>
            <a:r>
              <a:rPr lang="en-US" altLang="zh-CN" dirty="0"/>
              <a:t>m</a:t>
            </a:r>
            <a:r>
              <a:rPr lang="zh-CN" altLang="en-US" dirty="0"/>
              <a:t>个服务能力不同的情况？</a:t>
            </a:r>
            <a:endParaRPr lang="en-US" altLang="zh-CN" dirty="0"/>
          </a:p>
          <a:p>
            <a:pPr lvl="1"/>
            <a:r>
              <a:rPr lang="zh-CN" altLang="en-US" dirty="0"/>
              <a:t>多个相同的</a:t>
            </a:r>
            <a:r>
              <a:rPr lang="en-US" altLang="zh-CN" dirty="0" err="1"/>
              <a:t>M|M|m|n</a:t>
            </a:r>
            <a:r>
              <a:rPr lang="zh-CN" altLang="en-US" dirty="0"/>
              <a:t>队列冗余并列以防队列系统宕机？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196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项目背景和目标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110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下一步工作 </a:t>
            </a:r>
            <a:r>
              <a:rPr lang="en-US" altLang="zh-CN" dirty="0"/>
              <a:t>- </a:t>
            </a:r>
            <a:r>
              <a:rPr lang="zh-CN" altLang="en-US" dirty="0"/>
              <a:t>边缘计算中心之间的任务分派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终端设备向哪个边缘计算中心传计算任务？</a:t>
            </a:r>
            <a:endParaRPr lang="en-US" altLang="zh-CN" dirty="0"/>
          </a:p>
          <a:p>
            <a:r>
              <a:rPr lang="zh-CN" altLang="en-US" dirty="0"/>
              <a:t>边缘计算中心间的任务分派的特点：</a:t>
            </a:r>
            <a:endParaRPr lang="en-US" altLang="zh-CN" dirty="0"/>
          </a:p>
          <a:p>
            <a:pPr lvl="1"/>
            <a:r>
              <a:rPr lang="zh-CN" altLang="en-US" dirty="0"/>
              <a:t>边缘计算中心 </a:t>
            </a:r>
            <a:r>
              <a:rPr lang="en-US" altLang="zh-CN" dirty="0"/>
              <a:t>= </a:t>
            </a:r>
            <a:r>
              <a:rPr lang="en-US" altLang="zh-CN" dirty="0" err="1"/>
              <a:t>M|M|m|n</a:t>
            </a:r>
            <a:r>
              <a:rPr lang="zh-CN" altLang="en-US" dirty="0"/>
              <a:t>队列</a:t>
            </a:r>
            <a:endParaRPr lang="en-US" altLang="zh-CN" dirty="0"/>
          </a:p>
          <a:p>
            <a:pPr lvl="1"/>
            <a:r>
              <a:rPr lang="en-US" altLang="zh-CN" dirty="0" err="1"/>
              <a:t>M|M|m|n</a:t>
            </a:r>
            <a:r>
              <a:rPr lang="zh-CN" altLang="en-US" dirty="0"/>
              <a:t>的平均等待时间可以计算得到</a:t>
            </a:r>
            <a:endParaRPr lang="en-US" altLang="zh-CN" dirty="0"/>
          </a:p>
          <a:p>
            <a:pPr lvl="1"/>
            <a:r>
              <a:rPr lang="zh-CN" altLang="en-US" dirty="0"/>
              <a:t>假定用户到各个边缘计算中心的延迟已知</a:t>
            </a:r>
            <a:endParaRPr lang="en-US" altLang="zh-CN" dirty="0"/>
          </a:p>
          <a:p>
            <a:r>
              <a:rPr lang="zh-CN" altLang="en-US" dirty="0"/>
              <a:t>可能需要优化：最小化  传输延迟</a:t>
            </a:r>
            <a:r>
              <a:rPr lang="en-US" altLang="zh-CN" dirty="0"/>
              <a:t>+</a:t>
            </a:r>
            <a:r>
              <a:rPr lang="zh-CN" altLang="en-US" dirty="0"/>
              <a:t>等待时间</a:t>
            </a:r>
            <a:endParaRPr lang="en-US" altLang="zh-CN" dirty="0"/>
          </a:p>
          <a:p>
            <a:pPr lvl="1"/>
            <a:r>
              <a:rPr lang="zh-CN" altLang="en-US" dirty="0"/>
              <a:t>只需要收集信息</a:t>
            </a:r>
            <a:r>
              <a:rPr lang="en-US" altLang="zh-CN" dirty="0"/>
              <a:t>+</a:t>
            </a:r>
            <a:r>
              <a:rPr lang="zh-CN" altLang="en-US" dirty="0"/>
              <a:t>计算</a:t>
            </a:r>
            <a:r>
              <a:rPr lang="en-US" altLang="zh-CN" dirty="0"/>
              <a:t>+</a:t>
            </a:r>
            <a:r>
              <a:rPr lang="zh-CN" altLang="en-US" dirty="0"/>
              <a:t>排序</a:t>
            </a:r>
            <a:endParaRPr lang="en-US" altLang="zh-CN" dirty="0"/>
          </a:p>
          <a:p>
            <a:pPr lvl="1"/>
            <a:r>
              <a:rPr lang="zh-CN" altLang="en-US" dirty="0"/>
              <a:t>没有算法上的创新</a:t>
            </a:r>
            <a:endParaRPr lang="en-US" altLang="zh-CN" dirty="0"/>
          </a:p>
          <a:p>
            <a:r>
              <a:rPr lang="zh-CN" altLang="en-US" dirty="0"/>
              <a:t>关键点：测量传输延迟的方法和平均等待时间的方法</a:t>
            </a:r>
            <a:endParaRPr lang="en-US" altLang="zh-CN" dirty="0"/>
          </a:p>
          <a:p>
            <a:pPr lvl="1"/>
            <a:r>
              <a:rPr lang="zh-CN" altLang="en-US" dirty="0"/>
              <a:t>收集附近边缘计算中心数据？收集多远的数据？</a:t>
            </a:r>
            <a:endParaRPr lang="en-US" altLang="zh-CN" dirty="0"/>
          </a:p>
          <a:p>
            <a:pPr lvl="1"/>
            <a:r>
              <a:rPr lang="zh-CN" altLang="en-US" dirty="0"/>
              <a:t>最小化数据收集时间也可能成为一个优化点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770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62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r>
              <a:rPr lang="en-US" altLang="zh-CN" dirty="0"/>
              <a:t>+</a:t>
            </a:r>
            <a:r>
              <a:rPr lang="zh-CN" altLang="en-US" dirty="0"/>
              <a:t>分布式计算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所有的流量全部汇聚到云计算中心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“分布”仅限于计算中心内部，互相距离近，因此</a:t>
            </a:r>
            <a:endParaRPr lang="en-US" altLang="zh-CN" dirty="0"/>
          </a:p>
          <a:p>
            <a:pPr lvl="1"/>
            <a:r>
              <a:rPr lang="zh-CN" altLang="en-US" dirty="0"/>
              <a:t>通信延迟对分布式计算速度影响不大</a:t>
            </a:r>
            <a:endParaRPr lang="en-US" altLang="zh-CN" dirty="0"/>
          </a:p>
          <a:p>
            <a:pPr lvl="1"/>
            <a:r>
              <a:rPr lang="zh-CN" altLang="en-US" dirty="0"/>
              <a:t>网速对分布式存储读写速度影响不大</a:t>
            </a:r>
            <a:endParaRPr lang="en-US" altLang="zh-CN" dirty="0"/>
          </a:p>
          <a:p>
            <a:pPr lvl="1"/>
            <a:r>
              <a:rPr lang="zh-CN" altLang="en-US" dirty="0"/>
              <a:t>内部负载均衡即可满足流量路由需求</a:t>
            </a:r>
            <a:endParaRPr lang="en-US" altLang="zh-CN" dirty="0"/>
          </a:p>
          <a:p>
            <a:pPr lvl="1"/>
            <a:r>
              <a:rPr lang="zh-CN" altLang="en-US" dirty="0"/>
              <a:t>内部服务间通信很安全</a:t>
            </a:r>
            <a:endParaRPr lang="en-US" altLang="zh-CN" dirty="0"/>
          </a:p>
          <a:p>
            <a:pPr lvl="1"/>
            <a:r>
              <a:rPr lang="zh-CN" altLang="en-US" dirty="0"/>
              <a:t>服务器稳定不易宕机</a:t>
            </a:r>
            <a:endParaRPr lang="en-US" altLang="zh-CN" dirty="0"/>
          </a:p>
          <a:p>
            <a:r>
              <a:rPr lang="zh-CN" altLang="en-US" dirty="0"/>
              <a:t>存在的问题：云计算中心只有一个</a:t>
            </a:r>
            <a:endParaRPr lang="en-US" altLang="zh-CN" dirty="0"/>
          </a:p>
          <a:p>
            <a:pPr lvl="1"/>
            <a:r>
              <a:rPr lang="zh-CN" altLang="en-US" dirty="0"/>
              <a:t>距离较远的设备连接质量不佳</a:t>
            </a:r>
            <a:endParaRPr lang="en-US" altLang="zh-CN" dirty="0"/>
          </a:p>
          <a:p>
            <a:pPr lvl="1"/>
            <a:r>
              <a:rPr lang="zh-CN" altLang="en-US" dirty="0"/>
              <a:t>距离较远的设备延迟较高</a:t>
            </a:r>
            <a:endParaRPr lang="en-US" altLang="zh-CN" dirty="0"/>
          </a:p>
          <a:p>
            <a:pPr lvl="1"/>
            <a:r>
              <a:rPr lang="zh-CN" altLang="en-US" dirty="0"/>
              <a:t>云计算中心负载大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FDF16A-4497-439F-B1A6-0EEB8F7C2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20" y="2391588"/>
            <a:ext cx="2638661" cy="348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7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r>
              <a:rPr lang="en-US" altLang="zh-CN" dirty="0"/>
              <a:t>+</a:t>
            </a:r>
            <a:r>
              <a:rPr lang="zh-CN" altLang="en-US" dirty="0"/>
              <a:t>分布式计算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不同区域的流量汇聚到附近的边缘计算中心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“分布”在整个广域网中，互相距离远，因此</a:t>
            </a:r>
            <a:endParaRPr lang="en-US" altLang="zh-CN" dirty="0"/>
          </a:p>
          <a:p>
            <a:pPr lvl="1"/>
            <a:r>
              <a:rPr lang="zh-CN" altLang="en-US" dirty="0"/>
              <a:t>通信延迟影响分布式计算速度</a:t>
            </a:r>
            <a:endParaRPr lang="en-US" altLang="zh-CN" dirty="0"/>
          </a:p>
          <a:p>
            <a:pPr lvl="1"/>
            <a:r>
              <a:rPr lang="zh-CN" altLang="en-US" dirty="0"/>
              <a:t>网速拖慢分布式存储读写速度</a:t>
            </a:r>
            <a:endParaRPr lang="en-US" altLang="zh-CN" dirty="0"/>
          </a:p>
          <a:p>
            <a:pPr lvl="1"/>
            <a:r>
              <a:rPr lang="zh-CN" altLang="en-US" dirty="0"/>
              <a:t>流量路由需要在外部完成</a:t>
            </a:r>
            <a:endParaRPr lang="en-US" altLang="zh-CN" dirty="0"/>
          </a:p>
          <a:p>
            <a:pPr lvl="1"/>
            <a:r>
              <a:rPr lang="zh-CN" altLang="en-US" dirty="0"/>
              <a:t>设备真假难辨，通信不安全</a:t>
            </a:r>
            <a:endParaRPr lang="en-US" altLang="zh-CN" dirty="0"/>
          </a:p>
          <a:p>
            <a:pPr lvl="1"/>
            <a:r>
              <a:rPr lang="zh-CN" altLang="en-US" dirty="0"/>
              <a:t>边缘服务器不稳定容易宕机</a:t>
            </a:r>
            <a:endParaRPr lang="en-US" altLang="zh-CN" dirty="0"/>
          </a:p>
          <a:p>
            <a:r>
              <a:rPr lang="zh-CN" altLang="en-US" dirty="0"/>
              <a:t>优点：计算中心不只有一个</a:t>
            </a:r>
            <a:endParaRPr lang="en-US" altLang="zh-CN" dirty="0"/>
          </a:p>
          <a:p>
            <a:pPr lvl="1"/>
            <a:r>
              <a:rPr lang="zh-CN" altLang="en-US" dirty="0"/>
              <a:t>提高边缘地域设备连接质量</a:t>
            </a:r>
            <a:endParaRPr lang="en-US" altLang="zh-CN" dirty="0"/>
          </a:p>
          <a:p>
            <a:pPr lvl="1"/>
            <a:r>
              <a:rPr lang="zh-CN" altLang="en-US" dirty="0"/>
              <a:t>降低边缘地域设备延迟</a:t>
            </a:r>
            <a:endParaRPr lang="en-US" altLang="zh-CN" dirty="0"/>
          </a:p>
          <a:p>
            <a:pPr lvl="1"/>
            <a:r>
              <a:rPr lang="zh-CN" altLang="en-US" dirty="0"/>
              <a:t>云计算中心负载降低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488453-CCAA-4DDB-8358-94C5C5F0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395" y="2370931"/>
            <a:ext cx="3853505" cy="3629819"/>
          </a:xfrm>
          <a:prstGeom prst="rect">
            <a:avLst/>
          </a:prstGeom>
        </p:spPr>
      </p:pic>
      <p:sp>
        <p:nvSpPr>
          <p:cNvPr id="7" name="云形 6">
            <a:extLst>
              <a:ext uri="{FF2B5EF4-FFF2-40B4-BE49-F238E27FC236}">
                <a16:creationId xmlns:a16="http://schemas.microsoft.com/office/drawing/2014/main" id="{A726583C-E7E2-426D-8B56-882F684D43EE}"/>
              </a:ext>
            </a:extLst>
          </p:cNvPr>
          <p:cNvSpPr/>
          <p:nvPr/>
        </p:nvSpPr>
        <p:spPr>
          <a:xfrm>
            <a:off x="7239001" y="1795829"/>
            <a:ext cx="1585850" cy="5155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云计算中心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60453F8-3794-455A-9BA8-CE8087A6EF7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267450" y="2053615"/>
            <a:ext cx="976470" cy="911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2B02641-D86D-4CEC-9382-CDA267EB63E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759701" y="2310851"/>
            <a:ext cx="272225" cy="5783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解决的问题的大致思路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325" dirty="0"/>
              <a:t>通信延迟影响分布式计算速度</a:t>
            </a:r>
            <a:r>
              <a:rPr lang="en-US" altLang="zh-CN" sz="2325" dirty="0"/>
              <a:t>/</a:t>
            </a:r>
            <a:r>
              <a:rPr lang="zh-CN" altLang="en-US" sz="2325" dirty="0"/>
              <a:t>网速拖慢分布式存储读写速度</a:t>
            </a:r>
            <a:endParaRPr lang="en-US" altLang="zh-CN" sz="2325" dirty="0"/>
          </a:p>
          <a:p>
            <a:pPr lvl="1"/>
            <a:r>
              <a:rPr lang="zh-CN" altLang="en-US" dirty="0"/>
              <a:t>尽量将一个计算所需的全部服务和数据部署在一起</a:t>
            </a:r>
            <a:endParaRPr lang="en-US" altLang="zh-CN" dirty="0"/>
          </a:p>
          <a:p>
            <a:pPr lvl="1"/>
            <a:r>
              <a:rPr lang="zh-CN" altLang="en-US" dirty="0"/>
              <a:t>尽量避免访问其他边缘计算中心的服务和数据</a:t>
            </a:r>
            <a:endParaRPr lang="en-US" altLang="zh-CN" dirty="0"/>
          </a:p>
          <a:p>
            <a:r>
              <a:rPr lang="zh-CN" altLang="en-US" dirty="0"/>
              <a:t>流量路由需要在外部完成</a:t>
            </a:r>
          </a:p>
          <a:p>
            <a:pPr lvl="1"/>
            <a:r>
              <a:rPr lang="zh-CN" altLang="en-US" dirty="0"/>
              <a:t>全局负载均衡</a:t>
            </a:r>
            <a:endParaRPr lang="en-US" altLang="zh-CN" dirty="0"/>
          </a:p>
          <a:p>
            <a:r>
              <a:rPr lang="zh-CN" altLang="en-US" dirty="0"/>
              <a:t>设备真假难辨，服务间通信不安全</a:t>
            </a:r>
          </a:p>
          <a:p>
            <a:pPr lvl="1"/>
            <a:r>
              <a:rPr lang="zh-CN" altLang="en-US" dirty="0"/>
              <a:t>基于设备指纹的验证和加密</a:t>
            </a:r>
            <a:endParaRPr lang="en-US" altLang="zh-CN" dirty="0"/>
          </a:p>
          <a:p>
            <a:r>
              <a:rPr lang="zh-CN" altLang="en-US" dirty="0"/>
              <a:t>边缘服务器不稳定容易宕机</a:t>
            </a:r>
          </a:p>
          <a:p>
            <a:pPr lvl="1"/>
            <a:r>
              <a:rPr lang="zh-CN" altLang="en-US" dirty="0"/>
              <a:t>自动进行冗余部署</a:t>
            </a:r>
            <a:endParaRPr lang="en-US" altLang="zh-CN" dirty="0"/>
          </a:p>
          <a:p>
            <a:pPr lvl="1"/>
            <a:r>
              <a:rPr lang="zh-CN" altLang="en-US" dirty="0"/>
              <a:t>自动管理冗余服务间负载均衡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21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现有框架的调研结果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Kubernetes</a:t>
            </a:r>
            <a:r>
              <a:rPr lang="zh-CN" altLang="en-US" dirty="0"/>
              <a:t>和</a:t>
            </a:r>
            <a:r>
              <a:rPr lang="en-US" altLang="zh-CN" dirty="0" err="1"/>
              <a:t>KubeEdge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指定服务部署位置和数据存储位置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自动冗余部署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冗余服务间负载均衡</a:t>
            </a:r>
            <a:endParaRPr lang="en-US" altLang="zh-CN" dirty="0"/>
          </a:p>
          <a:p>
            <a:r>
              <a:rPr lang="zh-CN" altLang="en-US" dirty="0"/>
              <a:t>国内云计算服务提供商的</a:t>
            </a:r>
            <a:r>
              <a:rPr lang="en-US" altLang="zh-CN" dirty="0"/>
              <a:t>CDN</a:t>
            </a:r>
            <a:r>
              <a:rPr lang="zh-CN" altLang="en-US" dirty="0"/>
              <a:t>业务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全局负载均衡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zh-CN" dirty="0">
                <a:sym typeface="Wingdings" panose="05000000000000000000" pitchFamily="2" charset="2"/>
              </a:rPr>
              <a:t></a:t>
            </a:r>
            <a:r>
              <a:rPr lang="zh-CN" altLang="en-US" dirty="0">
                <a:sym typeface="Wingdings" panose="05000000000000000000" pitchFamily="2" charset="2"/>
              </a:rPr>
              <a:t>没有提供在</a:t>
            </a:r>
            <a:r>
              <a:rPr lang="en-US" altLang="zh-CN" dirty="0">
                <a:sym typeface="Wingdings" panose="05000000000000000000" pitchFamily="2" charset="2"/>
              </a:rPr>
              <a:t>CDN</a:t>
            </a:r>
            <a:r>
              <a:rPr lang="zh-CN" altLang="en-US" dirty="0">
                <a:sym typeface="Wingdings" panose="05000000000000000000" pitchFamily="2" charset="2"/>
              </a:rPr>
              <a:t>服务器部署</a:t>
            </a:r>
            <a:r>
              <a:rPr lang="en-US" altLang="zh-CN" dirty="0">
                <a:sym typeface="Wingdings" panose="05000000000000000000" pitchFamily="2" charset="2"/>
              </a:rPr>
              <a:t>Docker</a:t>
            </a:r>
            <a:r>
              <a:rPr lang="zh-CN" altLang="en-US" dirty="0">
                <a:sym typeface="Wingdings" panose="05000000000000000000" pitchFamily="2" charset="2"/>
              </a:rPr>
              <a:t>的业务</a:t>
            </a:r>
            <a:endParaRPr lang="en-US" altLang="zh-CN" dirty="0"/>
          </a:p>
          <a:p>
            <a:r>
              <a:rPr lang="en-US" altLang="zh-CN" dirty="0"/>
              <a:t>EVE</a:t>
            </a:r>
            <a:r>
              <a:rPr lang="zh-CN" altLang="en-US" dirty="0"/>
              <a:t>（需要特殊硬件支持）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基于设备指纹的验证和加密</a:t>
            </a:r>
          </a:p>
        </p:txBody>
      </p:sp>
    </p:spTree>
    <p:extLst>
      <p:ext uri="{BB962C8B-B14F-4D97-AF65-F5344CB8AC3E}">
        <p14:creationId xmlns:p14="http://schemas.microsoft.com/office/powerpoint/2010/main" val="41947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本项目的目标和要解决的问题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目标：在边缘计算环境中部署</a:t>
            </a:r>
            <a:r>
              <a:rPr lang="en-US" altLang="zh-CN" dirty="0" err="1"/>
              <a:t>BranchyNet</a:t>
            </a:r>
            <a:r>
              <a:rPr lang="zh-CN" altLang="en-US" dirty="0"/>
              <a:t>并执行推断任务</a:t>
            </a:r>
            <a:endParaRPr lang="en-US" altLang="zh-CN" dirty="0"/>
          </a:p>
          <a:p>
            <a:r>
              <a:rPr lang="zh-CN" altLang="en-US" dirty="0"/>
              <a:t>自行编程解决的问题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 </a:t>
            </a:r>
            <a:r>
              <a:rPr lang="en-US" altLang="zh-CN" dirty="0" err="1"/>
              <a:t>BranchyNet</a:t>
            </a:r>
            <a:r>
              <a:rPr lang="zh-CN" altLang="en-US" dirty="0"/>
              <a:t>分层网络的搭建和打包</a:t>
            </a:r>
            <a:endParaRPr lang="en-US" altLang="zh-CN" dirty="0"/>
          </a:p>
          <a:p>
            <a:r>
              <a:rPr lang="zh-CN" altLang="en-US" dirty="0"/>
              <a:t>借助</a:t>
            </a:r>
            <a:r>
              <a:rPr lang="en-US" altLang="zh-CN" dirty="0"/>
              <a:t>Kubernetes</a:t>
            </a:r>
            <a:r>
              <a:rPr lang="zh-CN" altLang="en-US" dirty="0"/>
              <a:t>和</a:t>
            </a:r>
            <a:r>
              <a:rPr lang="en-US" altLang="zh-CN" dirty="0" err="1"/>
              <a:t>KubeEdge</a:t>
            </a:r>
            <a:r>
              <a:rPr lang="zh-CN" altLang="en-US" dirty="0"/>
              <a:t>框架解决的问题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将服务部署在指定位置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自动冗余部署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冗余服务间负载均衡</a:t>
            </a:r>
            <a:endParaRPr lang="en-US" altLang="zh-CN" dirty="0"/>
          </a:p>
          <a:p>
            <a:r>
              <a:rPr lang="zh-CN" altLang="en-US" dirty="0"/>
              <a:t>未能解决的问题</a:t>
            </a:r>
            <a:endParaRPr lang="en-US" altLang="zh-CN" dirty="0"/>
          </a:p>
          <a:p>
            <a:pPr lvl="1"/>
            <a:r>
              <a:rPr lang="zh-CN" altLang="zh-CN" dirty="0">
                <a:sym typeface="Wingdings" panose="05000000000000000000" pitchFamily="2" charset="2"/>
              </a:rPr>
              <a:t></a:t>
            </a:r>
            <a:r>
              <a:rPr lang="zh-CN" altLang="en-US" dirty="0"/>
              <a:t>基于设备指纹的验证和加密</a:t>
            </a:r>
            <a:endParaRPr lang="en-US" altLang="zh-CN" dirty="0"/>
          </a:p>
          <a:p>
            <a:pPr lvl="1"/>
            <a:r>
              <a:rPr lang="zh-CN" altLang="zh-CN" dirty="0">
                <a:sym typeface="Wingdings" panose="05000000000000000000" pitchFamily="2" charset="2"/>
              </a:rPr>
              <a:t></a:t>
            </a:r>
            <a:r>
              <a:rPr lang="zh-CN" altLang="en-US" dirty="0"/>
              <a:t>全局负载均衡</a:t>
            </a:r>
          </a:p>
        </p:txBody>
      </p:sp>
    </p:spTree>
    <p:extLst>
      <p:ext uri="{BB962C8B-B14F-4D97-AF65-F5344CB8AC3E}">
        <p14:creationId xmlns:p14="http://schemas.microsoft.com/office/powerpoint/2010/main" val="409095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Design &amp; Implement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67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7C4F7-D5F3-434C-B322-BBAF2B60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 </a:t>
            </a:r>
            <a:r>
              <a:rPr lang="en-US" altLang="zh-CN" dirty="0"/>
              <a:t>- </a:t>
            </a:r>
            <a:r>
              <a:rPr lang="zh-CN" altLang="en-US" dirty="0"/>
              <a:t>单传输层多计算层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1E6F4CF-8D66-48CC-99FC-C74AAFBD11E4}"/>
              </a:ext>
            </a:extLst>
          </p:cNvPr>
          <p:cNvGrpSpPr/>
          <p:nvPr/>
        </p:nvGrpSpPr>
        <p:grpSpPr>
          <a:xfrm>
            <a:off x="3762000" y="3429000"/>
            <a:ext cx="1620000" cy="1620000"/>
            <a:chOff x="5016000" y="1955799"/>
            <a:chExt cx="2160000" cy="21600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8AF9C45-CD42-4123-8FF1-5D6918E33A94}"/>
                </a:ext>
              </a:extLst>
            </p:cNvPr>
            <p:cNvSpPr/>
            <p:nvPr/>
          </p:nvSpPr>
          <p:spPr>
            <a:xfrm>
              <a:off x="5016000" y="1955799"/>
              <a:ext cx="2160000" cy="21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RabbitMQ</a:t>
              </a:r>
              <a:endParaRPr lang="zh-CN" altLang="en-US" sz="1350" dirty="0"/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78A5E1D4-9398-4760-986C-5B3B12AC0D07}"/>
                </a:ext>
              </a:extLst>
            </p:cNvPr>
            <p:cNvSpPr/>
            <p:nvPr/>
          </p:nvSpPr>
          <p:spPr>
            <a:xfrm rot="16200000">
              <a:off x="4572000" y="2793482"/>
              <a:ext cx="173566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计算请求队列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3DF4F7CA-EAB7-41CB-8594-AACC8461782B}"/>
                </a:ext>
              </a:extLst>
            </p:cNvPr>
            <p:cNvSpPr/>
            <p:nvPr/>
          </p:nvSpPr>
          <p:spPr>
            <a:xfrm rot="5400000">
              <a:off x="5884334" y="2793482"/>
              <a:ext cx="173566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计算结果队列</a:t>
              </a: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CDAAE9-846C-46A3-B094-6B23F16DEE50}"/>
              </a:ext>
            </a:extLst>
          </p:cNvPr>
          <p:cNvSpPr/>
          <p:nvPr/>
        </p:nvSpPr>
        <p:spPr>
          <a:xfrm>
            <a:off x="3339306" y="5208124"/>
            <a:ext cx="2465388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传输层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FEF8640-2D2F-447F-B032-5768E011A973}"/>
              </a:ext>
            </a:extLst>
          </p:cNvPr>
          <p:cNvSpPr/>
          <p:nvPr/>
        </p:nvSpPr>
        <p:spPr>
          <a:xfrm>
            <a:off x="2791028" y="2045330"/>
            <a:ext cx="1096557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计算层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89CAAF8-FC9C-4FC2-9389-6924A1016E1F}"/>
              </a:ext>
            </a:extLst>
          </p:cNvPr>
          <p:cNvSpPr/>
          <p:nvPr/>
        </p:nvSpPr>
        <p:spPr>
          <a:xfrm>
            <a:off x="4023722" y="2052835"/>
            <a:ext cx="1096557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计算层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AB022D3-DA59-47A5-BE3C-4D73EBC474A5}"/>
              </a:ext>
            </a:extLst>
          </p:cNvPr>
          <p:cNvSpPr/>
          <p:nvPr/>
        </p:nvSpPr>
        <p:spPr>
          <a:xfrm>
            <a:off x="5256416" y="2045329"/>
            <a:ext cx="1096557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计算层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4A708D-CD0D-4EE0-98CF-C46278B5DF89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 flipH="1" flipV="1">
            <a:off x="3339306" y="2711485"/>
            <a:ext cx="740570" cy="876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DC8083F-2A19-47CC-A0F5-E78E6DAEA50C}"/>
              </a:ext>
            </a:extLst>
          </p:cNvPr>
          <p:cNvCxnSpPr>
            <a:cxnSpLocks/>
            <a:stCxn id="11" idx="2"/>
            <a:endCxn id="7" idx="1"/>
          </p:cNvCxnSpPr>
          <p:nvPr/>
        </p:nvCxnSpPr>
        <p:spPr>
          <a:xfrm>
            <a:off x="3339306" y="2711485"/>
            <a:ext cx="1724820" cy="876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325B619-5A7D-4D1D-BB6D-6B4A14A54354}"/>
              </a:ext>
            </a:extLst>
          </p:cNvPr>
          <p:cNvCxnSpPr>
            <a:cxnSpLocks/>
            <a:stCxn id="13" idx="2"/>
            <a:endCxn id="7" idx="1"/>
          </p:cNvCxnSpPr>
          <p:nvPr/>
        </p:nvCxnSpPr>
        <p:spPr>
          <a:xfrm>
            <a:off x="4572000" y="2718990"/>
            <a:ext cx="492126" cy="869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038D43-E9DA-4A86-8B88-5A4E1380692A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4079875" y="2718990"/>
            <a:ext cx="492125" cy="869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78CFC4E-5D28-4CE8-836A-E8EFEDC2235A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 flipV="1">
            <a:off x="4079875" y="2711484"/>
            <a:ext cx="1724819" cy="876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66C742F-11DF-4548-94BE-02531F92AE94}"/>
              </a:ext>
            </a:extLst>
          </p:cNvPr>
          <p:cNvSpPr/>
          <p:nvPr/>
        </p:nvSpPr>
        <p:spPr>
          <a:xfrm>
            <a:off x="6489110" y="2052835"/>
            <a:ext cx="1096557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计算层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5098728-8F95-41B2-8FF4-654657DE3E0B}"/>
              </a:ext>
            </a:extLst>
          </p:cNvPr>
          <p:cNvSpPr/>
          <p:nvPr/>
        </p:nvSpPr>
        <p:spPr>
          <a:xfrm>
            <a:off x="7721804" y="2045329"/>
            <a:ext cx="1096557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计算层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78EC121-A82C-4EFF-A904-9ACD06F4CB95}"/>
              </a:ext>
            </a:extLst>
          </p:cNvPr>
          <p:cNvSpPr/>
          <p:nvPr/>
        </p:nvSpPr>
        <p:spPr>
          <a:xfrm>
            <a:off x="325640" y="2060341"/>
            <a:ext cx="1096557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计算层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D139AEB-419B-4E7E-8DA2-2F01CA11156E}"/>
              </a:ext>
            </a:extLst>
          </p:cNvPr>
          <p:cNvSpPr/>
          <p:nvPr/>
        </p:nvSpPr>
        <p:spPr>
          <a:xfrm>
            <a:off x="1558334" y="2052835"/>
            <a:ext cx="1096557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计算层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3EB1D9-499B-478F-AE5B-07920B00D7AE}"/>
              </a:ext>
            </a:extLst>
          </p:cNvPr>
          <p:cNvCxnSpPr>
            <a:cxnSpLocks/>
            <a:stCxn id="6" idx="3"/>
            <a:endCxn id="45" idx="2"/>
          </p:cNvCxnSpPr>
          <p:nvPr/>
        </p:nvCxnSpPr>
        <p:spPr>
          <a:xfrm flipV="1">
            <a:off x="4079875" y="2718990"/>
            <a:ext cx="2957513" cy="869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95E613F-756E-4B2E-89D7-2BBF5445AF95}"/>
              </a:ext>
            </a:extLst>
          </p:cNvPr>
          <p:cNvCxnSpPr>
            <a:cxnSpLocks/>
            <a:stCxn id="6" idx="3"/>
            <a:endCxn id="47" idx="2"/>
          </p:cNvCxnSpPr>
          <p:nvPr/>
        </p:nvCxnSpPr>
        <p:spPr>
          <a:xfrm flipV="1">
            <a:off x="4079875" y="2711484"/>
            <a:ext cx="4190207" cy="876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A83AD67-77BD-4BFA-8CC2-AEFEE530EF06}"/>
              </a:ext>
            </a:extLst>
          </p:cNvPr>
          <p:cNvCxnSpPr>
            <a:cxnSpLocks/>
            <a:stCxn id="51" idx="2"/>
            <a:endCxn id="7" idx="1"/>
          </p:cNvCxnSpPr>
          <p:nvPr/>
        </p:nvCxnSpPr>
        <p:spPr>
          <a:xfrm>
            <a:off x="2106612" y="2718990"/>
            <a:ext cx="2957514" cy="869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5C0E9FB-35B1-4A4C-8A0C-0F39B193E38F}"/>
              </a:ext>
            </a:extLst>
          </p:cNvPr>
          <p:cNvCxnSpPr>
            <a:cxnSpLocks/>
            <a:stCxn id="49" idx="2"/>
            <a:endCxn id="7" idx="1"/>
          </p:cNvCxnSpPr>
          <p:nvPr/>
        </p:nvCxnSpPr>
        <p:spPr>
          <a:xfrm>
            <a:off x="873918" y="2726496"/>
            <a:ext cx="4190208" cy="861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CBA1111-3A49-4571-ABCC-0D5F4FF294CE}"/>
              </a:ext>
            </a:extLst>
          </p:cNvPr>
          <p:cNvCxnSpPr>
            <a:cxnSpLocks/>
            <a:stCxn id="6" idx="3"/>
            <a:endCxn id="51" idx="2"/>
          </p:cNvCxnSpPr>
          <p:nvPr/>
        </p:nvCxnSpPr>
        <p:spPr>
          <a:xfrm flipH="1" flipV="1">
            <a:off x="2106612" y="2718990"/>
            <a:ext cx="1973264" cy="869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CA79A7-88EB-4C4D-A59D-1BD2B7054D12}"/>
              </a:ext>
            </a:extLst>
          </p:cNvPr>
          <p:cNvCxnSpPr>
            <a:cxnSpLocks/>
            <a:stCxn id="6" idx="3"/>
            <a:endCxn id="49" idx="2"/>
          </p:cNvCxnSpPr>
          <p:nvPr/>
        </p:nvCxnSpPr>
        <p:spPr>
          <a:xfrm flipH="1" flipV="1">
            <a:off x="873918" y="2726496"/>
            <a:ext cx="3205958" cy="861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9291F2F-AA82-4148-9906-45B113D02077}"/>
              </a:ext>
            </a:extLst>
          </p:cNvPr>
          <p:cNvCxnSpPr>
            <a:cxnSpLocks/>
            <a:stCxn id="15" idx="2"/>
            <a:endCxn id="7" idx="1"/>
          </p:cNvCxnSpPr>
          <p:nvPr/>
        </p:nvCxnSpPr>
        <p:spPr>
          <a:xfrm flipH="1">
            <a:off x="5064126" y="2711484"/>
            <a:ext cx="740568" cy="876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E320004-B35F-45E1-87A0-1D506347CDB6}"/>
              </a:ext>
            </a:extLst>
          </p:cNvPr>
          <p:cNvCxnSpPr>
            <a:cxnSpLocks/>
            <a:stCxn id="45" idx="2"/>
            <a:endCxn id="7" idx="1"/>
          </p:cNvCxnSpPr>
          <p:nvPr/>
        </p:nvCxnSpPr>
        <p:spPr>
          <a:xfrm flipH="1">
            <a:off x="5064126" y="2718990"/>
            <a:ext cx="1973262" cy="869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6CC2985-9A39-4325-AACC-886D14F2DEF5}"/>
              </a:ext>
            </a:extLst>
          </p:cNvPr>
          <p:cNvCxnSpPr>
            <a:cxnSpLocks/>
            <a:stCxn id="47" idx="2"/>
            <a:endCxn id="7" idx="1"/>
          </p:cNvCxnSpPr>
          <p:nvPr/>
        </p:nvCxnSpPr>
        <p:spPr>
          <a:xfrm flipH="1">
            <a:off x="5064126" y="2711484"/>
            <a:ext cx="3205956" cy="876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2DF58C0-5DDF-4255-BC87-26ECC3D9EC0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079876" y="4889875"/>
            <a:ext cx="0" cy="318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A35BADF-496F-4DAC-91AE-786459EED81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064126" y="4889875"/>
            <a:ext cx="0" cy="318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15DB0DD-369E-414E-815F-80A3B9B25FFC}"/>
              </a:ext>
            </a:extLst>
          </p:cNvPr>
          <p:cNvSpPr txBox="1"/>
          <p:nvPr/>
        </p:nvSpPr>
        <p:spPr>
          <a:xfrm>
            <a:off x="96671" y="3549978"/>
            <a:ext cx="3665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计算层监听计算请求队列</a:t>
            </a:r>
            <a:endParaRPr lang="en-US" altLang="zh-CN" sz="1350" dirty="0"/>
          </a:p>
          <a:p>
            <a:r>
              <a:rPr lang="zh-CN" altLang="en-US" sz="1350" dirty="0"/>
              <a:t>传输层监听计算结果队列</a:t>
            </a:r>
            <a:endParaRPr lang="en-US" altLang="zh-CN" sz="1350" dirty="0"/>
          </a:p>
          <a:p>
            <a:pPr marL="257175" indent="-257175">
              <a:buFont typeface="+mj-lt"/>
              <a:buAutoNum type="arabicPeriod"/>
            </a:pPr>
            <a:r>
              <a:rPr lang="zh-CN" altLang="en-US" sz="1350" dirty="0"/>
              <a:t>传输层将收到的计算任务放入计算请求队列</a:t>
            </a:r>
            <a:endParaRPr lang="en-US" altLang="zh-CN" sz="1350" dirty="0"/>
          </a:p>
          <a:p>
            <a:pPr marL="257175" indent="-257175">
              <a:buFont typeface="+mj-lt"/>
              <a:buAutoNum type="arabicPeriod"/>
            </a:pPr>
            <a:r>
              <a:rPr lang="zh-CN" altLang="en-US" sz="1350" dirty="0"/>
              <a:t>计算层从计算请求队列取出计算请求</a:t>
            </a:r>
            <a:endParaRPr lang="en-US" altLang="zh-CN" sz="1350" dirty="0"/>
          </a:p>
          <a:p>
            <a:pPr marL="257175" indent="-257175">
              <a:buFont typeface="+mj-lt"/>
              <a:buAutoNum type="arabicPeriod"/>
            </a:pPr>
            <a:r>
              <a:rPr lang="zh-CN" altLang="en-US" sz="1350" dirty="0"/>
              <a:t>计算层执行计算请求</a:t>
            </a:r>
            <a:endParaRPr lang="en-US" altLang="zh-CN" sz="1350" dirty="0"/>
          </a:p>
          <a:p>
            <a:pPr marL="257175" indent="-257175">
              <a:buFont typeface="+mj-lt"/>
              <a:buAutoNum type="arabicPeriod"/>
            </a:pPr>
            <a:r>
              <a:rPr lang="zh-CN" altLang="en-US" sz="1350" dirty="0"/>
              <a:t>计算层将计算结果放入计算结果队列</a:t>
            </a:r>
            <a:endParaRPr lang="en-US" altLang="zh-CN" sz="1350" dirty="0"/>
          </a:p>
          <a:p>
            <a:pPr marL="257175" indent="-257175">
              <a:buFont typeface="+mj-lt"/>
              <a:buAutoNum type="arabicPeriod"/>
            </a:pPr>
            <a:r>
              <a:rPr lang="zh-CN" altLang="en-US" sz="1350" dirty="0"/>
              <a:t>传输层从计算结果队列取出计算结果返回</a:t>
            </a:r>
            <a:endParaRPr lang="en-US" altLang="zh-CN" sz="135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533BB72-93B1-479F-8AB9-CD1F23C1435F}"/>
              </a:ext>
            </a:extLst>
          </p:cNvPr>
          <p:cNvSpPr txBox="1"/>
          <p:nvPr/>
        </p:nvSpPr>
        <p:spPr>
          <a:xfrm>
            <a:off x="5486820" y="3549978"/>
            <a:ext cx="3665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1500" dirty="0"/>
              <a:t>一个队列可以连接多个计算层处理计算请求</a:t>
            </a:r>
            <a:endParaRPr lang="en-US" altLang="zh-CN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1500" dirty="0"/>
              <a:t>传输层通过</a:t>
            </a:r>
            <a:r>
              <a:rPr lang="en-US" altLang="zh-CN" sz="1500" dirty="0"/>
              <a:t>AMQP</a:t>
            </a:r>
            <a:r>
              <a:rPr lang="zh-CN" altLang="en-US" sz="1500" dirty="0"/>
              <a:t>协议中的“消息</a:t>
            </a:r>
            <a:r>
              <a:rPr lang="en-US" altLang="zh-CN" sz="1500" dirty="0"/>
              <a:t>ID</a:t>
            </a:r>
            <a:r>
              <a:rPr lang="zh-CN" altLang="en-US" sz="1500" dirty="0"/>
              <a:t>”机制将计算请求和计算结果一一对应</a:t>
            </a:r>
            <a:endParaRPr lang="en-US" altLang="zh-CN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1500" dirty="0"/>
              <a:t>计算请求不能在传输层间共享，因此一个队列只能有一个传输层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AC0096A-83C7-4687-993B-95E39E42B83F}"/>
              </a:ext>
            </a:extLst>
          </p:cNvPr>
          <p:cNvGrpSpPr/>
          <p:nvPr/>
        </p:nvGrpSpPr>
        <p:grpSpPr>
          <a:xfrm>
            <a:off x="2770983" y="5170468"/>
            <a:ext cx="568324" cy="761444"/>
            <a:chOff x="3860799" y="4797109"/>
            <a:chExt cx="757765" cy="1015258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E62E992-2D1E-46D1-BEB9-32CF6B2F4DE7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84D7038-6DBB-48F7-8B95-547ED248B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E10618A-F68C-4500-B0B9-D35CA035C2FE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6204873-6EC4-4D10-B24C-3DE53A65565D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计算结果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9D5B38E-1651-4B32-878C-C7247E695618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计算请求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5706998"/>
      </p:ext>
    </p:extLst>
  </p:cSld>
  <p:clrMapOvr>
    <a:masterClrMapping/>
  </p:clrMapOvr>
</p:sld>
</file>

<file path=ppt/theme/theme1.xml><?xml version="1.0" encoding="utf-8"?>
<a:theme xmlns:a="http://schemas.openxmlformats.org/drawingml/2006/main" name="组会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组会模板" id="{1D1C1DD8-3CA4-45C9-95FA-8319EC077039}" vid="{4D9B1251-E5F8-4A0D-A0EC-D23498C8ED9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组会模板4：3</Template>
  <TotalTime>6</TotalTime>
  <Words>1351</Words>
  <Application>Microsoft Office PowerPoint</Application>
  <PresentationFormat>全屏显示(4:3)</PresentationFormat>
  <Paragraphs>208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楷体</vt:lpstr>
      <vt:lpstr>微软雅黑</vt:lpstr>
      <vt:lpstr>Arial</vt:lpstr>
      <vt:lpstr>Calibri</vt:lpstr>
      <vt:lpstr>组会模板</vt:lpstr>
      <vt:lpstr>DNet：一种级联的DDNN推断框架</vt:lpstr>
      <vt:lpstr>项目背景和目标</vt:lpstr>
      <vt:lpstr>云计算+分布式计算</vt:lpstr>
      <vt:lpstr>边缘计算+分布式计算</vt:lpstr>
      <vt:lpstr>解决的问题的大致思路</vt:lpstr>
      <vt:lpstr>现有框架的调研结果</vt:lpstr>
      <vt:lpstr>本项目的目标和要解决的问题</vt:lpstr>
      <vt:lpstr>架构实现</vt:lpstr>
      <vt:lpstr>架构 - 单传输层多计算层</vt:lpstr>
      <vt:lpstr>架构 - 计算单元级联</vt:lpstr>
      <vt:lpstr>实现</vt:lpstr>
      <vt:lpstr>封装部署</vt:lpstr>
      <vt:lpstr>封装方案</vt:lpstr>
      <vt:lpstr>部署方案</vt:lpstr>
      <vt:lpstr>项目总结</vt:lpstr>
      <vt:lpstr>项目实现过程中发现的问题</vt:lpstr>
      <vt:lpstr>下一步工作 - 容器镜像分发</vt:lpstr>
      <vt:lpstr>下一步工作 - 边缘计算中心内部的资源分配</vt:lpstr>
      <vt:lpstr>下一步工作 - 边缘计算中心内部的任务分派</vt:lpstr>
      <vt:lpstr>下一步工作 - 边缘计算中心之间的任务分派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DNet：一种级联的DDNN推断框架</dc:title>
  <dc:creator>Yin Daheng</dc:creator>
  <cp:lastModifiedBy>Yin Daheng</cp:lastModifiedBy>
  <cp:revision>8</cp:revision>
  <dcterms:created xsi:type="dcterms:W3CDTF">2020-11-29T08:11:12Z</dcterms:created>
  <dcterms:modified xsi:type="dcterms:W3CDTF">2020-11-29T08:17:57Z</dcterms:modified>
</cp:coreProperties>
</file>