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0" r:id="rId4"/>
    <p:sldId id="283" r:id="rId5"/>
    <p:sldId id="257" r:id="rId6"/>
    <p:sldId id="284" r:id="rId7"/>
    <p:sldId id="262" r:id="rId8"/>
    <p:sldId id="263" r:id="rId9"/>
    <p:sldId id="285" r:id="rId10"/>
    <p:sldId id="286" r:id="rId11"/>
    <p:sldId id="264" r:id="rId12"/>
    <p:sldId id="265" r:id="rId13"/>
    <p:sldId id="273" r:id="rId14"/>
    <p:sldId id="276" r:id="rId15"/>
    <p:sldId id="287" r:id="rId16"/>
    <p:sldId id="258" r:id="rId17"/>
    <p:sldId id="281" r:id="rId18"/>
    <p:sldId id="278" r:id="rId19"/>
    <p:sldId id="279" r:id="rId20"/>
    <p:sldId id="280" r:id="rId21"/>
    <p:sldId id="268" r:id="rId22"/>
    <p:sldId id="266" r:id="rId23"/>
    <p:sldId id="294" r:id="rId24"/>
    <p:sldId id="295" r:id="rId25"/>
    <p:sldId id="288" r:id="rId26"/>
    <p:sldId id="289" r:id="rId27"/>
    <p:sldId id="269" r:id="rId28"/>
    <p:sldId id="296" r:id="rId29"/>
    <p:sldId id="291" r:id="rId30"/>
    <p:sldId id="292" r:id="rId31"/>
    <p:sldId id="293" r:id="rId32"/>
    <p:sldId id="297" r:id="rId33"/>
    <p:sldId id="271" r:id="rId34"/>
    <p:sldId id="299" r:id="rId35"/>
    <p:sldId id="300" r:id="rId36"/>
    <p:sldId id="298" r:id="rId37"/>
    <p:sldId id="272" r:id="rId38"/>
    <p:sldId id="301" r:id="rId39"/>
    <p:sldId id="25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9144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DE20E8B-1E8F-44B3-9891-E6F8913B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33440"/>
            <a:ext cx="8229600" cy="5092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40B538A-6A4E-460F-A509-40EEA057BCB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5283200" y="2997202"/>
            <a:ext cx="6858001" cy="863601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20102" y="622301"/>
            <a:ext cx="554038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673978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30FC26-2975-424F-8EBE-087FC9A886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13740" y="6106320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406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440"/>
            <a:ext cx="8229600" cy="50927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8F3E9874-26EF-4B9A-8203-3E9F15F352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39962281-EBD4-4B6A-9491-06601458ED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9DEEA03E-4478-447A-8747-CEE07DCE4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3343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73201"/>
            <a:ext cx="4040188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3343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73201"/>
            <a:ext cx="4041775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62B7BF2B-28A2-4905-AABC-EBA67FADBC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CB2CB40-A037-43D6-B159-90ADA9A429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286688" y="6345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09B3318C-3D5E-42E6-8EA0-D82647DA50EF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9144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4E805E5-A002-4D3B-A9C5-F8BBAF8D3D5C}"/>
              </a:ext>
            </a:extLst>
          </p:cNvPr>
          <p:cNvSpPr txBox="1"/>
          <p:nvPr/>
        </p:nvSpPr>
        <p:spPr>
          <a:xfrm>
            <a:off x="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116E31C-1D04-457B-AE81-C33D911A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3575050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16D61-4750-42AB-B84E-CC4FC7C88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DNet</a:t>
            </a:r>
            <a:r>
              <a:rPr lang="zh-CN" altLang="en-US" sz="4000" dirty="0"/>
              <a:t>：一种级联的</a:t>
            </a:r>
            <a:r>
              <a:rPr lang="en-US" altLang="zh-CN" sz="4000" dirty="0"/>
              <a:t>DDNN</a:t>
            </a:r>
            <a:r>
              <a:rPr lang="zh-CN" altLang="en-US" sz="4000" dirty="0"/>
              <a:t>推断框架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D446B-3F40-435B-92BD-0F2BE69C4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292740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设备真假难辨，服务间通信不安全</a:t>
            </a:r>
          </a:p>
          <a:p>
            <a:pPr lvl="1"/>
            <a:r>
              <a:rPr lang="zh-CN" altLang="en-US" dirty="0"/>
              <a:t>基于设备指纹的验证和加密</a:t>
            </a:r>
            <a:endParaRPr lang="en-US" altLang="zh-CN" dirty="0"/>
          </a:p>
          <a:p>
            <a:r>
              <a:rPr lang="zh-CN" altLang="en-US" dirty="0"/>
              <a:t>边缘服务器不稳定容易宕机</a:t>
            </a:r>
          </a:p>
          <a:p>
            <a:pPr lvl="1"/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/>
              <a:t>自动管理冗余服务间负载均衡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98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现有框架的调研结果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指定服务部署位置和数据存储位置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自动管理冗余服务间负载均衡</a:t>
            </a:r>
            <a:endParaRPr lang="en-US" altLang="zh-CN" dirty="0"/>
          </a:p>
          <a:p>
            <a:r>
              <a:rPr lang="zh-CN" altLang="en-US" dirty="0"/>
              <a:t>国内云计算服务提供商的</a:t>
            </a:r>
            <a:r>
              <a:rPr lang="en-US" altLang="zh-CN" dirty="0"/>
              <a:t>CDN</a:t>
            </a:r>
            <a:r>
              <a:rPr lang="zh-CN" altLang="en-US" dirty="0"/>
              <a:t>业务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全局负载均衡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>
                <a:sym typeface="Wingdings" panose="05000000000000000000" pitchFamily="2" charset="2"/>
              </a:rPr>
              <a:t>没有提供在</a:t>
            </a:r>
            <a:r>
              <a:rPr lang="en-US" altLang="zh-CN" dirty="0">
                <a:sym typeface="Wingdings" panose="05000000000000000000" pitchFamily="2" charset="2"/>
              </a:rPr>
              <a:t>CDN</a:t>
            </a:r>
            <a:r>
              <a:rPr lang="zh-CN" altLang="en-US" dirty="0">
                <a:sym typeface="Wingdings" panose="05000000000000000000" pitchFamily="2" charset="2"/>
              </a:rPr>
              <a:t>服务器部署</a:t>
            </a:r>
            <a:r>
              <a:rPr lang="en-US" altLang="zh-CN" dirty="0">
                <a:sym typeface="Wingdings" panose="05000000000000000000" pitchFamily="2" charset="2"/>
              </a:rPr>
              <a:t>Docker</a:t>
            </a:r>
            <a:r>
              <a:rPr lang="zh-CN" altLang="en-US" dirty="0">
                <a:sym typeface="Wingdings" panose="05000000000000000000" pitchFamily="2" charset="2"/>
              </a:rPr>
              <a:t>的业务</a:t>
            </a:r>
            <a:endParaRPr lang="en-US" altLang="zh-CN" dirty="0"/>
          </a:p>
          <a:p>
            <a:r>
              <a:rPr lang="en-US" altLang="zh-CN" dirty="0"/>
              <a:t>EVE</a:t>
            </a:r>
            <a:r>
              <a:rPr lang="zh-CN" altLang="en-US" dirty="0"/>
              <a:t>（需要特殊硬件支持）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基于设备指纹的验证和加密</a:t>
            </a:r>
          </a:p>
        </p:txBody>
      </p:sp>
    </p:spTree>
    <p:extLst>
      <p:ext uri="{BB962C8B-B14F-4D97-AF65-F5344CB8AC3E}">
        <p14:creationId xmlns:p14="http://schemas.microsoft.com/office/powerpoint/2010/main" val="41947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本项目的目标和要解决的问题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目标：在边缘计算环境中部署</a:t>
            </a:r>
            <a:r>
              <a:rPr lang="en-US" altLang="zh-CN" dirty="0" err="1"/>
              <a:t>BranchyNet</a:t>
            </a:r>
            <a:r>
              <a:rPr lang="zh-CN" altLang="en-US" dirty="0"/>
              <a:t>并执行推断任务</a:t>
            </a:r>
            <a:endParaRPr lang="en-US" altLang="zh-CN" dirty="0"/>
          </a:p>
          <a:p>
            <a:r>
              <a:rPr lang="zh-CN" altLang="en-US" dirty="0"/>
              <a:t>自行编程解决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 </a:t>
            </a:r>
            <a:r>
              <a:rPr lang="en-US" altLang="zh-CN" dirty="0" err="1"/>
              <a:t>BranchyNet</a:t>
            </a:r>
            <a:r>
              <a:rPr lang="zh-CN" altLang="en-US" dirty="0"/>
              <a:t>分层网络的搭建和打包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Kubernetes</a:t>
            </a:r>
            <a:r>
              <a:rPr lang="zh-CN" altLang="en-US" dirty="0"/>
              <a:t>和</a:t>
            </a:r>
            <a:r>
              <a:rPr lang="en-US" altLang="zh-CN" dirty="0" err="1"/>
              <a:t>KubeEdge</a:t>
            </a:r>
            <a:r>
              <a:rPr lang="zh-CN" altLang="en-US" dirty="0"/>
              <a:t>框架解决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指定服务部署位置和数据存储位置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自动进行冗余部署</a:t>
            </a:r>
            <a:endParaRPr lang="en-US" altLang="zh-CN" dirty="0"/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</a:t>
            </a:r>
            <a:r>
              <a:rPr lang="zh-CN" altLang="en-US" dirty="0"/>
              <a:t>自动管理冗余服务间负载均衡</a:t>
            </a:r>
            <a:endParaRPr lang="en-US" altLang="zh-CN" dirty="0"/>
          </a:p>
          <a:p>
            <a:r>
              <a:rPr lang="zh-CN" altLang="en-US" dirty="0"/>
              <a:t>未能解决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基于设备指纹的验证和加密</a:t>
            </a:r>
            <a:endParaRPr lang="en-US" altLang="zh-CN" dirty="0"/>
          </a:p>
          <a:p>
            <a:pPr lvl="1"/>
            <a:r>
              <a:rPr lang="zh-CN" altLang="zh-CN" dirty="0">
                <a:sym typeface="Wingdings" panose="05000000000000000000" pitchFamily="2" charset="2"/>
              </a:rPr>
              <a:t></a:t>
            </a:r>
            <a:r>
              <a:rPr lang="zh-CN" altLang="en-US" dirty="0"/>
              <a:t>全局负载均衡</a:t>
            </a:r>
          </a:p>
        </p:txBody>
      </p:sp>
    </p:spTree>
    <p:extLst>
      <p:ext uri="{BB962C8B-B14F-4D97-AF65-F5344CB8AC3E}">
        <p14:creationId xmlns:p14="http://schemas.microsoft.com/office/powerpoint/2010/main" val="409095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&amp; Implement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67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C4F7-D5F3-434C-B322-BBAF2B6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单传输层多计算层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E6F4CF-8D66-48CC-99FC-C74AAFBD11E4}"/>
              </a:ext>
            </a:extLst>
          </p:cNvPr>
          <p:cNvGrpSpPr/>
          <p:nvPr/>
        </p:nvGrpSpPr>
        <p:grpSpPr>
          <a:xfrm>
            <a:off x="3762000" y="3429000"/>
            <a:ext cx="1620000" cy="1620000"/>
            <a:chOff x="5016000" y="1955799"/>
            <a:chExt cx="2160000" cy="216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AF9C45-CD42-4123-8FF1-5D6918E33A94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RabbitMQ</a:t>
              </a:r>
              <a:endParaRPr lang="zh-CN" altLang="en-US" sz="1350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78A5E1D4-9398-4760-986C-5B3B12AC0D0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计算请求队列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DF4F7CA-EAB7-41CB-8594-AACC8461782B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计算结果队列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CDAAE9-846C-46A3-B094-6B23F16DEE50}"/>
              </a:ext>
            </a:extLst>
          </p:cNvPr>
          <p:cNvSpPr/>
          <p:nvPr/>
        </p:nvSpPr>
        <p:spPr>
          <a:xfrm>
            <a:off x="3339306" y="5208124"/>
            <a:ext cx="2465388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传输层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EF8640-2D2F-447F-B032-5768E011A973}"/>
              </a:ext>
            </a:extLst>
          </p:cNvPr>
          <p:cNvSpPr/>
          <p:nvPr/>
        </p:nvSpPr>
        <p:spPr>
          <a:xfrm>
            <a:off x="2791028" y="2045330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89CAAF8-FC9C-4FC2-9389-6924A1016E1F}"/>
              </a:ext>
            </a:extLst>
          </p:cNvPr>
          <p:cNvSpPr/>
          <p:nvPr/>
        </p:nvSpPr>
        <p:spPr>
          <a:xfrm>
            <a:off x="4023722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B022D3-DA59-47A5-BE3C-4D73EBC474A5}"/>
              </a:ext>
            </a:extLst>
          </p:cNvPr>
          <p:cNvSpPr/>
          <p:nvPr/>
        </p:nvSpPr>
        <p:spPr>
          <a:xfrm>
            <a:off x="5256416" y="2045329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4A708D-CD0D-4EE0-98CF-C46278B5DF89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H="1" flipV="1">
            <a:off x="3339306" y="2711485"/>
            <a:ext cx="740570" cy="87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C8083F-2A19-47CC-A0F5-E78E6DAEA50C}"/>
              </a:ext>
            </a:extLst>
          </p:cNvPr>
          <p:cNvCxnSpPr>
            <a:cxnSpLocks/>
            <a:stCxn id="11" idx="2"/>
            <a:endCxn id="7" idx="1"/>
          </p:cNvCxnSpPr>
          <p:nvPr/>
        </p:nvCxnSpPr>
        <p:spPr>
          <a:xfrm>
            <a:off x="3339306" y="2711485"/>
            <a:ext cx="1724820" cy="87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5B619-5A7D-4D1D-BB6D-6B4A14A54354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>
            <a:off x="4572000" y="2718990"/>
            <a:ext cx="492126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38D43-E9DA-4A86-8B88-5A4E1380692A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4079875" y="2718990"/>
            <a:ext cx="492125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8CFC4E-5D28-4CE8-836A-E8EFEDC2235A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4079875" y="2711484"/>
            <a:ext cx="1724819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6C742F-11DF-4548-94BE-02531F92AE94}"/>
              </a:ext>
            </a:extLst>
          </p:cNvPr>
          <p:cNvSpPr/>
          <p:nvPr/>
        </p:nvSpPr>
        <p:spPr>
          <a:xfrm>
            <a:off x="6489110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5098728-8F95-41B2-8FF4-654657DE3E0B}"/>
              </a:ext>
            </a:extLst>
          </p:cNvPr>
          <p:cNvSpPr/>
          <p:nvPr/>
        </p:nvSpPr>
        <p:spPr>
          <a:xfrm>
            <a:off x="7721804" y="2045329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78EC121-A82C-4EFF-A904-9ACD06F4CB95}"/>
              </a:ext>
            </a:extLst>
          </p:cNvPr>
          <p:cNvSpPr/>
          <p:nvPr/>
        </p:nvSpPr>
        <p:spPr>
          <a:xfrm>
            <a:off x="325640" y="2060341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D139AEB-419B-4E7E-8DA2-2F01CA11156E}"/>
              </a:ext>
            </a:extLst>
          </p:cNvPr>
          <p:cNvSpPr/>
          <p:nvPr/>
        </p:nvSpPr>
        <p:spPr>
          <a:xfrm>
            <a:off x="1558334" y="2052835"/>
            <a:ext cx="1096557" cy="666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计算层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EB1D9-499B-478F-AE5B-07920B00D7AE}"/>
              </a:ext>
            </a:extLst>
          </p:cNvPr>
          <p:cNvCxnSpPr>
            <a:cxnSpLocks/>
            <a:stCxn id="6" idx="3"/>
            <a:endCxn id="45" idx="2"/>
          </p:cNvCxnSpPr>
          <p:nvPr/>
        </p:nvCxnSpPr>
        <p:spPr>
          <a:xfrm flipV="1">
            <a:off x="4079875" y="2718990"/>
            <a:ext cx="2957513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5E613F-756E-4B2E-89D7-2BBF5445AF95}"/>
              </a:ext>
            </a:extLst>
          </p:cNvPr>
          <p:cNvCxnSpPr>
            <a:cxnSpLocks/>
            <a:stCxn id="6" idx="3"/>
            <a:endCxn id="47" idx="2"/>
          </p:cNvCxnSpPr>
          <p:nvPr/>
        </p:nvCxnSpPr>
        <p:spPr>
          <a:xfrm flipV="1">
            <a:off x="4079875" y="2711484"/>
            <a:ext cx="4190207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83AD67-77BD-4BFA-8CC2-AEFEE530EF06}"/>
              </a:ext>
            </a:extLst>
          </p:cNvPr>
          <p:cNvCxnSpPr>
            <a:cxnSpLocks/>
            <a:stCxn id="51" idx="2"/>
            <a:endCxn id="7" idx="1"/>
          </p:cNvCxnSpPr>
          <p:nvPr/>
        </p:nvCxnSpPr>
        <p:spPr>
          <a:xfrm>
            <a:off x="2106612" y="2718990"/>
            <a:ext cx="2957514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5C0E9FB-35B1-4A4C-8A0C-0F39B193E38F}"/>
              </a:ext>
            </a:extLst>
          </p:cNvPr>
          <p:cNvCxnSpPr>
            <a:cxnSpLocks/>
            <a:stCxn id="49" idx="2"/>
            <a:endCxn id="7" idx="1"/>
          </p:cNvCxnSpPr>
          <p:nvPr/>
        </p:nvCxnSpPr>
        <p:spPr>
          <a:xfrm>
            <a:off x="873918" y="2726496"/>
            <a:ext cx="4190208" cy="86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CBA1111-3A49-4571-ABCC-0D5F4FF294CE}"/>
              </a:ext>
            </a:extLst>
          </p:cNvPr>
          <p:cNvCxnSpPr>
            <a:cxnSpLocks/>
            <a:stCxn id="6" idx="3"/>
            <a:endCxn id="51" idx="2"/>
          </p:cNvCxnSpPr>
          <p:nvPr/>
        </p:nvCxnSpPr>
        <p:spPr>
          <a:xfrm flipH="1" flipV="1">
            <a:off x="2106612" y="2718990"/>
            <a:ext cx="1973264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CA79A7-88EB-4C4D-A59D-1BD2B7054D12}"/>
              </a:ext>
            </a:extLst>
          </p:cNvPr>
          <p:cNvCxnSpPr>
            <a:cxnSpLocks/>
            <a:stCxn id="6" idx="3"/>
            <a:endCxn id="49" idx="2"/>
          </p:cNvCxnSpPr>
          <p:nvPr/>
        </p:nvCxnSpPr>
        <p:spPr>
          <a:xfrm flipH="1" flipV="1">
            <a:off x="873918" y="2726496"/>
            <a:ext cx="3205958" cy="861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9291F2F-AA82-4148-9906-45B113D02077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5064126" y="2711484"/>
            <a:ext cx="740568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320004-B35F-45E1-87A0-1D506347CDB6}"/>
              </a:ext>
            </a:extLst>
          </p:cNvPr>
          <p:cNvCxnSpPr>
            <a:cxnSpLocks/>
            <a:stCxn id="45" idx="2"/>
            <a:endCxn id="7" idx="1"/>
          </p:cNvCxnSpPr>
          <p:nvPr/>
        </p:nvCxnSpPr>
        <p:spPr>
          <a:xfrm flipH="1">
            <a:off x="5064126" y="2718990"/>
            <a:ext cx="1973262" cy="86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CC2985-9A39-4325-AACC-886D14F2DEF5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 flipH="1">
            <a:off x="5064126" y="2711484"/>
            <a:ext cx="3205956" cy="87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2DF58C0-5DDF-4255-BC87-26ECC3D9EC0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079876" y="4889875"/>
            <a:ext cx="0" cy="31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A35BADF-496F-4DAC-91AE-786459EED81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64126" y="4889875"/>
            <a:ext cx="0" cy="31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15DB0DD-369E-414E-815F-80A3B9B25FFC}"/>
              </a:ext>
            </a:extLst>
          </p:cNvPr>
          <p:cNvSpPr txBox="1"/>
          <p:nvPr/>
        </p:nvSpPr>
        <p:spPr>
          <a:xfrm>
            <a:off x="1901277" y="3582680"/>
            <a:ext cx="2087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计算层监听计算请求队列</a:t>
            </a:r>
            <a:endParaRPr lang="en-US" altLang="zh-CN" sz="1350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C0096A-83C7-4687-993B-95E39E42B83F}"/>
              </a:ext>
            </a:extLst>
          </p:cNvPr>
          <p:cNvGrpSpPr/>
          <p:nvPr/>
        </p:nvGrpSpPr>
        <p:grpSpPr>
          <a:xfrm>
            <a:off x="2770983" y="5170468"/>
            <a:ext cx="568324" cy="761444"/>
            <a:chOff x="3860799" y="4797109"/>
            <a:chExt cx="757765" cy="1015258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E62E992-2D1E-46D1-BEB9-32CF6B2F4D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84D7038-6DBB-48F7-8B95-547ED248B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E10618A-F68C-4500-B0B9-D35CA035C2F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6204873-6EC4-4D10-B24C-3DE53A65565D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9D5B38E-1651-4B32-878C-C7247E69561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33D577C-225C-4EE6-B00D-DD2EEAFC3544}"/>
              </a:ext>
            </a:extLst>
          </p:cNvPr>
          <p:cNvSpPr txBox="1"/>
          <p:nvPr/>
        </p:nvSpPr>
        <p:spPr>
          <a:xfrm>
            <a:off x="5006892" y="4770690"/>
            <a:ext cx="2087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传输层监听计算结果队列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236854-1FB3-495D-858B-05479E2092F4}"/>
              </a:ext>
            </a:extLst>
          </p:cNvPr>
          <p:cNvSpPr txBox="1"/>
          <p:nvPr/>
        </p:nvSpPr>
        <p:spPr>
          <a:xfrm>
            <a:off x="1663627" y="4927288"/>
            <a:ext cx="25630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1. </a:t>
            </a:r>
            <a:r>
              <a:rPr lang="zh-CN" altLang="en-US" sz="1350" dirty="0">
                <a:solidFill>
                  <a:srgbClr val="FF0000"/>
                </a:solidFill>
              </a:rPr>
              <a:t>计算任务放入计算请求队列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EDCE23-7720-4EDD-A760-74EA1047A6E8}"/>
              </a:ext>
            </a:extLst>
          </p:cNvPr>
          <p:cNvSpPr txBox="1"/>
          <p:nvPr/>
        </p:nvSpPr>
        <p:spPr>
          <a:xfrm>
            <a:off x="550960" y="3131884"/>
            <a:ext cx="2726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2. </a:t>
            </a:r>
            <a:r>
              <a:rPr lang="zh-CN" altLang="en-US" sz="1350" dirty="0">
                <a:solidFill>
                  <a:srgbClr val="FF0000"/>
                </a:solidFill>
              </a:rPr>
              <a:t>从计算请求队列取出计算请求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B27843-FCAD-4A69-B923-658DD6F21C57}"/>
              </a:ext>
            </a:extLst>
          </p:cNvPr>
          <p:cNvSpPr txBox="1"/>
          <p:nvPr/>
        </p:nvSpPr>
        <p:spPr>
          <a:xfrm>
            <a:off x="873918" y="1630630"/>
            <a:ext cx="2726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3. </a:t>
            </a:r>
            <a:r>
              <a:rPr lang="zh-CN" altLang="en-US" sz="1350" dirty="0">
                <a:solidFill>
                  <a:srgbClr val="FF0000"/>
                </a:solidFill>
              </a:rPr>
              <a:t>执行计算请求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8CCE19E-E230-4990-BD34-1BEBB76B3595}"/>
              </a:ext>
            </a:extLst>
          </p:cNvPr>
          <p:cNvSpPr txBox="1"/>
          <p:nvPr/>
        </p:nvSpPr>
        <p:spPr>
          <a:xfrm>
            <a:off x="6404729" y="3157310"/>
            <a:ext cx="27264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4. </a:t>
            </a:r>
            <a:r>
              <a:rPr lang="zh-CN" altLang="en-US" sz="1350" dirty="0">
                <a:solidFill>
                  <a:srgbClr val="FF0000"/>
                </a:solidFill>
              </a:rPr>
              <a:t>计算结果放入计算结果队列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86DD4E-D074-4D4A-9800-0A8F0798A951}"/>
              </a:ext>
            </a:extLst>
          </p:cNvPr>
          <p:cNvSpPr txBox="1"/>
          <p:nvPr/>
        </p:nvSpPr>
        <p:spPr>
          <a:xfrm>
            <a:off x="4818063" y="5230647"/>
            <a:ext cx="29949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5. </a:t>
            </a:r>
            <a:r>
              <a:rPr lang="zh-CN" altLang="en-US" sz="1350" dirty="0">
                <a:solidFill>
                  <a:srgbClr val="FF0000"/>
                </a:solidFill>
              </a:rPr>
              <a:t>从计算结果队列取出计算结果返回</a:t>
            </a:r>
            <a:endParaRPr lang="en-US" altLang="zh-CN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0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单传输层多计算层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3200" dirty="0"/>
              <a:t>一个队列可以连接多个计算层处理计算请求</a:t>
            </a:r>
            <a:endParaRPr lang="en-US" altLang="zh-CN" sz="3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3200" dirty="0"/>
              <a:t>传输层通过</a:t>
            </a:r>
            <a:r>
              <a:rPr lang="en-US" altLang="zh-CN" sz="3200" dirty="0"/>
              <a:t>AMQP</a:t>
            </a:r>
            <a:r>
              <a:rPr lang="zh-CN" altLang="en-US" sz="3200" dirty="0"/>
              <a:t>协议中的“消息</a:t>
            </a:r>
            <a:r>
              <a:rPr lang="en-US" altLang="zh-CN" sz="3200" dirty="0"/>
              <a:t>ID</a:t>
            </a:r>
            <a:r>
              <a:rPr lang="zh-CN" altLang="en-US" sz="3200" dirty="0"/>
              <a:t>”机制判断计算结果由哪个请求产生</a:t>
            </a:r>
            <a:endParaRPr lang="en-US" altLang="zh-CN" sz="3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3200" dirty="0"/>
              <a:t>计算请求不能在传输层间共享，因此</a:t>
            </a:r>
            <a:r>
              <a:rPr lang="zh-CN" altLang="en-US" sz="3200" b="1" dirty="0"/>
              <a:t>一个队列只能有一个传输层</a:t>
            </a:r>
          </a:p>
        </p:txBody>
      </p:sp>
    </p:spTree>
    <p:extLst>
      <p:ext uri="{BB962C8B-B14F-4D97-AF65-F5344CB8AC3E}">
        <p14:creationId xmlns:p14="http://schemas.microsoft.com/office/powerpoint/2010/main" val="424370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2C05-D2E3-405D-92A0-7BC6342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 </a:t>
            </a:r>
            <a:r>
              <a:rPr lang="en-US" altLang="zh-CN" dirty="0"/>
              <a:t>- </a:t>
            </a:r>
            <a:r>
              <a:rPr lang="zh-CN" altLang="en-US" dirty="0"/>
              <a:t>计算单元级联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1BA03-EC72-482E-9258-21F453A4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计算任务传输协议全部相同</a:t>
            </a:r>
            <a:endParaRPr lang="en-US" altLang="zh-CN" dirty="0"/>
          </a:p>
          <a:p>
            <a:r>
              <a:rPr lang="zh-CN" altLang="en-US" dirty="0"/>
              <a:t>计算单元可以级联，无所谓是在云端还是边缘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562F53-1870-443A-8B19-9148AAD619B8}"/>
              </a:ext>
            </a:extLst>
          </p:cNvPr>
          <p:cNvSpPr/>
          <p:nvPr/>
        </p:nvSpPr>
        <p:spPr>
          <a:xfrm>
            <a:off x="150177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1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7DB003-E342-4CB1-BF95-2E3222DF6269}"/>
              </a:ext>
            </a:extLst>
          </p:cNvPr>
          <p:cNvSpPr/>
          <p:nvPr/>
        </p:nvSpPr>
        <p:spPr>
          <a:xfrm>
            <a:off x="346392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2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3FEA5-5F4E-40AA-8746-E9725C3DFD42}"/>
              </a:ext>
            </a:extLst>
          </p:cNvPr>
          <p:cNvSpPr/>
          <p:nvPr/>
        </p:nvSpPr>
        <p:spPr>
          <a:xfrm>
            <a:off x="542607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3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EB26AA-EE8F-49C7-BC97-1E664F82B6D9}"/>
              </a:ext>
            </a:extLst>
          </p:cNvPr>
          <p:cNvSpPr/>
          <p:nvPr/>
        </p:nvSpPr>
        <p:spPr>
          <a:xfrm>
            <a:off x="7388224" y="2854325"/>
            <a:ext cx="1393826" cy="236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神经网络分块</a:t>
            </a:r>
            <a:r>
              <a:rPr lang="en-US" altLang="zh-CN" sz="1350" dirty="0"/>
              <a:t>4</a:t>
            </a:r>
          </a:p>
          <a:p>
            <a:pPr algn="ctr"/>
            <a:r>
              <a:rPr lang="zh-CN" altLang="en-US" sz="1350" dirty="0"/>
              <a:t>计算单元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B8EE2F-F9C2-42D1-A274-C7E7EC34D0E4}"/>
              </a:ext>
            </a:extLst>
          </p:cNvPr>
          <p:cNvSpPr/>
          <p:nvPr/>
        </p:nvSpPr>
        <p:spPr>
          <a:xfrm>
            <a:off x="250790" y="4088998"/>
            <a:ext cx="676277" cy="148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终端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8CEFE7-AA9C-49C2-A0CD-8E391FD5F3CC}"/>
              </a:ext>
            </a:extLst>
          </p:cNvPr>
          <p:cNvGrpSpPr/>
          <p:nvPr/>
        </p:nvGrpSpPr>
        <p:grpSpPr>
          <a:xfrm>
            <a:off x="2895600" y="4455082"/>
            <a:ext cx="568324" cy="761444"/>
            <a:chOff x="3860799" y="4797109"/>
            <a:chExt cx="757765" cy="1015258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B6909A-165F-4212-8EA8-F1B73B14E2E7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D4DF51E-7F90-4BC8-956B-82287DFA6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7ABBF70-56DD-46CA-A41E-4BDF88D362CE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93D5EA2-DD80-4204-8276-3764881B778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D41763C-5D78-4BF9-A905-11A73875DE4F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E521EA-A6C0-4E6E-BA8C-81563341943A}"/>
              </a:ext>
            </a:extLst>
          </p:cNvPr>
          <p:cNvGrpSpPr/>
          <p:nvPr/>
        </p:nvGrpSpPr>
        <p:grpSpPr>
          <a:xfrm>
            <a:off x="4857750" y="4452360"/>
            <a:ext cx="568324" cy="761444"/>
            <a:chOff x="3860799" y="4797109"/>
            <a:chExt cx="757765" cy="101525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A6E3B51-9310-4035-86D6-070B0ADFB8E0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F25BCF6-7D0F-4E57-91B0-BB812B05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DBF2BE8-72C6-47CE-A45A-CE0CEC1C414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4A6AF61-23E1-4211-9A27-67E29A914963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C1948EF-C1B0-4264-BD5F-4459C3F0B2D8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3B7B29D-D940-4C0F-9AC6-9183EF43BEBB}"/>
              </a:ext>
            </a:extLst>
          </p:cNvPr>
          <p:cNvGrpSpPr/>
          <p:nvPr/>
        </p:nvGrpSpPr>
        <p:grpSpPr>
          <a:xfrm>
            <a:off x="6819900" y="4449638"/>
            <a:ext cx="568324" cy="761444"/>
            <a:chOff x="3860799" y="4797109"/>
            <a:chExt cx="757765" cy="101525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473FE2-E1A7-4D59-AB78-736A8911D9C4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DAF811C-0E8E-4A33-AA02-213D0E3AA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32512E8-D8CD-4EA2-84B0-B17194A8C8F6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8A2E35B-7182-4219-8259-E30DADAB09CE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5E3DB1-7096-45DF-9AC0-95CD4095BF33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705054-D6A4-434E-8180-85048950724B}"/>
              </a:ext>
            </a:extLst>
          </p:cNvPr>
          <p:cNvGrpSpPr/>
          <p:nvPr/>
        </p:nvGrpSpPr>
        <p:grpSpPr>
          <a:xfrm>
            <a:off x="933450" y="4446916"/>
            <a:ext cx="568324" cy="761444"/>
            <a:chOff x="3860799" y="4797109"/>
            <a:chExt cx="757765" cy="1015258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E1D2D96-507B-4958-B078-9823CE5219C5}"/>
                </a:ext>
              </a:extLst>
            </p:cNvPr>
            <p:cNvCxnSpPr/>
            <p:nvPr/>
          </p:nvCxnSpPr>
          <p:spPr>
            <a:xfrm>
              <a:off x="3860799" y="5045480"/>
              <a:ext cx="7577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D8D76DA-000A-48F4-ACEA-04B396E46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99" y="5549480"/>
              <a:ext cx="757765" cy="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083F9AC-C5C0-48F4-B635-2C4D4225CDF3}"/>
                </a:ext>
              </a:extLst>
            </p:cNvPr>
            <p:cNvGrpSpPr/>
            <p:nvPr/>
          </p:nvGrpSpPr>
          <p:grpSpPr>
            <a:xfrm>
              <a:off x="3983519" y="4797109"/>
              <a:ext cx="506775" cy="1015258"/>
              <a:chOff x="3983519" y="4797109"/>
              <a:chExt cx="506775" cy="101525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9AD185A-8AB0-44A1-97C6-F213E1BA24DB}"/>
                  </a:ext>
                </a:extLst>
              </p:cNvPr>
              <p:cNvSpPr/>
              <p:nvPr/>
            </p:nvSpPr>
            <p:spPr>
              <a:xfrm>
                <a:off x="3986294" y="5308367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计算结果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7566DD2-9340-43BB-9E4F-03A13A0ACD05}"/>
                  </a:ext>
                </a:extLst>
              </p:cNvPr>
              <p:cNvSpPr/>
              <p:nvPr/>
            </p:nvSpPr>
            <p:spPr>
              <a:xfrm>
                <a:off x="3983519" y="479710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/>
                  <a:t>计算请求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524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B7B9C-8A29-4AFE-9187-A48C3631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948673-6A97-41E9-8EBB-781D2F02D37A}"/>
              </a:ext>
            </a:extLst>
          </p:cNvPr>
          <p:cNvSpPr/>
          <p:nvPr/>
        </p:nvSpPr>
        <p:spPr>
          <a:xfrm>
            <a:off x="1728076" y="1326318"/>
            <a:ext cx="3314700" cy="4991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b"/>
          <a:lstStyle/>
          <a:p>
            <a:pPr algn="ctr"/>
            <a:r>
              <a:rPr lang="zh-CN" altLang="en-US" sz="4000" dirty="0"/>
              <a:t>计算单元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B79CB38-688B-4D8F-AB7E-7DAD0CE5E7CA}"/>
              </a:ext>
            </a:extLst>
          </p:cNvPr>
          <p:cNvSpPr/>
          <p:nvPr/>
        </p:nvSpPr>
        <p:spPr>
          <a:xfrm>
            <a:off x="2152732" y="4870217"/>
            <a:ext cx="2465388" cy="1353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350" dirty="0"/>
              <a:t>传输层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C17010-ABE9-4DB6-96B2-5125C34F151C}"/>
              </a:ext>
            </a:extLst>
          </p:cNvPr>
          <p:cNvGrpSpPr/>
          <p:nvPr/>
        </p:nvGrpSpPr>
        <p:grpSpPr>
          <a:xfrm>
            <a:off x="2575426" y="3018589"/>
            <a:ext cx="1620000" cy="1620000"/>
            <a:chOff x="5016000" y="1955799"/>
            <a:chExt cx="2160000" cy="2160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082B33-97A7-4D5A-9CF3-85F37D2F064F}"/>
                </a:ext>
              </a:extLst>
            </p:cNvPr>
            <p:cNvSpPr/>
            <p:nvPr/>
          </p:nvSpPr>
          <p:spPr>
            <a:xfrm>
              <a:off x="5016000" y="1955799"/>
              <a:ext cx="2160000" cy="21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RabbitMQ</a:t>
              </a:r>
              <a:endParaRPr lang="zh-CN" altLang="en-US" sz="1350" dirty="0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7EB39F72-4239-43E3-B83E-81BC0993E5C7}"/>
                </a:ext>
              </a:extLst>
            </p:cNvPr>
            <p:cNvSpPr/>
            <p:nvPr/>
          </p:nvSpPr>
          <p:spPr>
            <a:xfrm rot="16200000">
              <a:off x="4572000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计算请求队列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3A87716-EFE8-4566-90F5-4284861F6E60}"/>
                </a:ext>
              </a:extLst>
            </p:cNvPr>
            <p:cNvSpPr/>
            <p:nvPr/>
          </p:nvSpPr>
          <p:spPr>
            <a:xfrm rot="5400000">
              <a:off x="5884334" y="2793482"/>
              <a:ext cx="173566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计算结果队列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9F1626-DB8A-41AD-8984-BCDB7DC9299E}"/>
              </a:ext>
            </a:extLst>
          </p:cNvPr>
          <p:cNvGrpSpPr/>
          <p:nvPr/>
        </p:nvGrpSpPr>
        <p:grpSpPr>
          <a:xfrm>
            <a:off x="2537701" y="1631117"/>
            <a:ext cx="1695450" cy="1174752"/>
            <a:chOff x="4965700" y="745065"/>
            <a:chExt cx="2260600" cy="156633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ACCB49B-5E6A-4E2A-BA3C-7676A5A16100}"/>
                </a:ext>
              </a:extLst>
            </p:cNvPr>
            <p:cNvSpPr/>
            <p:nvPr/>
          </p:nvSpPr>
          <p:spPr>
            <a:xfrm>
              <a:off x="4965700" y="745065"/>
              <a:ext cx="2260600" cy="15663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350" dirty="0"/>
                <a:t>计算层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0575E34-19DC-4298-AB14-56B62991735D}"/>
                </a:ext>
              </a:extLst>
            </p:cNvPr>
            <p:cNvSpPr/>
            <p:nvPr/>
          </p:nvSpPr>
          <p:spPr>
            <a:xfrm>
              <a:off x="5610000" y="1205631"/>
              <a:ext cx="972000" cy="97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Pytorch</a:t>
              </a:r>
              <a:endParaRPr lang="en-US" altLang="zh-CN" sz="800" dirty="0"/>
            </a:p>
            <a:p>
              <a:pPr algn="ctr"/>
              <a:r>
                <a:rPr lang="zh-CN" altLang="en-US" sz="1200" dirty="0"/>
                <a:t>神经网络</a:t>
              </a:r>
            </a:p>
          </p:txBody>
        </p:sp>
      </p:grp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8C9EC4B-6F1B-4B4D-B113-BE4036201D0D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rot="5400000" flipH="1" flipV="1">
            <a:off x="2538778" y="2695565"/>
            <a:ext cx="836672" cy="1276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49FE759-A048-49DE-89F1-4E914ADFA1AA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3749926" y="2341042"/>
            <a:ext cx="127626" cy="8366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00277EF-0F65-4849-AAB0-B13559CDC102}"/>
              </a:ext>
            </a:extLst>
          </p:cNvPr>
          <p:cNvSpPr/>
          <p:nvPr/>
        </p:nvSpPr>
        <p:spPr>
          <a:xfrm>
            <a:off x="2488246" y="263387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9A5192-25F0-4784-87E5-B677609EBC54}"/>
              </a:ext>
            </a:extLst>
          </p:cNvPr>
          <p:cNvSpPr/>
          <p:nvPr/>
        </p:nvSpPr>
        <p:spPr>
          <a:xfrm>
            <a:off x="3904606" y="261686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3FAC0-BEF6-4CF2-8B40-19927E7E396A}"/>
              </a:ext>
            </a:extLst>
          </p:cNvPr>
          <p:cNvSpPr txBox="1"/>
          <p:nvPr/>
        </p:nvSpPr>
        <p:spPr>
          <a:xfrm>
            <a:off x="2255688" y="1851194"/>
            <a:ext cx="843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一个一个依次计算请求队列中的计算请求并</a:t>
            </a:r>
            <a:r>
              <a:rPr lang="en-US" altLang="zh-CN" sz="900" dirty="0">
                <a:solidFill>
                  <a:srgbClr val="C00000"/>
                </a:solidFill>
              </a:rPr>
              <a:t>·</a:t>
            </a:r>
            <a:r>
              <a:rPr lang="zh-CN" altLang="en-US" sz="900" dirty="0">
                <a:solidFill>
                  <a:srgbClr val="C00000"/>
                </a:solidFill>
              </a:rPr>
              <a:t>返回结果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67BD83-687B-45F8-9A9C-F04AD279591F}"/>
              </a:ext>
            </a:extLst>
          </p:cNvPr>
          <p:cNvSpPr/>
          <p:nvPr/>
        </p:nvSpPr>
        <p:spPr>
          <a:xfrm>
            <a:off x="2488246" y="4622342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7B46B4-369F-4D92-93E9-C7B74858C26E}"/>
              </a:ext>
            </a:extLst>
          </p:cNvPr>
          <p:cNvSpPr/>
          <p:nvPr/>
        </p:nvSpPr>
        <p:spPr>
          <a:xfrm>
            <a:off x="2152732" y="5057029"/>
            <a:ext cx="222387" cy="711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err="1"/>
              <a:t>gRPC</a:t>
            </a:r>
            <a:r>
              <a:rPr lang="zh-CN" altLang="en-US" sz="1050" dirty="0"/>
              <a:t>接口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464229E-510A-4A78-B81C-A720F9FE228C}"/>
              </a:ext>
            </a:extLst>
          </p:cNvPr>
          <p:cNvCxnSpPr>
            <a:stCxn id="18" idx="3"/>
            <a:endCxn id="7" idx="1"/>
          </p:cNvCxnSpPr>
          <p:nvPr/>
        </p:nvCxnSpPr>
        <p:spPr>
          <a:xfrm flipV="1">
            <a:off x="2375119" y="4479464"/>
            <a:ext cx="518183" cy="9333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菱形 19">
            <a:extLst>
              <a:ext uri="{FF2B5EF4-FFF2-40B4-BE49-F238E27FC236}">
                <a16:creationId xmlns:a16="http://schemas.microsoft.com/office/drawing/2014/main" id="{353BBE9A-1661-4390-B058-DFAD878B3314}"/>
              </a:ext>
            </a:extLst>
          </p:cNvPr>
          <p:cNvSpPr/>
          <p:nvPr/>
        </p:nvSpPr>
        <p:spPr>
          <a:xfrm>
            <a:off x="3364558" y="5053281"/>
            <a:ext cx="1025988" cy="5538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88" dirty="0"/>
              <a:t>需要请求下一分块？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C6800A-D27B-44E7-A0D5-1F4092455AE1}"/>
              </a:ext>
            </a:extLst>
          </p:cNvPr>
          <p:cNvSpPr/>
          <p:nvPr/>
        </p:nvSpPr>
        <p:spPr>
          <a:xfrm>
            <a:off x="3900151" y="4622342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329F1A-4CC9-4697-BE9A-1C0E1AF669E4}"/>
              </a:ext>
            </a:extLst>
          </p:cNvPr>
          <p:cNvCxnSpPr>
            <a:stCxn id="8" idx="3"/>
            <a:endCxn id="20" idx="0"/>
          </p:cNvCxnSpPr>
          <p:nvPr/>
        </p:nvCxnSpPr>
        <p:spPr>
          <a:xfrm flipH="1">
            <a:off x="3877552" y="4479463"/>
            <a:ext cx="1" cy="573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4D2BC46-B998-49B9-8419-A334947D3F30}"/>
              </a:ext>
            </a:extLst>
          </p:cNvPr>
          <p:cNvSpPr/>
          <p:nvPr/>
        </p:nvSpPr>
        <p:spPr>
          <a:xfrm>
            <a:off x="981563" y="546148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9455AA-B1BD-4CDD-9EE4-EEC1312A289A}"/>
              </a:ext>
            </a:extLst>
          </p:cNvPr>
          <p:cNvSpPr/>
          <p:nvPr/>
        </p:nvSpPr>
        <p:spPr>
          <a:xfrm>
            <a:off x="979482" y="5078045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BB95DF-195C-4022-BBB3-1FEC139CE9E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357482" y="5267045"/>
            <a:ext cx="784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37A2854-D263-476D-B4EB-29928B40197A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359564" y="5650489"/>
            <a:ext cx="793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307CD4E-8AAD-4030-B052-72CBB64EA900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395174" y="5330213"/>
            <a:ext cx="969384" cy="319859"/>
          </a:xfrm>
          <a:prstGeom prst="bentConnector3">
            <a:avLst>
              <a:gd name="adj1" fmla="val 336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9BB3C38-351C-4449-ADC6-20DB105FC2D6}"/>
              </a:ext>
            </a:extLst>
          </p:cNvPr>
          <p:cNvSpPr txBox="1"/>
          <p:nvPr/>
        </p:nvSpPr>
        <p:spPr>
          <a:xfrm>
            <a:off x="3094671" y="508708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否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EF7E002-531D-4D2D-ADF4-3D1322F8F06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90546" y="5330213"/>
            <a:ext cx="1109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8446734-4D52-4F5C-AC65-5F8F521CA440}"/>
              </a:ext>
            </a:extLst>
          </p:cNvPr>
          <p:cNvSpPr/>
          <p:nvPr/>
        </p:nvSpPr>
        <p:spPr>
          <a:xfrm>
            <a:off x="5499584" y="1326318"/>
            <a:ext cx="2565793" cy="499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4000" dirty="0"/>
              <a:t>下一分块的计算单元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6EC1E80-0EB2-44DF-AA76-E7E7B86AEBA4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385564" y="5650489"/>
            <a:ext cx="2470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C4AC39B-62A8-4D0D-A885-3C4E2D167BE1}"/>
              </a:ext>
            </a:extLst>
          </p:cNvPr>
          <p:cNvSpPr/>
          <p:nvPr/>
        </p:nvSpPr>
        <p:spPr>
          <a:xfrm>
            <a:off x="2831926" y="5519947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0A8D3A-ACC4-43E3-94D8-0D7CDC0BAAB3}"/>
              </a:ext>
            </a:extLst>
          </p:cNvPr>
          <p:cNvSpPr/>
          <p:nvPr/>
        </p:nvSpPr>
        <p:spPr>
          <a:xfrm>
            <a:off x="4855654" y="5078045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计算请求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2D4DCC-2CD9-4DB6-A51A-BBC7A89C7145}"/>
              </a:ext>
            </a:extLst>
          </p:cNvPr>
          <p:cNvSpPr/>
          <p:nvPr/>
        </p:nvSpPr>
        <p:spPr>
          <a:xfrm>
            <a:off x="4855654" y="5461489"/>
            <a:ext cx="378000" cy="37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计算结果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EDBB88F-47F6-436A-909D-3DC9ABE4876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233654" y="5650489"/>
            <a:ext cx="265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EA889C4-73A2-4E5E-A44D-3FDDEDFBF995}"/>
              </a:ext>
            </a:extLst>
          </p:cNvPr>
          <p:cNvSpPr txBox="1"/>
          <p:nvPr/>
        </p:nvSpPr>
        <p:spPr>
          <a:xfrm>
            <a:off x="4397365" y="505121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E5F3B6C-CABD-40ED-BD72-C26F5DCEC791}"/>
              </a:ext>
            </a:extLst>
          </p:cNvPr>
          <p:cNvSpPr txBox="1"/>
          <p:nvPr/>
        </p:nvSpPr>
        <p:spPr>
          <a:xfrm>
            <a:off x="4624629" y="462234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创建计算请求发往下一分块计算单元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3690AC8-973A-4C25-B4D8-B30B9FB60572}"/>
              </a:ext>
            </a:extLst>
          </p:cNvPr>
          <p:cNvSpPr txBox="1"/>
          <p:nvPr/>
        </p:nvSpPr>
        <p:spPr>
          <a:xfrm>
            <a:off x="4621218" y="5802197"/>
            <a:ext cx="843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转发下一分块计算单元的计算结果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1DC0F0-23A0-4F6A-8C79-0E4622C63608}"/>
              </a:ext>
            </a:extLst>
          </p:cNvPr>
          <p:cNvSpPr txBox="1"/>
          <p:nvPr/>
        </p:nvSpPr>
        <p:spPr>
          <a:xfrm>
            <a:off x="2180294" y="5708947"/>
            <a:ext cx="84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C00000"/>
                </a:solidFill>
              </a:rPr>
              <a:t>返回计算结果</a:t>
            </a:r>
            <a:endParaRPr lang="en-US" altLang="zh-CN" sz="900" dirty="0">
              <a:solidFill>
                <a:srgbClr val="C0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B2C2CF-156A-4258-9A4C-20C350DDDF7C}"/>
              </a:ext>
            </a:extLst>
          </p:cNvPr>
          <p:cNvSpPr txBox="1"/>
          <p:nvPr/>
        </p:nvSpPr>
        <p:spPr>
          <a:xfrm>
            <a:off x="2912693" y="2786626"/>
            <a:ext cx="9454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AMQP</a:t>
            </a:r>
            <a:r>
              <a:rPr lang="zh-CN" altLang="en-US" sz="1350" dirty="0"/>
              <a:t>协议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CE49912-FD71-43C5-9872-5B5CA2FE4830}"/>
              </a:ext>
            </a:extLst>
          </p:cNvPr>
          <p:cNvSpPr txBox="1"/>
          <p:nvPr/>
        </p:nvSpPr>
        <p:spPr>
          <a:xfrm>
            <a:off x="2900975" y="4583758"/>
            <a:ext cx="9454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AMQP</a:t>
            </a:r>
            <a:r>
              <a:rPr lang="zh-CN" altLang="en-US" sz="1350" dirty="0"/>
              <a:t>协议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F46E944-31AC-4B80-AC21-EA59D1BC780B}"/>
              </a:ext>
            </a:extLst>
          </p:cNvPr>
          <p:cNvSpPr txBox="1"/>
          <p:nvPr/>
        </p:nvSpPr>
        <p:spPr>
          <a:xfrm>
            <a:off x="3620608" y="5881722"/>
            <a:ext cx="666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Node.js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D6A494-0415-4AF6-8543-4312E371E794}"/>
              </a:ext>
            </a:extLst>
          </p:cNvPr>
          <p:cNvSpPr txBox="1"/>
          <p:nvPr/>
        </p:nvSpPr>
        <p:spPr>
          <a:xfrm>
            <a:off x="3627720" y="1686077"/>
            <a:ext cx="666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1113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封装部署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2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传输层容器（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</a:t>
            </a:r>
            <a:r>
              <a:rPr lang="en-US" altLang="zh-CN" dirty="0"/>
              <a:t>node:12-stretch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 err="1"/>
              <a:t>amqplib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endParaRPr lang="en-US" altLang="zh-CN" dirty="0"/>
          </a:p>
          <a:p>
            <a:pPr lvl="1"/>
            <a:r>
              <a:rPr lang="zh-CN" altLang="en-US" dirty="0"/>
              <a:t>传输层程序脚本</a:t>
            </a:r>
            <a:endParaRPr lang="en-US" altLang="zh-CN" dirty="0"/>
          </a:p>
          <a:p>
            <a:r>
              <a:rPr lang="zh-CN" altLang="en-US" dirty="0"/>
              <a:t>计算层容器（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基础： </a:t>
            </a:r>
            <a:r>
              <a:rPr lang="en-US" altLang="zh-CN" dirty="0"/>
              <a:t>python:3.7.9-slim-buster</a:t>
            </a:r>
          </a:p>
          <a:p>
            <a:pPr lvl="1"/>
            <a:r>
              <a:rPr lang="zh-CN" altLang="en-US" dirty="0"/>
              <a:t>第三方库：</a:t>
            </a:r>
            <a:r>
              <a:rPr lang="en-US" altLang="zh-CN" dirty="0"/>
              <a:t>pika</a:t>
            </a:r>
            <a:r>
              <a:rPr lang="zh-CN" altLang="en-US" dirty="0"/>
              <a:t>、</a:t>
            </a:r>
            <a:r>
              <a:rPr lang="en-US" altLang="zh-CN" dirty="0" err="1"/>
              <a:t>grpcio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pPr lvl="1"/>
            <a:r>
              <a:rPr lang="zh-CN" altLang="en-US" dirty="0"/>
              <a:t>计算层程序脚本</a:t>
            </a:r>
            <a:endParaRPr lang="en-US" altLang="zh-CN" dirty="0"/>
          </a:p>
          <a:p>
            <a:r>
              <a:rPr lang="en-US" altLang="zh-CN" dirty="0"/>
              <a:t>RabbitMQ</a:t>
            </a:r>
            <a:r>
              <a:rPr lang="zh-CN" altLang="en-US" dirty="0"/>
              <a:t>队列容器（</a:t>
            </a:r>
            <a:r>
              <a:rPr lang="en-US" altLang="zh-CN" dirty="0"/>
              <a:t>amd64+arm64v8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rabbitmq:alpine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027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1254C-E40D-4696-A683-970F6CB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58CCB-62DD-4FB7-8318-E7EAAB16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项目背景和目标</a:t>
            </a:r>
            <a:endParaRPr lang="en-US" altLang="zh-CN" sz="2800" dirty="0"/>
          </a:p>
          <a:p>
            <a:r>
              <a:rPr lang="zh-CN" altLang="en-US" sz="2800" dirty="0"/>
              <a:t>架构实现</a:t>
            </a:r>
            <a:endParaRPr lang="en-US" altLang="zh-CN" sz="2800" dirty="0"/>
          </a:p>
          <a:p>
            <a:r>
              <a:rPr lang="zh-CN" altLang="en-US" sz="2800" dirty="0"/>
              <a:t>封装部署</a:t>
            </a:r>
            <a:endParaRPr lang="en-US" altLang="zh-CN" sz="2800" dirty="0"/>
          </a:p>
          <a:p>
            <a:r>
              <a:rPr lang="zh-CN" altLang="en-US" sz="2800" dirty="0"/>
              <a:t>实现过程中发现的问题</a:t>
            </a:r>
            <a:endParaRPr lang="en-US" altLang="zh-CN" sz="2800" dirty="0"/>
          </a:p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endParaRPr lang="en-US" altLang="zh-CN" sz="2800" dirty="0"/>
          </a:p>
          <a:p>
            <a:pPr lvl="1"/>
            <a:r>
              <a:rPr lang="zh-CN" altLang="en-US" sz="2400" dirty="0"/>
              <a:t>容器镜像分发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边缘计算设备内的资源分配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边缘计算中心内的任务分派</a:t>
            </a:r>
            <a:endParaRPr lang="en-US" altLang="zh-CN" sz="2400" dirty="0"/>
          </a:p>
          <a:p>
            <a:pPr lvl="1"/>
            <a:r>
              <a:rPr lang="zh-CN" altLang="en-US" sz="2400" dirty="0"/>
              <a:t>边缘计算中心间的任务分派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9955F8-1D35-4EA9-8366-149C2FD4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9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台式机上部署</a:t>
            </a:r>
            <a:r>
              <a:rPr lang="en-US" altLang="zh-CN" dirty="0"/>
              <a:t>Kubernetes</a:t>
            </a:r>
            <a:r>
              <a:rPr lang="zh-CN" altLang="en-US" dirty="0"/>
              <a:t>、树莓派上部署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r>
              <a:rPr lang="zh-CN" altLang="en-US" dirty="0"/>
              <a:t>将服务部署在指定位置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Kubernetes</a:t>
            </a:r>
            <a:r>
              <a:rPr lang="zh-CN" altLang="en-US" dirty="0"/>
              <a:t>中为台式机和树莓派打上标签</a:t>
            </a:r>
            <a:endParaRPr lang="en-US" altLang="zh-CN" dirty="0"/>
          </a:p>
          <a:p>
            <a:pPr lvl="1"/>
            <a:r>
              <a:rPr lang="zh-CN" altLang="en-US" dirty="0"/>
              <a:t>部署</a:t>
            </a:r>
            <a:r>
              <a:rPr lang="en-US" altLang="zh-CN" dirty="0"/>
              <a:t>Pod</a:t>
            </a:r>
            <a:r>
              <a:rPr lang="zh-CN" altLang="en-US" dirty="0"/>
              <a:t>时设置</a:t>
            </a:r>
            <a:r>
              <a:rPr lang="en-US" altLang="zh-CN" dirty="0" err="1"/>
              <a:t>NodeAffinity</a:t>
            </a:r>
            <a:endParaRPr lang="en-US" altLang="zh-CN" dirty="0"/>
          </a:p>
          <a:p>
            <a:r>
              <a:rPr lang="zh-CN" altLang="en-US" dirty="0"/>
              <a:t>自动冗余部署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Deployment</a:t>
            </a:r>
            <a:r>
              <a:rPr lang="zh-CN" altLang="en-US" dirty="0"/>
              <a:t>中设置副本数量</a:t>
            </a:r>
            <a:endParaRPr lang="en-US" altLang="zh-CN" dirty="0"/>
          </a:p>
          <a:p>
            <a:r>
              <a:rPr lang="zh-CN" altLang="en-US" dirty="0"/>
              <a:t>冗余服务间负载均衡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Service</a:t>
            </a:r>
            <a:r>
              <a:rPr lang="zh-CN" altLang="en-US" dirty="0"/>
              <a:t>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80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实现过程中发现的问题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6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项目实现过程中发现的问题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KubeEdge</a:t>
            </a:r>
            <a:r>
              <a:rPr lang="zh-CN" altLang="en-US" dirty="0"/>
              <a:t>还不够完善</a:t>
            </a:r>
            <a:endParaRPr lang="en-US" altLang="zh-CN" dirty="0"/>
          </a:p>
          <a:p>
            <a:pPr lvl="1"/>
            <a:r>
              <a:rPr lang="zh-CN" altLang="en-US" dirty="0"/>
              <a:t>没有很好的批量部署方案</a:t>
            </a:r>
            <a:endParaRPr lang="en-US" altLang="zh-CN" dirty="0"/>
          </a:p>
          <a:p>
            <a:pPr lvl="1"/>
            <a:r>
              <a:rPr lang="en-US" altLang="zh-CN" dirty="0"/>
              <a:t>Bug</a:t>
            </a:r>
            <a:r>
              <a:rPr lang="zh-CN" altLang="en-US" dirty="0"/>
              <a:t>很多，</a:t>
            </a:r>
            <a:r>
              <a:rPr lang="en-US" altLang="zh-CN" dirty="0"/>
              <a:t>24h</a:t>
            </a:r>
            <a:r>
              <a:rPr lang="zh-CN" altLang="en-US" dirty="0"/>
              <a:t>内必宕机一次</a:t>
            </a:r>
            <a:endParaRPr lang="en-US" altLang="zh-CN" dirty="0"/>
          </a:p>
          <a:p>
            <a:r>
              <a:rPr lang="zh-CN" altLang="en-US" dirty="0"/>
              <a:t>容器镜像很大、分发很慢</a:t>
            </a:r>
            <a:endParaRPr lang="en-US" altLang="zh-CN" dirty="0"/>
          </a:p>
          <a:p>
            <a:pPr lvl="1"/>
            <a:r>
              <a:rPr lang="zh-CN" altLang="en-US" dirty="0"/>
              <a:t>神经网络模型文件</a:t>
            </a:r>
            <a:r>
              <a:rPr lang="en-US" altLang="zh-CN" dirty="0"/>
              <a:t>	&gt;100M</a:t>
            </a:r>
          </a:p>
          <a:p>
            <a:pPr lvl="1"/>
            <a:r>
              <a:rPr lang="zh-CN" altLang="en-US" dirty="0"/>
              <a:t>神经网络框架</a:t>
            </a:r>
            <a:r>
              <a:rPr lang="en-US" altLang="zh-CN" dirty="0"/>
              <a:t>	&gt;100M</a:t>
            </a:r>
          </a:p>
          <a:p>
            <a:pPr lvl="1"/>
            <a:r>
              <a:rPr lang="zh-CN" altLang="en-US" dirty="0"/>
              <a:t>显卡驱动</a:t>
            </a:r>
            <a:r>
              <a:rPr lang="en-US" altLang="zh-CN" dirty="0"/>
              <a:t>		&gt;1G</a:t>
            </a:r>
          </a:p>
          <a:p>
            <a:pPr lvl="1"/>
            <a:r>
              <a:rPr lang="zh-CN" altLang="en-US" dirty="0"/>
              <a:t>从云端下载镜像网速很慢</a:t>
            </a:r>
          </a:p>
        </p:txBody>
      </p:sp>
    </p:spTree>
    <p:extLst>
      <p:ext uri="{BB962C8B-B14F-4D97-AF65-F5344CB8AC3E}">
        <p14:creationId xmlns:p14="http://schemas.microsoft.com/office/powerpoint/2010/main" val="335103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下一步工作 </a:t>
            </a:r>
            <a:r>
              <a:rPr lang="en-US" altLang="zh-CN" dirty="0"/>
              <a:t>&amp; </a:t>
            </a:r>
            <a:r>
              <a:rPr lang="zh-CN" altLang="en-US" dirty="0"/>
              <a:t>研究点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46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br>
              <a:rPr lang="en-US" altLang="zh-CN" dirty="0"/>
            </a:br>
            <a:r>
              <a:rPr lang="zh-CN" altLang="en-US" dirty="0"/>
              <a:t>容器镜像分发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1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容器镜像分发网络是一个典型的</a:t>
            </a:r>
            <a:r>
              <a:rPr lang="en-US" altLang="zh-CN" dirty="0"/>
              <a:t>CDN</a:t>
            </a:r>
            <a:r>
              <a:rPr lang="zh-CN" altLang="en-US" dirty="0"/>
              <a:t>网络：</a:t>
            </a:r>
            <a:endParaRPr lang="en-US" altLang="zh-CN" dirty="0"/>
          </a:p>
          <a:p>
            <a:pPr lvl="1"/>
            <a:r>
              <a:rPr lang="zh-CN" altLang="en-US" dirty="0"/>
              <a:t>容器镜像是静态内容</a:t>
            </a:r>
            <a:endParaRPr lang="en-US" altLang="zh-CN" dirty="0"/>
          </a:p>
          <a:p>
            <a:pPr lvl="1"/>
            <a:r>
              <a:rPr lang="zh-CN" altLang="en-US" dirty="0"/>
              <a:t>一个容器镜像会被很多边缘服务器下载</a:t>
            </a:r>
            <a:endParaRPr lang="en-US" altLang="zh-CN" dirty="0"/>
          </a:p>
          <a:p>
            <a:pPr lvl="1"/>
            <a:r>
              <a:rPr lang="zh-CN" altLang="en-US" dirty="0"/>
              <a:t>不同边缘地域的服务需要的容器镜像不尽相同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322E11-AFC9-459E-AD37-77685824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07737"/>
            <a:ext cx="8686800" cy="38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可能的研究点：优化容器镜像的分发规则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服务间有依赖关系（有向图）</a:t>
            </a:r>
            <a:endParaRPr lang="en-US" altLang="zh-CN" dirty="0"/>
          </a:p>
          <a:p>
            <a:pPr lvl="2"/>
            <a:r>
              <a:rPr lang="zh-CN" altLang="en-US" dirty="0"/>
              <a:t>→内容依赖条件下的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C773E4-98F9-4DF2-976C-C1EB1220B466}"/>
              </a:ext>
            </a:extLst>
          </p:cNvPr>
          <p:cNvSpPr/>
          <p:nvPr/>
        </p:nvSpPr>
        <p:spPr>
          <a:xfrm>
            <a:off x="4114800" y="42539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C33A1E-08BC-4B29-A3B7-450DCAFE7DE0}"/>
              </a:ext>
            </a:extLst>
          </p:cNvPr>
          <p:cNvSpPr/>
          <p:nvPr/>
        </p:nvSpPr>
        <p:spPr>
          <a:xfrm>
            <a:off x="4680667" y="290791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87C0770-5943-45E2-B11D-02DCFF715498}"/>
              </a:ext>
            </a:extLst>
          </p:cNvPr>
          <p:cNvSpPr/>
          <p:nvPr/>
        </p:nvSpPr>
        <p:spPr>
          <a:xfrm>
            <a:off x="5270388" y="542757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FD5A93-C52E-4F12-8542-372DCDBBCBA0}"/>
              </a:ext>
            </a:extLst>
          </p:cNvPr>
          <p:cNvSpPr/>
          <p:nvPr/>
        </p:nvSpPr>
        <p:spPr>
          <a:xfrm>
            <a:off x="6978594" y="55213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7B39B28-5553-4AE8-8A0E-CC56CCF1352D}"/>
              </a:ext>
            </a:extLst>
          </p:cNvPr>
          <p:cNvSpPr/>
          <p:nvPr/>
        </p:nvSpPr>
        <p:spPr>
          <a:xfrm>
            <a:off x="2095831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3D28E3-D7AB-45E1-B152-1EB589AA972B}"/>
              </a:ext>
            </a:extLst>
          </p:cNvPr>
          <p:cNvSpPr/>
          <p:nvPr/>
        </p:nvSpPr>
        <p:spPr>
          <a:xfrm>
            <a:off x="768626" y="47775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D90367-8AF3-46C6-BFFC-B68B63209845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1549115" y="3886200"/>
            <a:ext cx="546716" cy="1025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07013E-0C25-4757-9608-799DF0E22889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1683026" y="4711147"/>
            <a:ext cx="2431774" cy="52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D99327-A0C7-478F-AD93-9FB59B595C76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2876320" y="3365117"/>
            <a:ext cx="1804347" cy="197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A05E9C2-1C19-4201-848D-DCE271E1BB15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4895289" y="5034436"/>
            <a:ext cx="509010" cy="527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AF37BCF-B66E-497C-BCDC-AB6E29A14E21}"/>
              </a:ext>
            </a:extLst>
          </p:cNvPr>
          <p:cNvCxnSpPr>
            <a:cxnSpLocks/>
            <a:stCxn id="6" idx="2"/>
            <a:endCxn id="10" idx="5"/>
          </p:cNvCxnSpPr>
          <p:nvPr/>
        </p:nvCxnSpPr>
        <p:spPr>
          <a:xfrm flipH="1" flipV="1">
            <a:off x="1549115" y="5558071"/>
            <a:ext cx="3721273" cy="3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9270D2-BBD4-49D9-96D5-D5CFD7A303C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461156" y="3688406"/>
            <a:ext cx="1755978" cy="1925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FAE806A-3316-4B87-83CB-BDD61DCD1BD8}"/>
              </a:ext>
            </a:extLst>
          </p:cNvPr>
          <p:cNvCxnSpPr>
            <a:cxnSpLocks/>
            <a:stCxn id="8" idx="1"/>
            <a:endCxn id="9" idx="5"/>
          </p:cNvCxnSpPr>
          <p:nvPr/>
        </p:nvCxnSpPr>
        <p:spPr>
          <a:xfrm flipH="1" flipV="1">
            <a:off x="2876320" y="4209489"/>
            <a:ext cx="1372391" cy="17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5A4E9FD-359D-4AA2-8056-A2DC031E9562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6184788" y="5884779"/>
            <a:ext cx="793806" cy="93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022D064-F0E7-4147-B498-7488E37FE4C4}"/>
              </a:ext>
            </a:extLst>
          </p:cNvPr>
          <p:cNvSpPr txBox="1"/>
          <p:nvPr/>
        </p:nvSpPr>
        <p:spPr>
          <a:xfrm>
            <a:off x="1243142" y="4141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DD689E-F276-4083-AECF-1E96CA5747E1}"/>
              </a:ext>
            </a:extLst>
          </p:cNvPr>
          <p:cNvSpPr txBox="1"/>
          <p:nvPr/>
        </p:nvSpPr>
        <p:spPr>
          <a:xfrm>
            <a:off x="2046179" y="4755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9ABA3-90C1-4B16-8F71-6FDD15DF7E0B}"/>
              </a:ext>
            </a:extLst>
          </p:cNvPr>
          <p:cNvSpPr txBox="1"/>
          <p:nvPr/>
        </p:nvSpPr>
        <p:spPr>
          <a:xfrm>
            <a:off x="6337188" y="431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0B6EC7C-5A91-4F97-909A-D8EB71B266B3}"/>
              </a:ext>
            </a:extLst>
          </p:cNvPr>
          <p:cNvSpPr txBox="1"/>
          <p:nvPr/>
        </p:nvSpPr>
        <p:spPr>
          <a:xfrm>
            <a:off x="3239349" y="5417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8AA7E95-87A0-4976-A21D-FAA844BB8BCC}"/>
              </a:ext>
            </a:extLst>
          </p:cNvPr>
          <p:cNvSpPr txBox="1"/>
          <p:nvPr/>
        </p:nvSpPr>
        <p:spPr>
          <a:xfrm>
            <a:off x="3473107" y="3116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075D2A-5A3A-4467-AF6A-C1425ADA68E7}"/>
              </a:ext>
            </a:extLst>
          </p:cNvPr>
          <p:cNvSpPr txBox="1"/>
          <p:nvPr/>
        </p:nvSpPr>
        <p:spPr>
          <a:xfrm>
            <a:off x="3414389" y="3959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6A83F4-6CD1-4E18-A936-E7A72D9125D4}"/>
              </a:ext>
            </a:extLst>
          </p:cNvPr>
          <p:cNvSpPr txBox="1"/>
          <p:nvPr/>
        </p:nvSpPr>
        <p:spPr>
          <a:xfrm>
            <a:off x="5081133" y="50156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31D6A6-B54E-4CCD-BA14-FF764C057A9A}"/>
              </a:ext>
            </a:extLst>
          </p:cNvPr>
          <p:cNvSpPr txBox="1"/>
          <p:nvPr/>
        </p:nvSpPr>
        <p:spPr>
          <a:xfrm>
            <a:off x="6293578" y="5602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依赖</a:t>
            </a:r>
          </a:p>
        </p:txBody>
      </p:sp>
    </p:spTree>
    <p:extLst>
      <p:ext uri="{BB962C8B-B14F-4D97-AF65-F5344CB8AC3E}">
        <p14:creationId xmlns:p14="http://schemas.microsoft.com/office/powerpoint/2010/main" val="319867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容器镜像分发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可能的研究点：优化容器镜像的分发规则</a:t>
            </a:r>
            <a:endParaRPr lang="en-US" altLang="zh-CN" dirty="0"/>
          </a:p>
          <a:p>
            <a:pPr lvl="1"/>
            <a:r>
              <a:rPr lang="zh-CN" altLang="en-US" dirty="0"/>
              <a:t>容器镜像是分层的（树形图）</a:t>
            </a:r>
            <a:endParaRPr lang="en-US" altLang="zh-CN" dirty="0"/>
          </a:p>
          <a:p>
            <a:pPr lvl="2"/>
            <a:r>
              <a:rPr lang="zh-CN" altLang="en-US" dirty="0"/>
              <a:t>→重复内容已知条件下的</a:t>
            </a:r>
            <a:r>
              <a:rPr lang="en-US" altLang="zh-CN" dirty="0"/>
              <a:t>CDN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E7E459-EEF0-4CBF-85F9-3AF8428A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37" y="4124907"/>
            <a:ext cx="7172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6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br>
              <a:rPr lang="en-US" altLang="zh-CN" sz="2800" dirty="0"/>
            </a:br>
            <a:r>
              <a:rPr lang="zh-CN" altLang="en-US" dirty="0"/>
              <a:t>边缘计算设备内的资源分配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4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边缘计算设备内的资源分配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边缘设备内部场景模型：</a:t>
            </a:r>
            <a:endParaRPr lang="en-US" altLang="zh-CN" dirty="0"/>
          </a:p>
          <a:p>
            <a:pPr lvl="1"/>
            <a:r>
              <a:rPr lang="zh-CN" altLang="en-US" dirty="0"/>
              <a:t>同时运行着多个计算层程序</a:t>
            </a:r>
            <a:endParaRPr lang="en-US" altLang="zh-CN" dirty="0"/>
          </a:p>
          <a:p>
            <a:pPr lvl="1"/>
            <a:r>
              <a:rPr lang="zh-CN" altLang="en-US" dirty="0"/>
              <a:t>每个计算层程序需要一定的</a:t>
            </a:r>
            <a:r>
              <a:rPr lang="en-US" altLang="zh-CN" dirty="0"/>
              <a:t>CPU</a:t>
            </a:r>
            <a:r>
              <a:rPr lang="zh-CN" altLang="en-US" dirty="0"/>
              <a:t>和内存资源：</a:t>
            </a:r>
            <a:endParaRPr lang="en-US" altLang="zh-CN" dirty="0"/>
          </a:p>
          <a:p>
            <a:pPr lvl="1"/>
            <a:r>
              <a:rPr lang="zh-CN" altLang="en-US" dirty="0"/>
              <a:t>每个计算任务只能交由一台设备处理</a:t>
            </a:r>
            <a:endParaRPr lang="en-US" altLang="zh-CN" dirty="0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1DC6F20-A8FD-4A1B-9C54-B287442E5698}"/>
              </a:ext>
            </a:extLst>
          </p:cNvPr>
          <p:cNvSpPr/>
          <p:nvPr/>
        </p:nvSpPr>
        <p:spPr>
          <a:xfrm>
            <a:off x="1705555" y="5011369"/>
            <a:ext cx="5732890" cy="159137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边缘计算设备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D1C921D8-0CD6-4075-B16E-315F0711233E}"/>
              </a:ext>
            </a:extLst>
          </p:cNvPr>
          <p:cNvSpPr>
            <a:spLocks noChangeAspect="1"/>
          </p:cNvSpPr>
          <p:nvPr/>
        </p:nvSpPr>
        <p:spPr>
          <a:xfrm>
            <a:off x="2087214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D002C6C2-34F6-4673-B660-F28F68751069}"/>
              </a:ext>
            </a:extLst>
          </p:cNvPr>
          <p:cNvSpPr>
            <a:spLocks noChangeAspect="1"/>
          </p:cNvSpPr>
          <p:nvPr/>
        </p:nvSpPr>
        <p:spPr>
          <a:xfrm>
            <a:off x="3448876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E979E966-EA0E-431F-9E7B-F69389254182}"/>
              </a:ext>
            </a:extLst>
          </p:cNvPr>
          <p:cNvSpPr>
            <a:spLocks noChangeAspect="1"/>
          </p:cNvSpPr>
          <p:nvPr/>
        </p:nvSpPr>
        <p:spPr>
          <a:xfrm>
            <a:off x="4810538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流程图: 顺序访问存储器 7">
            <a:extLst>
              <a:ext uri="{FF2B5EF4-FFF2-40B4-BE49-F238E27FC236}">
                <a16:creationId xmlns:a16="http://schemas.microsoft.com/office/drawing/2014/main" id="{F260F984-3B72-4940-91D3-8BCAFB0C02A5}"/>
              </a:ext>
            </a:extLst>
          </p:cNvPr>
          <p:cNvSpPr>
            <a:spLocks noChangeAspect="1"/>
          </p:cNvSpPr>
          <p:nvPr/>
        </p:nvSpPr>
        <p:spPr>
          <a:xfrm>
            <a:off x="6172199" y="5178687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0CAB15E-DE8E-45C8-BEC9-65DD81E604AD}"/>
              </a:ext>
            </a:extLst>
          </p:cNvPr>
          <p:cNvSpPr/>
          <p:nvPr/>
        </p:nvSpPr>
        <p:spPr>
          <a:xfrm>
            <a:off x="2310049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4EADF06-061A-4F6B-9928-E21300B8ACDE}"/>
              </a:ext>
            </a:extLst>
          </p:cNvPr>
          <p:cNvSpPr/>
          <p:nvPr/>
        </p:nvSpPr>
        <p:spPr>
          <a:xfrm>
            <a:off x="3671711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686C2DA-A447-49B2-9229-089C915E6FC0}"/>
              </a:ext>
            </a:extLst>
          </p:cNvPr>
          <p:cNvSpPr/>
          <p:nvPr/>
        </p:nvSpPr>
        <p:spPr>
          <a:xfrm>
            <a:off x="5033373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11D14C8-D42F-4646-BE6B-B9E952542CC5}"/>
              </a:ext>
            </a:extLst>
          </p:cNvPr>
          <p:cNvSpPr/>
          <p:nvPr/>
        </p:nvSpPr>
        <p:spPr>
          <a:xfrm>
            <a:off x="6395035" y="3570136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</p:spTree>
    <p:extLst>
      <p:ext uri="{BB962C8B-B14F-4D97-AF65-F5344CB8AC3E}">
        <p14:creationId xmlns:p14="http://schemas.microsoft.com/office/powerpoint/2010/main" val="271012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项目背景和目标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110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边缘计算设备内的资源分配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可证：任务间</a:t>
            </a:r>
            <a:r>
              <a:rPr lang="en-US" altLang="zh-CN" dirty="0"/>
              <a:t>CPU</a:t>
            </a:r>
            <a:r>
              <a:rPr lang="zh-CN" altLang="en-US" dirty="0"/>
              <a:t>抢占和时间片轮转不能提升平均性能</a:t>
            </a:r>
            <a:endParaRPr lang="en-US" altLang="zh-CN" dirty="0"/>
          </a:p>
          <a:p>
            <a:pPr lvl="1"/>
            <a:r>
              <a:rPr lang="zh-CN" altLang="en-US" dirty="0"/>
              <a:t>一个设备上部署多个同种计算层不能提升性能</a:t>
            </a:r>
            <a:endParaRPr lang="en-US" altLang="zh-CN" dirty="0"/>
          </a:p>
          <a:p>
            <a:pPr lvl="1"/>
            <a:r>
              <a:rPr lang="zh-CN" altLang="en-US" dirty="0"/>
              <a:t>一个任务执行时不能被其他任务打断</a:t>
            </a:r>
            <a:endParaRPr lang="en-US" altLang="zh-CN" dirty="0"/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5B16FBD0-D077-4E5E-9926-21A3DD8A854F}"/>
              </a:ext>
            </a:extLst>
          </p:cNvPr>
          <p:cNvSpPr/>
          <p:nvPr/>
        </p:nvSpPr>
        <p:spPr>
          <a:xfrm>
            <a:off x="1029693" y="5249908"/>
            <a:ext cx="3120887" cy="1591376"/>
          </a:xfrm>
          <a:prstGeom prst="flowChartAlternate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zh-CN" altLang="en-US" dirty="0"/>
              <a:t>边缘计算设备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34B5C670-5F44-4872-B501-80126654C6BA}"/>
              </a:ext>
            </a:extLst>
          </p:cNvPr>
          <p:cNvSpPr>
            <a:spLocks noChangeAspect="1"/>
          </p:cNvSpPr>
          <p:nvPr/>
        </p:nvSpPr>
        <p:spPr>
          <a:xfrm>
            <a:off x="1411352" y="5417226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AEEED6DC-1472-4BBB-9CAC-07C92EA6B657}"/>
              </a:ext>
            </a:extLst>
          </p:cNvPr>
          <p:cNvSpPr>
            <a:spLocks noChangeAspect="1"/>
          </p:cNvSpPr>
          <p:nvPr/>
        </p:nvSpPr>
        <p:spPr>
          <a:xfrm>
            <a:off x="2773014" y="5417226"/>
            <a:ext cx="930302" cy="930302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C6854DC-9717-4A6C-8695-1D7EC816A314}"/>
              </a:ext>
            </a:extLst>
          </p:cNvPr>
          <p:cNvSpPr/>
          <p:nvPr/>
        </p:nvSpPr>
        <p:spPr>
          <a:xfrm>
            <a:off x="2355567" y="3432509"/>
            <a:ext cx="484632" cy="159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086CA9-72CC-4DC1-8C5E-EC319FC0EB7F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1876503" y="5023885"/>
            <a:ext cx="721380" cy="39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E7E833-3694-4493-8486-893D7BD76D5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2597883" y="5023885"/>
            <a:ext cx="640282" cy="39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乘号 17">
            <a:extLst>
              <a:ext uri="{FF2B5EF4-FFF2-40B4-BE49-F238E27FC236}">
                <a16:creationId xmlns:a16="http://schemas.microsoft.com/office/drawing/2014/main" id="{8388CD2F-9F7F-46A4-AA3E-CAE48890F42A}"/>
              </a:ext>
            </a:extLst>
          </p:cNvPr>
          <p:cNvSpPr/>
          <p:nvPr/>
        </p:nvSpPr>
        <p:spPr>
          <a:xfrm>
            <a:off x="1437292" y="4419167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AC99A-4371-4312-ACB3-4DCAE55FBB00}"/>
              </a:ext>
            </a:extLst>
          </p:cNvPr>
          <p:cNvSpPr txBox="1"/>
          <p:nvPr/>
        </p:nvSpPr>
        <p:spPr>
          <a:xfrm>
            <a:off x="545443" y="4292928"/>
            <a:ext cx="1156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部署副本无意义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056D52F-51CA-409D-AC68-05ABEB0804D1}"/>
              </a:ext>
            </a:extLst>
          </p:cNvPr>
          <p:cNvSpPr/>
          <p:nvPr/>
        </p:nvSpPr>
        <p:spPr>
          <a:xfrm>
            <a:off x="5494948" y="53622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46BC6305-4283-4974-A981-41CB28153605}"/>
              </a:ext>
            </a:extLst>
          </p:cNvPr>
          <p:cNvSpPr/>
          <p:nvPr/>
        </p:nvSpPr>
        <p:spPr>
          <a:xfrm>
            <a:off x="6473356" y="53622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38D0802F-A445-4A5F-ADE0-99A3043851D0}"/>
              </a:ext>
            </a:extLst>
          </p:cNvPr>
          <p:cNvSpPr/>
          <p:nvPr/>
        </p:nvSpPr>
        <p:spPr>
          <a:xfrm>
            <a:off x="7451764" y="53399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D0A1E2-3472-42AE-B428-28F385170BC9}"/>
              </a:ext>
            </a:extLst>
          </p:cNvPr>
          <p:cNvCxnSpPr>
            <a:cxnSpLocks/>
          </p:cNvCxnSpPr>
          <p:nvPr/>
        </p:nvCxnSpPr>
        <p:spPr>
          <a:xfrm>
            <a:off x="5494948" y="5939624"/>
            <a:ext cx="29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2EE1F34-472C-4CBD-9B11-D26C73D56087}"/>
              </a:ext>
            </a:extLst>
          </p:cNvPr>
          <p:cNvSpPr txBox="1"/>
          <p:nvPr/>
        </p:nvSpPr>
        <p:spPr>
          <a:xfrm>
            <a:off x="5494948" y="586218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27ACC80E-302B-4E3F-9DB1-4E2EE768CE4D}"/>
              </a:ext>
            </a:extLst>
          </p:cNvPr>
          <p:cNvSpPr/>
          <p:nvPr/>
        </p:nvSpPr>
        <p:spPr>
          <a:xfrm>
            <a:off x="6473356" y="4505090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EDBA6-4905-48AE-ADB6-B6FA7033B9C4}"/>
              </a:ext>
            </a:extLst>
          </p:cNvPr>
          <p:cNvSpPr txBox="1"/>
          <p:nvPr/>
        </p:nvSpPr>
        <p:spPr>
          <a:xfrm>
            <a:off x="5581507" y="4378851"/>
            <a:ext cx="1156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抢占执行</a:t>
            </a:r>
            <a:r>
              <a:rPr lang="zh-CN" altLang="en-US" sz="1800" dirty="0">
                <a:solidFill>
                  <a:schemeClr val="tx1"/>
                </a:solidFill>
              </a:rPr>
              <a:t>无意义</a:t>
            </a:r>
          </a:p>
        </p:txBody>
      </p:sp>
    </p:spTree>
    <p:extLst>
      <p:ext uri="{BB962C8B-B14F-4D97-AF65-F5344CB8AC3E}">
        <p14:creationId xmlns:p14="http://schemas.microsoft.com/office/powerpoint/2010/main" val="403569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边缘计算设备内的资源分配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任务的完成过程：</a:t>
            </a:r>
            <a:r>
              <a:rPr lang="en-US" altLang="zh-CN" dirty="0" err="1"/>
              <a:t>M|G|n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zh-CN" altLang="en-US" dirty="0"/>
              <a:t>到达过程时间间隔连续</a:t>
            </a:r>
            <a:endParaRPr lang="en-US" altLang="zh-CN" dirty="0"/>
          </a:p>
          <a:p>
            <a:pPr lvl="1"/>
            <a:r>
              <a:rPr lang="zh-CN" altLang="en-US" dirty="0"/>
              <a:t>服务过程时间间隔离散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CPU</a:t>
            </a:r>
            <a:r>
              <a:rPr lang="zh-CN" altLang="en-US" dirty="0"/>
              <a:t>核心数或</a:t>
            </a:r>
            <a:r>
              <a:rPr lang="en-US" altLang="zh-CN" dirty="0"/>
              <a:t>GPU</a:t>
            </a:r>
            <a:r>
              <a:rPr lang="zh-CN" altLang="en-US" dirty="0"/>
              <a:t>数量（如果需要</a:t>
            </a:r>
            <a:r>
              <a:rPr lang="en-US" altLang="zh-CN" dirty="0"/>
              <a:t>GPU</a:t>
            </a:r>
            <a:r>
              <a:rPr lang="zh-CN" altLang="en-US" dirty="0"/>
              <a:t>执行）</a:t>
            </a:r>
            <a:endParaRPr lang="en-US" altLang="zh-CN" dirty="0"/>
          </a:p>
          <a:p>
            <a:r>
              <a:rPr lang="zh-CN" altLang="en-US" dirty="0"/>
              <a:t>可分配的资源：内存</a:t>
            </a:r>
            <a:endParaRPr lang="en-US" altLang="zh-CN" dirty="0"/>
          </a:p>
          <a:p>
            <a:pPr lvl="1"/>
            <a:r>
              <a:rPr lang="zh-CN" altLang="en-US" dirty="0"/>
              <a:t>当内存满时将哪些计算层程序的数据调出内存</a:t>
            </a:r>
            <a:endParaRPr lang="en-US" altLang="zh-CN" dirty="0"/>
          </a:p>
          <a:p>
            <a:pPr lvl="1"/>
            <a:r>
              <a:rPr lang="zh-CN" altLang="en-US" dirty="0"/>
              <a:t>最小化某个任务完成时间的函数</a:t>
            </a:r>
            <a:endParaRPr lang="en-US" altLang="zh-CN" dirty="0"/>
          </a:p>
          <a:p>
            <a:r>
              <a:rPr lang="zh-CN" altLang="en-US" dirty="0"/>
              <a:t>实践上的难点：</a:t>
            </a:r>
            <a:endParaRPr lang="en-US" altLang="zh-CN" dirty="0"/>
          </a:p>
          <a:p>
            <a:pPr lvl="1"/>
            <a:r>
              <a:rPr lang="zh-CN" altLang="en-US" dirty="0"/>
              <a:t>控制神经网络框架的内存调入调出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588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下一步工作 </a:t>
            </a:r>
            <a:r>
              <a:rPr lang="en-US" altLang="zh-CN" sz="2800" dirty="0"/>
              <a:t>&amp; </a:t>
            </a:r>
            <a:r>
              <a:rPr lang="zh-CN" altLang="en-US" sz="2800" dirty="0"/>
              <a:t>研究点</a:t>
            </a:r>
            <a:br>
              <a:rPr lang="en-US" altLang="zh-CN" sz="2800" dirty="0"/>
            </a:br>
            <a:r>
              <a:rPr lang="zh-CN" altLang="en-US" dirty="0"/>
              <a:t>边缘计算中心内的任务分派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31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核心问题：任务由哪台机器执行？</a:t>
            </a:r>
            <a:endParaRPr lang="en-US" altLang="zh-CN" dirty="0"/>
          </a:p>
          <a:p>
            <a:r>
              <a:rPr lang="zh-CN" altLang="en-US" dirty="0"/>
              <a:t>边缘计算中心内部的任务分派的特点：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边缘计算中心内部网络良好</a:t>
            </a:r>
            <a:endParaRPr lang="en-US" altLang="zh-CN" dirty="0"/>
          </a:p>
          <a:p>
            <a:pPr lvl="1"/>
            <a:r>
              <a:rPr lang="zh-CN" altLang="en-US" dirty="0"/>
              <a:t>一个队列为执行相同任务的所有机器分派任务</a:t>
            </a:r>
            <a:endParaRPr lang="en-US" altLang="zh-CN" dirty="0"/>
          </a:p>
          <a:p>
            <a:pPr lvl="1"/>
            <a:r>
              <a:rPr lang="zh-CN" altLang="en-US" dirty="0"/>
              <a:t>计算层程序主动拉取计算请求</a:t>
            </a:r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F480DD1-E769-47F6-A1C0-3593B815CA94}"/>
              </a:ext>
            </a:extLst>
          </p:cNvPr>
          <p:cNvGrpSpPr/>
          <p:nvPr/>
        </p:nvGrpSpPr>
        <p:grpSpPr>
          <a:xfrm>
            <a:off x="908549" y="3983604"/>
            <a:ext cx="1460942" cy="1137556"/>
            <a:chOff x="288346" y="3753017"/>
            <a:chExt cx="1460942" cy="1137556"/>
          </a:xfrm>
        </p:grpSpPr>
        <p:sp>
          <p:nvSpPr>
            <p:cNvPr id="4" name="流程图: 可选过程 3">
              <a:extLst>
                <a:ext uri="{FF2B5EF4-FFF2-40B4-BE49-F238E27FC236}">
                  <a16:creationId xmlns:a16="http://schemas.microsoft.com/office/drawing/2014/main" id="{58258B48-1554-4E24-AC7D-3A556D190112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29E58AFE-4569-4CBE-B87D-1BC1B9F1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A55A39-2789-43D4-A5AB-750E97EFB5D2}"/>
              </a:ext>
            </a:extLst>
          </p:cNvPr>
          <p:cNvGrpSpPr/>
          <p:nvPr/>
        </p:nvGrpSpPr>
        <p:grpSpPr>
          <a:xfrm>
            <a:off x="1855802" y="4552382"/>
            <a:ext cx="1460942" cy="1137556"/>
            <a:chOff x="288346" y="3753017"/>
            <a:chExt cx="1460942" cy="1137556"/>
          </a:xfrm>
        </p:grpSpPr>
        <p:sp>
          <p:nvSpPr>
            <p:cNvPr id="19" name="流程图: 可选过程 18">
              <a:extLst>
                <a:ext uri="{FF2B5EF4-FFF2-40B4-BE49-F238E27FC236}">
                  <a16:creationId xmlns:a16="http://schemas.microsoft.com/office/drawing/2014/main" id="{48B4C8BB-5F02-4858-BC10-C31012E7E039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20" name="流程图: 顺序访问存储器 19">
              <a:extLst>
                <a:ext uri="{FF2B5EF4-FFF2-40B4-BE49-F238E27FC236}">
                  <a16:creationId xmlns:a16="http://schemas.microsoft.com/office/drawing/2014/main" id="{B64B3410-B3C8-4E4E-A575-E2DA4F8B3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490BE4B-D02D-4F99-9A20-5C7E1C47F73E}"/>
              </a:ext>
            </a:extLst>
          </p:cNvPr>
          <p:cNvGrpSpPr/>
          <p:nvPr/>
        </p:nvGrpSpPr>
        <p:grpSpPr>
          <a:xfrm>
            <a:off x="2800959" y="5093572"/>
            <a:ext cx="1460942" cy="1137556"/>
            <a:chOff x="288346" y="3753017"/>
            <a:chExt cx="1460942" cy="1137556"/>
          </a:xfrm>
        </p:grpSpPr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066A07F0-BEA4-4B2A-9F0C-547302960EC5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23" name="流程图: 顺序访问存储器 22">
              <a:extLst>
                <a:ext uri="{FF2B5EF4-FFF2-40B4-BE49-F238E27FC236}">
                  <a16:creationId xmlns:a16="http://schemas.microsoft.com/office/drawing/2014/main" id="{131913AE-9157-402E-9190-F75E13D6A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FCCBFD-601D-4BDC-9DE3-3EA9776746DB}"/>
              </a:ext>
            </a:extLst>
          </p:cNvPr>
          <p:cNvGrpSpPr/>
          <p:nvPr/>
        </p:nvGrpSpPr>
        <p:grpSpPr>
          <a:xfrm>
            <a:off x="3731261" y="5650107"/>
            <a:ext cx="1460942" cy="1137556"/>
            <a:chOff x="288346" y="3753017"/>
            <a:chExt cx="1460942" cy="1137556"/>
          </a:xfrm>
        </p:grpSpPr>
        <p:sp>
          <p:nvSpPr>
            <p:cNvPr id="25" name="流程图: 可选过程 24">
              <a:extLst>
                <a:ext uri="{FF2B5EF4-FFF2-40B4-BE49-F238E27FC236}">
                  <a16:creationId xmlns:a16="http://schemas.microsoft.com/office/drawing/2014/main" id="{88370E9D-3D2A-4BED-B17B-26AD82A5ABB4}"/>
                </a:ext>
              </a:extLst>
            </p:cNvPr>
            <p:cNvSpPr/>
            <p:nvPr/>
          </p:nvSpPr>
          <p:spPr>
            <a:xfrm>
              <a:off x="288346" y="3753017"/>
              <a:ext cx="1460942" cy="1137556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vert="eaVert" rtlCol="0" anchor="b"/>
            <a:lstStyle/>
            <a:p>
              <a:pPr algn="ctr"/>
              <a:r>
                <a:rPr lang="zh-CN" altLang="en-US" sz="1200" dirty="0"/>
                <a:t>边缘计算设备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2C11BCD3-4EF0-482B-A873-04BFD50EB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299" y="3856644"/>
              <a:ext cx="930302" cy="930302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计算层程序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27" name="箭头: 左 26">
            <a:extLst>
              <a:ext uri="{FF2B5EF4-FFF2-40B4-BE49-F238E27FC236}">
                <a16:creationId xmlns:a16="http://schemas.microsoft.com/office/drawing/2014/main" id="{E8BD5232-34EB-4F16-9882-6402C6B46DDB}"/>
              </a:ext>
            </a:extLst>
          </p:cNvPr>
          <p:cNvSpPr/>
          <p:nvPr/>
        </p:nvSpPr>
        <p:spPr>
          <a:xfrm>
            <a:off x="5412803" y="4668698"/>
            <a:ext cx="20871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计算请求队列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96D2D-1240-4527-ACDA-08CD2269C0C6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2163804" y="4552382"/>
            <a:ext cx="3248999" cy="35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4CF347-698A-4E77-9D80-55AC1C2B5364}"/>
              </a:ext>
            </a:extLst>
          </p:cNvPr>
          <p:cNvCxnSpPr>
            <a:cxnSpLocks/>
            <a:stCxn id="27" idx="1"/>
            <a:endCxn id="20" idx="3"/>
          </p:cNvCxnSpPr>
          <p:nvPr/>
        </p:nvCxnSpPr>
        <p:spPr>
          <a:xfrm flipH="1">
            <a:off x="3111057" y="4911014"/>
            <a:ext cx="2301746" cy="21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210DD2-2A99-440D-A530-69CABCE05C4B}"/>
              </a:ext>
            </a:extLst>
          </p:cNvPr>
          <p:cNvCxnSpPr>
            <a:cxnSpLocks/>
            <a:stCxn id="27" idx="1"/>
            <a:endCxn id="23" idx="3"/>
          </p:cNvCxnSpPr>
          <p:nvPr/>
        </p:nvCxnSpPr>
        <p:spPr>
          <a:xfrm flipH="1">
            <a:off x="4056214" y="4911014"/>
            <a:ext cx="1356589" cy="751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F47D494-8EF8-434A-A6D7-D33669C3B4CB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4986516" y="4911014"/>
            <a:ext cx="426287" cy="130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65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本项目中计算任务分派没有可优化的空间</a:t>
            </a:r>
            <a:endParaRPr lang="en-US" altLang="zh-CN" dirty="0"/>
          </a:p>
          <a:p>
            <a:pPr lvl="1"/>
            <a:r>
              <a:rPr lang="zh-CN" altLang="en-US" dirty="0"/>
              <a:t>同种任务的计算量恒定</a:t>
            </a:r>
            <a:endParaRPr lang="en-US" altLang="zh-CN" dirty="0"/>
          </a:p>
          <a:p>
            <a:pPr lvl="1"/>
            <a:r>
              <a:rPr lang="zh-CN" altLang="en-US" dirty="0"/>
              <a:t>不同设备的算力不同</a:t>
            </a:r>
            <a:endParaRPr lang="en-US" altLang="zh-CN" dirty="0"/>
          </a:p>
          <a:p>
            <a:pPr lvl="1"/>
            <a:r>
              <a:rPr lang="zh-CN" altLang="en-US" dirty="0"/>
              <a:t>算完一个任务拉取下一个任务</a:t>
            </a:r>
            <a:endParaRPr lang="en-US" altLang="zh-CN" dirty="0"/>
          </a:p>
          <a:p>
            <a:pPr lvl="1"/>
            <a:r>
              <a:rPr lang="zh-CN" altLang="en-US" dirty="0"/>
              <a:t>算完之前不许打断</a:t>
            </a:r>
            <a:endParaRPr lang="en-US" altLang="zh-CN" dirty="0"/>
          </a:p>
          <a:p>
            <a:r>
              <a:rPr lang="zh-CN" altLang="en-US" dirty="0"/>
              <a:t>任务分派方案不影响任务完成平均时间</a:t>
            </a:r>
            <a:endParaRPr lang="en-US" altLang="zh-CN" dirty="0"/>
          </a:p>
          <a:p>
            <a:r>
              <a:rPr lang="zh-CN" altLang="en-US" dirty="0"/>
              <a:t>任务必然按照队列中的顺序执行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654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边缘计算中心内的任务分派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修改应用场景使之有优化空间</a:t>
            </a:r>
            <a:endParaRPr lang="en-US" altLang="zh-CN" dirty="0"/>
          </a:p>
          <a:p>
            <a:pPr lvl="1"/>
            <a:r>
              <a:rPr lang="zh-CN" altLang="en-US" dirty="0"/>
              <a:t>任务计算量不固定</a:t>
            </a:r>
            <a:endParaRPr lang="en-US" altLang="zh-CN" dirty="0"/>
          </a:p>
          <a:p>
            <a:pPr lvl="1"/>
            <a:r>
              <a:rPr lang="zh-CN" altLang="en-US" dirty="0"/>
              <a:t>给任务加上优先级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实践上的难点</a:t>
            </a:r>
            <a:endParaRPr lang="en-US" altLang="zh-CN" dirty="0"/>
          </a:p>
          <a:p>
            <a:pPr lvl="1"/>
            <a:r>
              <a:rPr lang="zh-CN" altLang="en-US" dirty="0"/>
              <a:t>将被动请求式队列架构改为主动推送式队列架构，可以说是大改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994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B8389-8CA4-433D-9C25-A0A0143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下一步工作 </a:t>
            </a: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&amp; </a:t>
            </a:r>
            <a:r>
              <a:rPr kumimoji="0" lang="zh-CN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  <a:t>研究点</a:t>
            </a:r>
            <a:b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j-cs"/>
              </a:rPr>
            </a:br>
            <a:r>
              <a:rPr lang="zh-CN" altLang="en-US" dirty="0"/>
              <a:t>边缘计算中心间的任务分派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BE589-111F-449A-80FB-7C874CE6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Summary &amp; Further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04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核心问题：终端设备向哪个边缘计算中心传计算请求？</a:t>
            </a:r>
            <a:endParaRPr lang="en-US" altLang="zh-CN" dirty="0"/>
          </a:p>
          <a:p>
            <a:r>
              <a:rPr lang="zh-CN" altLang="en-US" dirty="0"/>
              <a:t>边缘计算中心间的任务分派的特点：</a:t>
            </a:r>
            <a:endParaRPr lang="en-US" altLang="zh-CN" dirty="0"/>
          </a:p>
          <a:p>
            <a:pPr lvl="1"/>
            <a:r>
              <a:rPr lang="zh-CN" altLang="en-US" dirty="0"/>
              <a:t>边缘计算中心看作</a:t>
            </a:r>
            <a:r>
              <a:rPr lang="en-US" altLang="zh-CN" dirty="0" err="1"/>
              <a:t>M|M|m|n</a:t>
            </a:r>
            <a:r>
              <a:rPr lang="zh-CN" altLang="en-US" dirty="0"/>
              <a:t>队列</a:t>
            </a:r>
            <a:endParaRPr lang="en-US" altLang="zh-CN" dirty="0"/>
          </a:p>
          <a:p>
            <a:pPr lvl="1"/>
            <a:r>
              <a:rPr lang="en-US" altLang="zh-CN" dirty="0" err="1"/>
              <a:t>M|M|m|n</a:t>
            </a:r>
            <a:r>
              <a:rPr lang="zh-CN" altLang="en-US" dirty="0"/>
              <a:t>的平均等待时间可以计算得到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770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边缘计算中心间的任务分派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可能的优化：最小化传输延迟</a:t>
            </a:r>
            <a:r>
              <a:rPr lang="en-US" altLang="zh-CN" dirty="0"/>
              <a:t>+</a:t>
            </a:r>
            <a:r>
              <a:rPr lang="zh-CN" altLang="en-US" dirty="0"/>
              <a:t>等待时间</a:t>
            </a:r>
            <a:endParaRPr lang="en-US" altLang="zh-CN" dirty="0"/>
          </a:p>
          <a:p>
            <a:pPr lvl="1"/>
            <a:r>
              <a:rPr lang="zh-CN" altLang="en-US" dirty="0"/>
              <a:t>只需要收集信息</a:t>
            </a:r>
            <a:r>
              <a:rPr lang="en-US" altLang="zh-CN" dirty="0"/>
              <a:t>+</a:t>
            </a:r>
            <a:r>
              <a:rPr lang="zh-CN" altLang="en-US" dirty="0"/>
              <a:t>计算</a:t>
            </a:r>
            <a:r>
              <a:rPr lang="en-US" altLang="zh-CN" dirty="0"/>
              <a:t>+</a:t>
            </a:r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没有算法上的创新</a:t>
            </a:r>
            <a:endParaRPr lang="en-US" altLang="zh-CN" dirty="0"/>
          </a:p>
          <a:p>
            <a:r>
              <a:rPr lang="zh-CN" altLang="en-US" dirty="0"/>
              <a:t>关键点：测量传输延迟的方法和平均等待时间的方法</a:t>
            </a:r>
            <a:endParaRPr lang="en-US" altLang="zh-CN" dirty="0"/>
          </a:p>
          <a:p>
            <a:pPr lvl="1"/>
            <a:r>
              <a:rPr lang="zh-CN" altLang="en-US" dirty="0"/>
              <a:t>收集附近边缘计算中心数据？收集多远的数据？</a:t>
            </a:r>
            <a:endParaRPr lang="en-US" altLang="zh-CN" dirty="0"/>
          </a:p>
          <a:p>
            <a:pPr lvl="1"/>
            <a:r>
              <a:rPr lang="zh-CN" altLang="en-US" dirty="0"/>
              <a:t>最小化数据收集时间也可能成为一个优化点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5256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6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所有的流量全部汇聚到云计算中心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优点：“分布”仅限于计算中心内部</a:t>
            </a:r>
            <a:endParaRPr lang="en-US" altLang="zh-CN" dirty="0"/>
          </a:p>
          <a:p>
            <a:pPr lvl="1"/>
            <a:r>
              <a:rPr lang="zh-CN" altLang="en-US" dirty="0"/>
              <a:t>服务间通信延迟低</a:t>
            </a:r>
            <a:endParaRPr lang="en-US" altLang="zh-CN" dirty="0"/>
          </a:p>
          <a:p>
            <a:pPr lvl="2"/>
            <a:r>
              <a:rPr lang="zh-CN" altLang="en-US" dirty="0"/>
              <a:t>延迟不会成为分布式计算性能瓶颈</a:t>
            </a:r>
            <a:endParaRPr lang="en-US" altLang="zh-CN" dirty="0"/>
          </a:p>
          <a:p>
            <a:pPr lvl="1"/>
            <a:r>
              <a:rPr lang="zh-CN" altLang="en-US" dirty="0"/>
              <a:t>服务间通信网速快</a:t>
            </a:r>
            <a:endParaRPr lang="en-US" altLang="zh-CN" dirty="0"/>
          </a:p>
          <a:p>
            <a:pPr lvl="2"/>
            <a:r>
              <a:rPr lang="zh-CN" altLang="en-US" dirty="0"/>
              <a:t>网速不会成为分布式存储性能瓶颈</a:t>
            </a:r>
            <a:endParaRPr lang="en-US" altLang="zh-CN" dirty="0"/>
          </a:p>
          <a:p>
            <a:pPr lvl="1"/>
            <a:r>
              <a:rPr lang="zh-CN" altLang="en-US" dirty="0"/>
              <a:t>内部负载均衡即可满足流量路由需求</a:t>
            </a:r>
            <a:endParaRPr lang="en-US" altLang="zh-CN" dirty="0"/>
          </a:p>
          <a:p>
            <a:pPr lvl="1"/>
            <a:r>
              <a:rPr lang="zh-CN" altLang="en-US" dirty="0"/>
              <a:t>设备可控，通信安全</a:t>
            </a:r>
            <a:endParaRPr lang="en-US" altLang="zh-CN" dirty="0"/>
          </a:p>
          <a:p>
            <a:pPr lvl="1"/>
            <a:r>
              <a:rPr lang="zh-CN" altLang="en-US" dirty="0"/>
              <a:t>设备可靠，不易宕机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0" y="2391588"/>
            <a:ext cx="2638661" cy="3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EEE1E9-8F10-46D0-B3AD-2C8263F5879B}"/>
              </a:ext>
            </a:extLst>
          </p:cNvPr>
          <p:cNvSpPr/>
          <p:nvPr/>
        </p:nvSpPr>
        <p:spPr>
          <a:xfrm>
            <a:off x="5709037" y="4230094"/>
            <a:ext cx="2977763" cy="101776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eaVert" rtlCol="0" anchor="b"/>
          <a:lstStyle/>
          <a:p>
            <a:pPr algn="ctr"/>
            <a:r>
              <a:rPr lang="zh-CN" altLang="en-US" dirty="0"/>
              <a:t>性能瓶颈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缺点：云计算中心只有一个</a:t>
            </a:r>
            <a:endParaRPr lang="en-US" altLang="zh-CN" dirty="0"/>
          </a:p>
          <a:p>
            <a:pPr lvl="1"/>
            <a:r>
              <a:rPr lang="zh-CN" altLang="en-US" dirty="0"/>
              <a:t>距离较远的设备连接质量不佳</a:t>
            </a:r>
            <a:endParaRPr lang="en-US" altLang="zh-CN" dirty="0"/>
          </a:p>
          <a:p>
            <a:pPr lvl="1"/>
            <a:r>
              <a:rPr lang="zh-CN" altLang="en-US" dirty="0"/>
              <a:t>距离较远的设备延迟较高</a:t>
            </a:r>
            <a:endParaRPr lang="en-US" altLang="zh-CN" dirty="0"/>
          </a:p>
          <a:p>
            <a:pPr lvl="1"/>
            <a:r>
              <a:rPr lang="zh-CN" altLang="en-US" dirty="0"/>
              <a:t>云计算中心负载大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DF16A-4497-439F-B1A6-0EEB8F7C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20" y="2391588"/>
            <a:ext cx="2638661" cy="3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7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优点：计算中心不只有一个</a:t>
            </a:r>
            <a:endParaRPr lang="en-US" altLang="zh-CN" dirty="0"/>
          </a:p>
          <a:p>
            <a:pPr lvl="1"/>
            <a:r>
              <a:rPr lang="zh-CN" altLang="en-US" dirty="0"/>
              <a:t>提高边缘地域设备连接质量</a:t>
            </a:r>
            <a:endParaRPr lang="en-US" altLang="zh-CN" dirty="0"/>
          </a:p>
          <a:p>
            <a:pPr lvl="1"/>
            <a:r>
              <a:rPr lang="zh-CN" altLang="en-US" dirty="0"/>
              <a:t>降低边缘地域设备延迟</a:t>
            </a:r>
            <a:endParaRPr lang="en-US" altLang="zh-CN" dirty="0"/>
          </a:p>
          <a:p>
            <a:pPr lvl="1"/>
            <a:r>
              <a:rPr lang="zh-CN" altLang="en-US" dirty="0"/>
              <a:t>云计算中心负载降低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5" y="2370931"/>
            <a:ext cx="3853505" cy="3629819"/>
          </a:xfrm>
          <a:prstGeom prst="rect">
            <a:avLst/>
          </a:prstGeom>
        </p:spPr>
      </p:pic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7239001" y="1795829"/>
            <a:ext cx="1585850" cy="515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267450" y="2053615"/>
            <a:ext cx="976470" cy="91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59701" y="2310851"/>
            <a:ext cx="272225" cy="578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60D477B-3D2E-4DE2-9EFC-BC8A077CE535}"/>
              </a:ext>
            </a:extLst>
          </p:cNvPr>
          <p:cNvSpPr/>
          <p:nvPr/>
        </p:nvSpPr>
        <p:spPr>
          <a:xfrm>
            <a:off x="5266803" y="2826423"/>
            <a:ext cx="2977763" cy="14765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eaVert" rtlCol="0" anchor="b"/>
          <a:lstStyle/>
          <a:p>
            <a:pPr algn="ctr"/>
            <a:r>
              <a:rPr lang="zh-CN" altLang="en-US" dirty="0"/>
              <a:t>性能瓶颈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488453-CCAA-4DDB-8358-94C5C5F0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5" y="2370931"/>
            <a:ext cx="3853505" cy="36298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r>
              <a:rPr lang="en-US" altLang="zh-CN" dirty="0"/>
              <a:t>+</a:t>
            </a:r>
            <a:r>
              <a:rPr lang="zh-CN" altLang="en-US" dirty="0"/>
              <a:t>分布式计算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区域流量汇聚到附近的边缘计算中心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“分布”在整个广域网中</a:t>
            </a:r>
            <a:endParaRPr lang="en-US" altLang="zh-CN" dirty="0"/>
          </a:p>
          <a:p>
            <a:pPr lvl="1"/>
            <a:r>
              <a:rPr lang="zh-CN" altLang="en-US" dirty="0"/>
              <a:t>跨区域通信延迟高</a:t>
            </a:r>
            <a:endParaRPr lang="en-US" altLang="zh-CN" dirty="0"/>
          </a:p>
          <a:p>
            <a:pPr lvl="2"/>
            <a:r>
              <a:rPr lang="zh-CN" altLang="en-US" dirty="0"/>
              <a:t>跨区域分布式计算速度慢</a:t>
            </a:r>
          </a:p>
          <a:p>
            <a:pPr lvl="1"/>
            <a:r>
              <a:rPr lang="zh-CN" altLang="en-US" dirty="0"/>
              <a:t>跨区域通信网速慢</a:t>
            </a:r>
            <a:endParaRPr lang="en-US" altLang="zh-CN" dirty="0"/>
          </a:p>
          <a:p>
            <a:pPr lvl="2"/>
            <a:r>
              <a:rPr lang="zh-CN" altLang="en-US" dirty="0"/>
              <a:t>跨区域分布式存储难实现</a:t>
            </a:r>
            <a:endParaRPr lang="en-US" altLang="zh-CN" dirty="0"/>
          </a:p>
          <a:p>
            <a:pPr lvl="1"/>
            <a:r>
              <a:rPr lang="zh-CN" altLang="en-US" dirty="0"/>
              <a:t>流量路由需要在外部完成</a:t>
            </a:r>
            <a:endParaRPr lang="en-US" altLang="zh-CN" dirty="0"/>
          </a:p>
          <a:p>
            <a:pPr lvl="1"/>
            <a:r>
              <a:rPr lang="zh-CN" altLang="en-US" dirty="0"/>
              <a:t>设备真假难辨，通信不安全</a:t>
            </a:r>
            <a:endParaRPr lang="en-US" altLang="zh-CN" dirty="0"/>
          </a:p>
          <a:p>
            <a:pPr lvl="1"/>
            <a:r>
              <a:rPr lang="zh-CN" altLang="en-US" dirty="0"/>
              <a:t>设备不稳定，容易宕机</a:t>
            </a:r>
            <a:endParaRPr lang="en-US" altLang="zh-CN" dirty="0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A726583C-E7E2-426D-8B56-882F684D43EE}"/>
              </a:ext>
            </a:extLst>
          </p:cNvPr>
          <p:cNvSpPr/>
          <p:nvPr/>
        </p:nvSpPr>
        <p:spPr>
          <a:xfrm>
            <a:off x="7239001" y="1795829"/>
            <a:ext cx="1585850" cy="5155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云计算中心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0453F8-3794-455A-9BA8-CE8087A6EF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267450" y="2053615"/>
            <a:ext cx="976470" cy="911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B02641-D86D-4CEC-9382-CDA267EB63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759701" y="2310851"/>
            <a:ext cx="272225" cy="578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通信延迟影响分布式计算速度</a:t>
            </a:r>
            <a:r>
              <a:rPr lang="en-US" altLang="zh-CN" dirty="0"/>
              <a:t>/</a:t>
            </a:r>
            <a:r>
              <a:rPr lang="zh-CN" altLang="en-US" dirty="0"/>
              <a:t>网速拖慢分布式存储读写速度</a:t>
            </a:r>
            <a:endParaRPr lang="en-US" altLang="zh-CN" dirty="0"/>
          </a:p>
          <a:p>
            <a:pPr lvl="1"/>
            <a:r>
              <a:rPr lang="zh-CN" altLang="en-US" dirty="0"/>
              <a:t>尽量将计算所需的全部服务和数据部署在一起</a:t>
            </a:r>
            <a:endParaRPr lang="en-US" altLang="zh-CN" dirty="0"/>
          </a:p>
          <a:p>
            <a:pPr lvl="1"/>
            <a:r>
              <a:rPr lang="zh-CN" altLang="en-US" dirty="0"/>
              <a:t>尽量避免访问其他边缘计算中心的服务和数据</a:t>
            </a:r>
            <a:endParaRPr lang="en-US" altLang="zh-CN" dirty="0"/>
          </a:p>
          <a:p>
            <a:pPr lvl="1"/>
            <a:r>
              <a:rPr lang="zh-CN" altLang="en-US" dirty="0"/>
              <a:t>无状态化</a:t>
            </a:r>
            <a:endParaRPr lang="en-US" altLang="zh-CN" dirty="0"/>
          </a:p>
          <a:p>
            <a:pPr lvl="1"/>
            <a:r>
              <a:rPr lang="zh-CN" altLang="en-US" dirty="0"/>
              <a:t>微服务思想</a:t>
            </a:r>
            <a:endParaRPr lang="en-US" altLang="zh-CN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5EC0B263-3F62-44D2-B48F-8CA2230D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49" y="3243319"/>
            <a:ext cx="6048851" cy="319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1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C51D-D476-47CB-B7E2-55A2712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解决的问题的大致思路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72B3-39DB-47F2-AB3E-AC9EE68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流量路由需要在外部完成</a:t>
            </a:r>
          </a:p>
          <a:p>
            <a:pPr lvl="1"/>
            <a:r>
              <a:rPr lang="zh-CN" altLang="en-US" dirty="0"/>
              <a:t>全局负载均衡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3AA4679-E2EB-4B3D-B27E-B3D055DC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211743"/>
            <a:ext cx="52768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94388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" id="{1D1C1DD8-3CA4-45C9-95FA-8319EC077039}" vid="{4D9B1251-E5F8-4A0D-A0EC-D23498C8ED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组会模板4：3</Template>
  <TotalTime>401</TotalTime>
  <Words>1705</Words>
  <Application>Microsoft Office PowerPoint</Application>
  <PresentationFormat>全屏显示(4:3)</PresentationFormat>
  <Paragraphs>311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楷体</vt:lpstr>
      <vt:lpstr>微软雅黑</vt:lpstr>
      <vt:lpstr>Arial</vt:lpstr>
      <vt:lpstr>Calibri</vt:lpstr>
      <vt:lpstr>组会模板</vt:lpstr>
      <vt:lpstr>DNet：一种级联的DDNN推断框架</vt:lpstr>
      <vt:lpstr>PowerPoint 演示文稿</vt:lpstr>
      <vt:lpstr>项目背景和目标</vt:lpstr>
      <vt:lpstr>云计算+分布式计算</vt:lpstr>
      <vt:lpstr>云计算+分布式计算</vt:lpstr>
      <vt:lpstr>边缘计算+分布式计算</vt:lpstr>
      <vt:lpstr>边缘计算+分布式计算</vt:lpstr>
      <vt:lpstr>解决的问题的大致思路</vt:lpstr>
      <vt:lpstr>解决的问题的大致思路</vt:lpstr>
      <vt:lpstr>解决的问题的大致思路</vt:lpstr>
      <vt:lpstr>现有框架的调研结果</vt:lpstr>
      <vt:lpstr>本项目的目标和要解决的问题</vt:lpstr>
      <vt:lpstr>架构实现</vt:lpstr>
      <vt:lpstr>架构 - 单传输层多计算层</vt:lpstr>
      <vt:lpstr>架构 - 单传输层多计算层</vt:lpstr>
      <vt:lpstr>架构 - 计算单元级联</vt:lpstr>
      <vt:lpstr>实现</vt:lpstr>
      <vt:lpstr>封装部署</vt:lpstr>
      <vt:lpstr>封装方案</vt:lpstr>
      <vt:lpstr>部署方案</vt:lpstr>
      <vt:lpstr>实现过程中发现的问题</vt:lpstr>
      <vt:lpstr>项目实现过程中发现的问题</vt:lpstr>
      <vt:lpstr>下一步工作 &amp; 研究点</vt:lpstr>
      <vt:lpstr>下一步工作 &amp; 研究点 容器镜像分发</vt:lpstr>
      <vt:lpstr>容器镜像分发</vt:lpstr>
      <vt:lpstr>容器镜像分发</vt:lpstr>
      <vt:lpstr>容器镜像分发</vt:lpstr>
      <vt:lpstr>下一步工作 &amp; 研究点 边缘计算设备内的资源分配</vt:lpstr>
      <vt:lpstr>边缘计算设备内的资源分配</vt:lpstr>
      <vt:lpstr>边缘计算设备内的资源分配</vt:lpstr>
      <vt:lpstr>边缘计算设备内的资源分配</vt:lpstr>
      <vt:lpstr>下一步工作 &amp; 研究点 边缘计算中心内的任务分派</vt:lpstr>
      <vt:lpstr>边缘计算中心内的任务分派</vt:lpstr>
      <vt:lpstr>边缘计算中心内的任务分派</vt:lpstr>
      <vt:lpstr>边缘计算中心内的任务分派</vt:lpstr>
      <vt:lpstr>下一步工作 &amp; 研究点 边缘计算中心间的任务分派</vt:lpstr>
      <vt:lpstr>边缘计算中心间的任务分派</vt:lpstr>
      <vt:lpstr>边缘计算中心间的任务分派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DNet：一种级联的DDNN推断框架</dc:title>
  <dc:creator>Yin Daheng</dc:creator>
  <cp:lastModifiedBy>Yin Daheng</cp:lastModifiedBy>
  <cp:revision>232</cp:revision>
  <dcterms:created xsi:type="dcterms:W3CDTF">2020-11-29T08:11:12Z</dcterms:created>
  <dcterms:modified xsi:type="dcterms:W3CDTF">2020-11-29T14:58:01Z</dcterms:modified>
</cp:coreProperties>
</file>