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73" r:id="rId9"/>
    <p:sldId id="276" r:id="rId10"/>
    <p:sldId id="258" r:id="rId11"/>
    <p:sldId id="277" r:id="rId12"/>
    <p:sldId id="278" r:id="rId13"/>
    <p:sldId id="279" r:id="rId14"/>
    <p:sldId id="280" r:id="rId15"/>
    <p:sldId id="268" r:id="rId16"/>
    <p:sldId id="266" r:id="rId17"/>
    <p:sldId id="269" r:id="rId18"/>
    <p:sldId id="270" r:id="rId19"/>
    <p:sldId id="271" r:id="rId20"/>
    <p:sldId id="272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5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485036B9-DBDB-4461-BE53-05B12A8A3C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80620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6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ctr"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D222216F-A6F6-4778-9520-1EF2CF1BFA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212780" y="602535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0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EAB68A61-076E-4DD1-83EF-7BB8400B24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80620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0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CD2C948-14EA-4611-A9E7-582142271F3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80620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6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830797CE-1CE9-4B0A-9434-4C46E8672A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80620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9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FD44CFAD-EE42-4EF7-B0A5-7CAFCD6AB6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80620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9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6FA78BA-6344-420B-84E3-EF65004425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80620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0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9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7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14CA-E117-4144-8F21-8B8E736BFB1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6D61-4750-42AB-B84E-CC4FC7C8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DNet</a:t>
            </a:r>
            <a:r>
              <a:rPr lang="zh-CN" altLang="en-US" dirty="0"/>
              <a:t>：一种级联的</a:t>
            </a:r>
            <a:r>
              <a:rPr lang="en-US" altLang="zh-CN" dirty="0"/>
              <a:t>DDNN</a:t>
            </a:r>
            <a:r>
              <a:rPr lang="zh-CN" altLang="en-US" dirty="0"/>
              <a:t>推断框架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446B-3F40-435B-92BD-0F2BE69C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29274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计算单元级联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计算任务传输协议全部相同</a:t>
            </a:r>
            <a:endParaRPr lang="en-US" altLang="zh-CN" dirty="0"/>
          </a:p>
          <a:p>
            <a:r>
              <a:rPr lang="zh-CN" altLang="en-US" dirty="0"/>
              <a:t>计算单元可以无限制地级联，而无所谓是在云端还是边缘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62F53-1870-443A-8B19-9148AAD619B8}"/>
              </a:ext>
            </a:extLst>
          </p:cNvPr>
          <p:cNvSpPr/>
          <p:nvPr/>
        </p:nvSpPr>
        <p:spPr>
          <a:xfrm>
            <a:off x="20023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7DB003-E342-4CB1-BF95-2E3222DF6269}"/>
              </a:ext>
            </a:extLst>
          </p:cNvPr>
          <p:cNvSpPr/>
          <p:nvPr/>
        </p:nvSpPr>
        <p:spPr>
          <a:xfrm>
            <a:off x="46185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3FEA5-5F4E-40AA-8746-E9725C3DFD42}"/>
              </a:ext>
            </a:extLst>
          </p:cNvPr>
          <p:cNvSpPr/>
          <p:nvPr/>
        </p:nvSpPr>
        <p:spPr>
          <a:xfrm>
            <a:off x="72347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3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EB26AA-EE8F-49C7-BC97-1E664F82B6D9}"/>
              </a:ext>
            </a:extLst>
          </p:cNvPr>
          <p:cNvSpPr/>
          <p:nvPr/>
        </p:nvSpPr>
        <p:spPr>
          <a:xfrm>
            <a:off x="98509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4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B8EE2F-F9C2-42D1-A274-C7E7EC34D0E4}"/>
              </a:ext>
            </a:extLst>
          </p:cNvPr>
          <p:cNvSpPr/>
          <p:nvPr/>
        </p:nvSpPr>
        <p:spPr>
          <a:xfrm>
            <a:off x="334386" y="4308996"/>
            <a:ext cx="901703" cy="197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8CEFE7-AA9C-49C2-A0CD-8E391FD5F3CC}"/>
              </a:ext>
            </a:extLst>
          </p:cNvPr>
          <p:cNvGrpSpPr/>
          <p:nvPr/>
        </p:nvGrpSpPr>
        <p:grpSpPr>
          <a:xfrm>
            <a:off x="3860799" y="4797109"/>
            <a:ext cx="757765" cy="1015258"/>
            <a:chOff x="3860799" y="4797109"/>
            <a:chExt cx="757765" cy="1015258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B6909A-165F-4212-8EA8-F1B73B14E2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4DF51E-7F90-4BC8-956B-82287DFA6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ABBF70-56DD-46CA-A41E-4BDF88D362C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3D5EA2-DD80-4204-8276-3764881B778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41763C-5D78-4BF9-A905-11A73875DE4F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E521EA-A6C0-4E6E-BA8C-81563341943A}"/>
              </a:ext>
            </a:extLst>
          </p:cNvPr>
          <p:cNvGrpSpPr/>
          <p:nvPr/>
        </p:nvGrpSpPr>
        <p:grpSpPr>
          <a:xfrm>
            <a:off x="6476999" y="4793480"/>
            <a:ext cx="757765" cy="1015258"/>
            <a:chOff x="3860799" y="4797109"/>
            <a:chExt cx="757765" cy="101525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6E3B51-9310-4035-86D6-070B0ADFB8E0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F25BCF6-7D0F-4E57-91B0-BB812B05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DBF2BE8-72C6-47CE-A45A-CE0CEC1C414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A6AF61-23E1-4211-9A27-67E29A91496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C1948EF-C1B0-4264-BD5F-4459C3F0B2D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B7B29D-D940-4C0F-9AC6-9183EF43BEBB}"/>
              </a:ext>
            </a:extLst>
          </p:cNvPr>
          <p:cNvGrpSpPr/>
          <p:nvPr/>
        </p:nvGrpSpPr>
        <p:grpSpPr>
          <a:xfrm>
            <a:off x="9093199" y="4789851"/>
            <a:ext cx="757765" cy="1015258"/>
            <a:chOff x="3860799" y="4797109"/>
            <a:chExt cx="757765" cy="101525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473FE2-E1A7-4D59-AB78-736A8911D9C4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DAF811C-0E8E-4A33-AA02-213D0E3A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2512E8-D8CD-4EA2-84B0-B17194A8C8F6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8A2E35B-7182-4219-8259-E30DADAB09CE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5E3DB1-7096-45DF-9AC0-95CD4095BF33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705054-D6A4-434E-8180-85048950724B}"/>
              </a:ext>
            </a:extLst>
          </p:cNvPr>
          <p:cNvGrpSpPr/>
          <p:nvPr/>
        </p:nvGrpSpPr>
        <p:grpSpPr>
          <a:xfrm>
            <a:off x="1244599" y="4786222"/>
            <a:ext cx="757765" cy="1015258"/>
            <a:chOff x="3860799" y="4797109"/>
            <a:chExt cx="757765" cy="1015258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1D2D96-507B-4958-B078-9823CE5219C5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D8D76DA-000A-48F4-ACEA-04B396E46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083F9AC-C5C0-48F4-B635-2C4D4225CDF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9AD185A-8AB0-44A1-97C6-F213E1BA24DB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7566DD2-9340-43BB-9E4F-03A13A0ACD05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2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F5D55A-2652-4FDE-996A-43417E9EFC1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A2B2F2D-598D-426A-A7B9-F5EEAC92EC4C}"/>
              </a:ext>
            </a:extLst>
          </p:cNvPr>
          <p:cNvSpPr/>
          <p:nvPr/>
        </p:nvSpPr>
        <p:spPr>
          <a:xfrm>
            <a:off x="1625591" y="42328"/>
            <a:ext cx="4419600" cy="665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5AB0C73-B318-4A93-BB4D-A61D11FB2C62}"/>
              </a:ext>
            </a:extLst>
          </p:cNvPr>
          <p:cNvSpPr/>
          <p:nvPr/>
        </p:nvSpPr>
        <p:spPr>
          <a:xfrm>
            <a:off x="2191799" y="4767526"/>
            <a:ext cx="3287184" cy="1805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传输层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C3EBBA-682A-4F95-92DD-EB76FE34C360}"/>
              </a:ext>
            </a:extLst>
          </p:cNvPr>
          <p:cNvGrpSpPr/>
          <p:nvPr/>
        </p:nvGrpSpPr>
        <p:grpSpPr>
          <a:xfrm>
            <a:off x="2755391" y="2298689"/>
            <a:ext cx="2160000" cy="2160000"/>
            <a:chOff x="5016000" y="1955799"/>
            <a:chExt cx="2160000" cy="216000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75F91C0-5567-43AD-9FF2-97DF78D5BB72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RabbitMQ</a:t>
              </a:r>
              <a:endParaRPr lang="zh-CN" altLang="en-US" dirty="0"/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8BC931D5-B09A-4AC2-AD34-7BA09DF6ABC2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计算请求队列</a:t>
              </a:r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5510F28D-63E1-4B61-B40C-52171699DA6F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计算结果队列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C1414C-DA6E-419D-A069-2459B9F57756}"/>
              </a:ext>
            </a:extLst>
          </p:cNvPr>
          <p:cNvGrpSpPr/>
          <p:nvPr/>
        </p:nvGrpSpPr>
        <p:grpSpPr>
          <a:xfrm>
            <a:off x="2705091" y="448727"/>
            <a:ext cx="2260600" cy="1566336"/>
            <a:chOff x="4965700" y="745065"/>
            <a:chExt cx="2260600" cy="1566336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EDDDD11-78DB-443E-B2EF-BC88E7F66BC9}"/>
                </a:ext>
              </a:extLst>
            </p:cNvPr>
            <p:cNvSpPr/>
            <p:nvPr/>
          </p:nvSpPr>
          <p:spPr>
            <a:xfrm>
              <a:off x="4965700" y="745065"/>
              <a:ext cx="2260600" cy="15663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B9E8C25-E3A0-435A-8B80-959FF84E38BF}"/>
                </a:ext>
              </a:extLst>
            </p:cNvPr>
            <p:cNvSpPr/>
            <p:nvPr/>
          </p:nvSpPr>
          <p:spPr>
            <a:xfrm>
              <a:off x="5610000" y="1205631"/>
              <a:ext cx="972000" cy="97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Pytorch</a:t>
              </a:r>
              <a:endParaRPr lang="en-US" altLang="zh-CN" sz="1200" dirty="0"/>
            </a:p>
            <a:p>
              <a:pPr algn="ctr"/>
              <a:r>
                <a:rPr lang="zh-CN" altLang="en-US" sz="1600" dirty="0"/>
                <a:t>神经网络</a:t>
              </a:r>
            </a:p>
          </p:txBody>
        </p: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0C842B0-B1F3-43EA-B8A9-6C574F484794}"/>
              </a:ext>
            </a:extLst>
          </p:cNvPr>
          <p:cNvCxnSpPr>
            <a:stCxn id="49" idx="3"/>
            <a:endCxn id="53" idx="2"/>
          </p:cNvCxnSpPr>
          <p:nvPr/>
        </p:nvCxnSpPr>
        <p:spPr>
          <a:xfrm rot="5400000" flipH="1" flipV="1">
            <a:off x="2706527" y="1867991"/>
            <a:ext cx="1115562" cy="170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68B5C8-A852-42C9-8A83-C12FEB16B112}"/>
              </a:ext>
            </a:extLst>
          </p:cNvPr>
          <p:cNvCxnSpPr>
            <a:cxnSpLocks/>
            <a:stCxn id="53" idx="6"/>
            <a:endCxn id="50" idx="1"/>
          </p:cNvCxnSpPr>
          <p:nvPr/>
        </p:nvCxnSpPr>
        <p:spPr>
          <a:xfrm>
            <a:off x="4321391" y="1395293"/>
            <a:ext cx="170168" cy="11155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5095657-863B-4D1A-B02B-0F240031AB59}"/>
              </a:ext>
            </a:extLst>
          </p:cNvPr>
          <p:cNvSpPr/>
          <p:nvPr/>
        </p:nvSpPr>
        <p:spPr>
          <a:xfrm>
            <a:off x="2639151" y="1785743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DCF0DE-845C-448B-9FD2-D2D93B9E4263}"/>
              </a:ext>
            </a:extLst>
          </p:cNvPr>
          <p:cNvSpPr/>
          <p:nvPr/>
        </p:nvSpPr>
        <p:spPr>
          <a:xfrm>
            <a:off x="4527631" y="1763063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73591BD-307E-43A3-81CE-6DAC13B9BAD6}"/>
              </a:ext>
            </a:extLst>
          </p:cNvPr>
          <p:cNvSpPr txBox="1"/>
          <p:nvPr/>
        </p:nvSpPr>
        <p:spPr>
          <a:xfrm>
            <a:off x="2329073" y="742162"/>
            <a:ext cx="112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一个一个依次计算请求队列中的计算请求并</a:t>
            </a:r>
            <a:r>
              <a:rPr lang="en-US" altLang="zh-CN" sz="1200" dirty="0">
                <a:solidFill>
                  <a:srgbClr val="C00000"/>
                </a:solidFill>
              </a:rPr>
              <a:t>·</a:t>
            </a:r>
            <a:r>
              <a:rPr lang="zh-CN" altLang="en-US" sz="1200" dirty="0">
                <a:solidFill>
                  <a:srgbClr val="C00000"/>
                </a:solidFill>
              </a:rPr>
              <a:t>返回结果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79FAE23-559D-4305-A31E-942D859BEE5D}"/>
              </a:ext>
            </a:extLst>
          </p:cNvPr>
          <p:cNvSpPr/>
          <p:nvPr/>
        </p:nvSpPr>
        <p:spPr>
          <a:xfrm>
            <a:off x="2639151" y="4437027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769BC9-C155-4D15-987F-5C920D64788E}"/>
              </a:ext>
            </a:extLst>
          </p:cNvPr>
          <p:cNvSpPr/>
          <p:nvPr/>
        </p:nvSpPr>
        <p:spPr>
          <a:xfrm>
            <a:off x="2191799" y="5016609"/>
            <a:ext cx="296516" cy="94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/>
              <a:t>gRPC</a:t>
            </a:r>
            <a:r>
              <a:rPr lang="zh-CN" altLang="en-US" sz="1400" dirty="0"/>
              <a:t>接口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C5F3977-80C8-4881-8F2A-BD733FC09656}"/>
              </a:ext>
            </a:extLst>
          </p:cNvPr>
          <p:cNvCxnSpPr>
            <a:stCxn id="60" idx="3"/>
            <a:endCxn id="49" idx="1"/>
          </p:cNvCxnSpPr>
          <p:nvPr/>
        </p:nvCxnSpPr>
        <p:spPr>
          <a:xfrm flipV="1">
            <a:off x="2488315" y="4246522"/>
            <a:ext cx="690910" cy="12444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菱形 61">
            <a:extLst>
              <a:ext uri="{FF2B5EF4-FFF2-40B4-BE49-F238E27FC236}">
                <a16:creationId xmlns:a16="http://schemas.microsoft.com/office/drawing/2014/main" id="{E1D69E60-E3D2-4115-9D37-73795D856689}"/>
              </a:ext>
            </a:extLst>
          </p:cNvPr>
          <p:cNvSpPr/>
          <p:nvPr/>
        </p:nvSpPr>
        <p:spPr>
          <a:xfrm>
            <a:off x="3807566" y="5011612"/>
            <a:ext cx="1367984" cy="7384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需要请求下一分块？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1C16C61-22B8-4CCF-879F-64AF41E21506}"/>
              </a:ext>
            </a:extLst>
          </p:cNvPr>
          <p:cNvSpPr/>
          <p:nvPr/>
        </p:nvSpPr>
        <p:spPr>
          <a:xfrm>
            <a:off x="4521691" y="4437027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E7381CA-8ED1-4DA5-94E9-25640753267E}"/>
              </a:ext>
            </a:extLst>
          </p:cNvPr>
          <p:cNvCxnSpPr>
            <a:stCxn id="50" idx="3"/>
            <a:endCxn id="62" idx="0"/>
          </p:cNvCxnSpPr>
          <p:nvPr/>
        </p:nvCxnSpPr>
        <p:spPr>
          <a:xfrm flipH="1">
            <a:off x="4491558" y="4246522"/>
            <a:ext cx="1" cy="765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D73F84-CEDA-466F-8F66-B3ACC25E2C60}"/>
              </a:ext>
            </a:extLst>
          </p:cNvPr>
          <p:cNvSpPr/>
          <p:nvPr/>
        </p:nvSpPr>
        <p:spPr>
          <a:xfrm>
            <a:off x="630240" y="5555889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94CA37E-6084-452B-B677-47F85D8870F2}"/>
              </a:ext>
            </a:extLst>
          </p:cNvPr>
          <p:cNvSpPr/>
          <p:nvPr/>
        </p:nvSpPr>
        <p:spPr>
          <a:xfrm>
            <a:off x="627465" y="5044631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F45B06E-0AC2-43CB-A1EF-4D3BB572E3B0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31465" y="5296631"/>
            <a:ext cx="1046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72666B-9AD5-4E9A-8430-5BBB0B71B3A9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134240" y="5807889"/>
            <a:ext cx="10575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0A0CD67-18A9-4A55-8D7A-E169143E4A46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2515054" y="5380854"/>
            <a:ext cx="1292512" cy="426479"/>
          </a:xfrm>
          <a:prstGeom prst="bentConnector3">
            <a:avLst>
              <a:gd name="adj1" fmla="val 336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A9BED-6777-49F7-AB0F-074B106B2F33}"/>
              </a:ext>
            </a:extLst>
          </p:cNvPr>
          <p:cNvSpPr txBox="1"/>
          <p:nvPr/>
        </p:nvSpPr>
        <p:spPr>
          <a:xfrm>
            <a:off x="3447718" y="50566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BE895E-4EB1-44E4-8E9A-259E10BF450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175550" y="5380855"/>
            <a:ext cx="14787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3B5E52F-C1E4-420F-9984-650A2E4B3E8E}"/>
              </a:ext>
            </a:extLst>
          </p:cNvPr>
          <p:cNvSpPr/>
          <p:nvPr/>
        </p:nvSpPr>
        <p:spPr>
          <a:xfrm>
            <a:off x="6654267" y="42328"/>
            <a:ext cx="3421057" cy="665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下一分块的计算单元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AE1961-C9E0-428B-ADA5-E36F110AACF1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502240" y="5807889"/>
            <a:ext cx="3293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D258FCD-8C0F-40E5-B6F0-28B6E0CBF79E}"/>
              </a:ext>
            </a:extLst>
          </p:cNvPr>
          <p:cNvSpPr/>
          <p:nvPr/>
        </p:nvSpPr>
        <p:spPr>
          <a:xfrm>
            <a:off x="3097391" y="5633833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EEB049-78F1-4829-8941-12E36A8BEA1E}"/>
              </a:ext>
            </a:extLst>
          </p:cNvPr>
          <p:cNvSpPr/>
          <p:nvPr/>
        </p:nvSpPr>
        <p:spPr>
          <a:xfrm>
            <a:off x="5795695" y="5044631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C2B753B-A3D5-48A0-9DB9-608B78FE7FDA}"/>
              </a:ext>
            </a:extLst>
          </p:cNvPr>
          <p:cNvSpPr/>
          <p:nvPr/>
        </p:nvSpPr>
        <p:spPr>
          <a:xfrm>
            <a:off x="5795695" y="5555889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63AF116-32B8-427C-8FE2-2B4E55A2381F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6299695" y="5807889"/>
            <a:ext cx="354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AE09546B-DB6F-48C2-A22E-47A4F820E042}"/>
              </a:ext>
            </a:extLst>
          </p:cNvPr>
          <p:cNvSpPr txBox="1"/>
          <p:nvPr/>
        </p:nvSpPr>
        <p:spPr>
          <a:xfrm>
            <a:off x="5184643" y="5008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CD9525B-B31A-46E3-954C-C9B80C9E147E}"/>
              </a:ext>
            </a:extLst>
          </p:cNvPr>
          <p:cNvSpPr txBox="1"/>
          <p:nvPr/>
        </p:nvSpPr>
        <p:spPr>
          <a:xfrm>
            <a:off x="5487660" y="4437027"/>
            <a:ext cx="112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创建计算请求发往下一分块计算单元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D332722-3AD3-4CFF-9957-EB30F8E04908}"/>
              </a:ext>
            </a:extLst>
          </p:cNvPr>
          <p:cNvSpPr txBox="1"/>
          <p:nvPr/>
        </p:nvSpPr>
        <p:spPr>
          <a:xfrm>
            <a:off x="5483113" y="6010166"/>
            <a:ext cx="112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转发下一分块计算单元的计算结果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BD78FC4-DE00-4AD6-BB52-AA05E06C687D}"/>
              </a:ext>
            </a:extLst>
          </p:cNvPr>
          <p:cNvSpPr txBox="1"/>
          <p:nvPr/>
        </p:nvSpPr>
        <p:spPr>
          <a:xfrm>
            <a:off x="2228547" y="5885833"/>
            <a:ext cx="112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返回计算结果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25B35E-8537-4138-BE92-F9CC0771E106}"/>
              </a:ext>
            </a:extLst>
          </p:cNvPr>
          <p:cNvSpPr txBox="1"/>
          <p:nvPr/>
        </p:nvSpPr>
        <p:spPr>
          <a:xfrm>
            <a:off x="3205080" y="1989406"/>
            <a:ext cx="1260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AMQP</a:t>
            </a:r>
            <a:r>
              <a:rPr lang="zh-CN" altLang="en-US" sz="1800" dirty="0"/>
              <a:t>协议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E64CEF-6AE0-495D-9351-02FAF86C214E}"/>
              </a:ext>
            </a:extLst>
          </p:cNvPr>
          <p:cNvSpPr txBox="1"/>
          <p:nvPr/>
        </p:nvSpPr>
        <p:spPr>
          <a:xfrm>
            <a:off x="3189456" y="4385581"/>
            <a:ext cx="1260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AMQP</a:t>
            </a:r>
            <a:r>
              <a:rPr lang="zh-CN" altLang="en-US" sz="1800" dirty="0"/>
              <a:t>协议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0180F88-15D3-4C52-9EBC-CD17D26CCD83}"/>
              </a:ext>
            </a:extLst>
          </p:cNvPr>
          <p:cNvSpPr txBox="1"/>
          <p:nvPr/>
        </p:nvSpPr>
        <p:spPr>
          <a:xfrm>
            <a:off x="4148967" y="6116200"/>
            <a:ext cx="88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Node.js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B642E37-6BA5-46B8-AC37-21E538731297}"/>
              </a:ext>
            </a:extLst>
          </p:cNvPr>
          <p:cNvSpPr txBox="1"/>
          <p:nvPr/>
        </p:nvSpPr>
        <p:spPr>
          <a:xfrm>
            <a:off x="4158449" y="522007"/>
            <a:ext cx="88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0190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2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传输层容器（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</a:t>
            </a:r>
            <a:r>
              <a:rPr lang="en-US" altLang="zh-CN" dirty="0"/>
              <a:t>node:12-stretch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 err="1"/>
              <a:t>amqplib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endParaRPr lang="en-US" altLang="zh-CN" dirty="0"/>
          </a:p>
          <a:p>
            <a:pPr lvl="1"/>
            <a:r>
              <a:rPr lang="zh-CN" altLang="en-US" dirty="0"/>
              <a:t>传输层程序脚本</a:t>
            </a:r>
            <a:endParaRPr lang="en-US" altLang="zh-CN" dirty="0"/>
          </a:p>
          <a:p>
            <a:r>
              <a:rPr lang="zh-CN" altLang="en-US" dirty="0"/>
              <a:t>计算层容器（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 </a:t>
            </a:r>
            <a:r>
              <a:rPr lang="en-US" altLang="zh-CN" dirty="0"/>
              <a:t>python:3.7.9-slim-buster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/>
              <a:t>pika</a:t>
            </a:r>
            <a:r>
              <a:rPr lang="zh-CN" altLang="en-US" dirty="0"/>
              <a:t>、</a:t>
            </a:r>
            <a:r>
              <a:rPr lang="en-US" altLang="zh-CN" dirty="0" err="1"/>
              <a:t>grpcio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zh-CN" altLang="en-US" dirty="0"/>
              <a:t>计算层程序脚本</a:t>
            </a:r>
            <a:endParaRPr lang="en-US" altLang="zh-CN" dirty="0"/>
          </a:p>
          <a:p>
            <a:r>
              <a:rPr lang="en-US" altLang="zh-CN" dirty="0"/>
              <a:t>RabbitMQ</a:t>
            </a:r>
            <a:r>
              <a:rPr lang="zh-CN" altLang="en-US" dirty="0"/>
              <a:t>队列容器（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rabbitmq:alpine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027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台式机上部署</a:t>
            </a:r>
            <a:r>
              <a:rPr lang="en-US" altLang="zh-CN" dirty="0"/>
              <a:t>Kubernetes</a:t>
            </a:r>
            <a:r>
              <a:rPr lang="zh-CN" altLang="en-US" dirty="0"/>
              <a:t>、树莓派上部署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中为台式机和树莓派打上标签</a:t>
            </a:r>
            <a:endParaRPr lang="en-US" altLang="zh-CN" dirty="0"/>
          </a:p>
          <a:p>
            <a:pPr lvl="1"/>
            <a:r>
              <a:rPr lang="zh-CN" altLang="en-US" dirty="0"/>
              <a:t>部署</a:t>
            </a:r>
            <a:r>
              <a:rPr lang="en-US" altLang="zh-CN" dirty="0"/>
              <a:t>Pod</a:t>
            </a:r>
            <a:r>
              <a:rPr lang="zh-CN" altLang="en-US" dirty="0"/>
              <a:t>时设置</a:t>
            </a:r>
            <a:r>
              <a:rPr lang="en-US" altLang="zh-CN" dirty="0" err="1"/>
              <a:t>NodeAffinity</a:t>
            </a:r>
            <a:endParaRPr lang="en-US" altLang="zh-CN" dirty="0"/>
          </a:p>
          <a:p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Deployment</a:t>
            </a:r>
            <a:r>
              <a:rPr lang="zh-CN" altLang="en-US" dirty="0"/>
              <a:t>中设置副本数量</a:t>
            </a:r>
            <a:endParaRPr lang="en-US" altLang="zh-CN" dirty="0"/>
          </a:p>
          <a:p>
            <a:r>
              <a:rPr lang="zh-CN" altLang="en-US" dirty="0"/>
              <a:t>冗余服务间负载均衡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Service</a:t>
            </a:r>
            <a:r>
              <a:rPr lang="zh-CN" altLang="en-US" dirty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80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6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项目实现过程中发现的问题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KubeEdge</a:t>
            </a:r>
            <a:r>
              <a:rPr lang="zh-CN" altLang="en-US" dirty="0"/>
              <a:t>还不够完善</a:t>
            </a:r>
            <a:endParaRPr lang="en-US" altLang="zh-CN" dirty="0"/>
          </a:p>
          <a:p>
            <a:pPr lvl="1"/>
            <a:r>
              <a:rPr lang="zh-CN" altLang="en-US" dirty="0"/>
              <a:t>没有很好的批量部署方案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很多，</a:t>
            </a:r>
            <a:r>
              <a:rPr lang="en-US" altLang="zh-CN" dirty="0"/>
              <a:t>24h</a:t>
            </a:r>
            <a:r>
              <a:rPr lang="zh-CN" altLang="en-US" dirty="0"/>
              <a:t>内必宕机一次</a:t>
            </a:r>
            <a:endParaRPr lang="en-US" altLang="zh-CN" dirty="0"/>
          </a:p>
          <a:p>
            <a:r>
              <a:rPr lang="zh-CN" altLang="en-US" dirty="0"/>
              <a:t>容器镜像很大、分发很慢</a:t>
            </a:r>
            <a:endParaRPr lang="en-US" altLang="zh-CN" dirty="0"/>
          </a:p>
          <a:p>
            <a:pPr lvl="1"/>
            <a:r>
              <a:rPr lang="zh-CN" altLang="en-US" dirty="0"/>
              <a:t>神经网络模型文件</a:t>
            </a:r>
            <a:r>
              <a:rPr lang="en-US" altLang="zh-CN" dirty="0"/>
              <a:t>&gt;100M</a:t>
            </a:r>
            <a:r>
              <a:rPr lang="zh-CN" altLang="en-US" dirty="0"/>
              <a:t>，神经网络框架</a:t>
            </a:r>
            <a:r>
              <a:rPr lang="en-US" altLang="zh-CN" dirty="0"/>
              <a:t>&gt;100M</a:t>
            </a:r>
            <a:r>
              <a:rPr lang="zh-CN" altLang="en-US" dirty="0"/>
              <a:t>，显卡驱动</a:t>
            </a:r>
            <a:r>
              <a:rPr lang="en-US" altLang="zh-CN" dirty="0"/>
              <a:t>&gt;1G</a:t>
            </a:r>
          </a:p>
          <a:p>
            <a:pPr lvl="1"/>
            <a:r>
              <a:rPr lang="zh-CN" altLang="en-US" dirty="0"/>
              <a:t>从云端下载镜像网速很慢，但每个设备下载的又都是同一个镜像</a:t>
            </a:r>
          </a:p>
        </p:txBody>
      </p:sp>
    </p:spTree>
    <p:extLst>
      <p:ext uri="{BB962C8B-B14F-4D97-AF65-F5344CB8AC3E}">
        <p14:creationId xmlns:p14="http://schemas.microsoft.com/office/powerpoint/2010/main" val="335103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容器镜像分发网络是一个典型的</a:t>
            </a:r>
            <a:r>
              <a:rPr lang="en-US" altLang="zh-CN" dirty="0"/>
              <a:t>CDN</a:t>
            </a:r>
            <a:r>
              <a:rPr lang="zh-CN" altLang="en-US" dirty="0"/>
              <a:t>网络：</a:t>
            </a:r>
            <a:endParaRPr lang="en-US" altLang="zh-CN" dirty="0"/>
          </a:p>
          <a:p>
            <a:pPr lvl="1"/>
            <a:r>
              <a:rPr lang="zh-CN" altLang="en-US" dirty="0"/>
              <a:t>容器镜像是静态内容</a:t>
            </a:r>
            <a:endParaRPr lang="en-US" altLang="zh-CN" dirty="0"/>
          </a:p>
          <a:p>
            <a:pPr lvl="1"/>
            <a:r>
              <a:rPr lang="zh-CN" altLang="en-US" dirty="0"/>
              <a:t>一个容器镜像会被很多边缘服务器下载</a:t>
            </a:r>
            <a:endParaRPr lang="en-US" altLang="zh-CN" dirty="0"/>
          </a:p>
          <a:p>
            <a:pPr lvl="1"/>
            <a:r>
              <a:rPr lang="zh-CN" altLang="en-US" dirty="0"/>
              <a:t>不同地域的边缘服务器需要的容器镜像不尽相同</a:t>
            </a:r>
            <a:endParaRPr lang="en-US" altLang="zh-CN" dirty="0"/>
          </a:p>
          <a:p>
            <a:r>
              <a:rPr lang="zh-CN" altLang="en-US" dirty="0"/>
              <a:t>可能的研究点：给定场景，优化容器镜像的分发规则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服务间有依赖关系（有向图）→内容依赖条件下的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/>
              <a:t>容器镜像是分层的，不同镜像会底层可能相同→内容部分传输时的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6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边缘计算中心内部的资源分配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边缘计算中心内部同时运行着多种计算任务</a:t>
            </a:r>
            <a:endParaRPr lang="en-US" altLang="zh-CN" dirty="0"/>
          </a:p>
          <a:p>
            <a:r>
              <a:rPr lang="zh-CN" altLang="en-US" dirty="0"/>
              <a:t>每个计算任务需要一定的</a:t>
            </a:r>
            <a:r>
              <a:rPr lang="en-US" altLang="zh-CN" dirty="0"/>
              <a:t>CPU</a:t>
            </a:r>
            <a:r>
              <a:rPr lang="zh-CN" altLang="en-US" dirty="0"/>
              <a:t>和内存资源，特点：</a:t>
            </a:r>
            <a:endParaRPr lang="en-US" altLang="zh-CN" dirty="0"/>
          </a:p>
          <a:p>
            <a:pPr lvl="1"/>
            <a:r>
              <a:rPr lang="zh-CN" altLang="en-US" dirty="0"/>
              <a:t>每个计算任务只能交由一台设备处理</a:t>
            </a:r>
            <a:endParaRPr lang="en-US" altLang="zh-CN" dirty="0"/>
          </a:p>
          <a:p>
            <a:pPr lvl="1"/>
            <a:r>
              <a:rPr lang="zh-CN" altLang="en-US" dirty="0"/>
              <a:t>可以证明</a:t>
            </a:r>
            <a:r>
              <a:rPr lang="en-US" altLang="zh-CN" dirty="0"/>
              <a:t>CPU</a:t>
            </a:r>
            <a:r>
              <a:rPr lang="zh-CN" altLang="en-US" dirty="0"/>
              <a:t>抢占和时间片轮转对于平均性能的提升无意义</a:t>
            </a:r>
            <a:endParaRPr lang="en-US" altLang="zh-CN" dirty="0"/>
          </a:p>
          <a:p>
            <a:pPr lvl="1"/>
            <a:r>
              <a:rPr lang="zh-CN" altLang="en-US" dirty="0"/>
              <a:t>失去了</a:t>
            </a:r>
            <a:r>
              <a:rPr lang="en-US" altLang="zh-CN" dirty="0"/>
              <a:t>CPU</a:t>
            </a:r>
            <a:r>
              <a:rPr lang="zh-CN" altLang="en-US" dirty="0"/>
              <a:t>抢占和时间片轮转，讨论内存调度也没有意义</a:t>
            </a:r>
            <a:endParaRPr lang="en-US" altLang="zh-CN" dirty="0"/>
          </a:p>
          <a:p>
            <a:r>
              <a:rPr lang="zh-CN" altLang="en-US" dirty="0"/>
              <a:t>在本项目中没有需要优化的地方</a:t>
            </a:r>
            <a:endParaRPr lang="en-US" altLang="zh-CN" dirty="0"/>
          </a:p>
          <a:p>
            <a:pPr lvl="1"/>
            <a:r>
              <a:rPr lang="zh-CN" altLang="en-US" dirty="0"/>
              <a:t>需要增加设定或改变优化目标</a:t>
            </a:r>
            <a:endParaRPr lang="en-US" altLang="zh-CN" dirty="0"/>
          </a:p>
          <a:p>
            <a:pPr lvl="1"/>
            <a:r>
              <a:rPr lang="zh-CN" altLang="en-US" dirty="0"/>
              <a:t>给任务添加优先级？规定某些紧急任务需要抢占？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03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边缘计算中心内部的任务分派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任务在边缘计算中心由哪台机器执行？</a:t>
            </a:r>
            <a:endParaRPr lang="en-US" altLang="zh-CN" dirty="0"/>
          </a:p>
          <a:p>
            <a:r>
              <a:rPr lang="zh-CN" altLang="en-US" dirty="0"/>
              <a:t>边缘计算中心内部的任务分派的特点：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当前架构假定边缘计算中心内部网络良好</a:t>
            </a:r>
            <a:endParaRPr lang="en-US" altLang="zh-CN" dirty="0"/>
          </a:p>
          <a:p>
            <a:pPr lvl="1"/>
            <a:r>
              <a:rPr lang="zh-CN" altLang="en-US" dirty="0"/>
              <a:t>因此可以使用一个队列为执行相同任务的多台机器分派任务</a:t>
            </a:r>
            <a:endParaRPr lang="en-US" altLang="zh-CN" dirty="0"/>
          </a:p>
          <a:p>
            <a:pPr lvl="1"/>
            <a:r>
              <a:rPr lang="zh-CN" altLang="en-US" dirty="0"/>
              <a:t>进而抽象模型就是一个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本项目中不存在计算任务分派时负载均衡的问题</a:t>
            </a:r>
            <a:endParaRPr lang="en-US" altLang="zh-CN" dirty="0"/>
          </a:p>
          <a:p>
            <a:pPr lvl="1"/>
            <a:r>
              <a:rPr lang="zh-CN" altLang="en-US" dirty="0"/>
              <a:t>需要增加设定或改变优化目标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队列中</a:t>
            </a:r>
            <a:r>
              <a:rPr lang="en-US" altLang="zh-CN" dirty="0"/>
              <a:t>m</a:t>
            </a:r>
            <a:r>
              <a:rPr lang="zh-CN" altLang="en-US" dirty="0"/>
              <a:t>个服务能力不同的情况？</a:t>
            </a:r>
            <a:endParaRPr lang="en-US" altLang="zh-CN" dirty="0"/>
          </a:p>
          <a:p>
            <a:pPr lvl="1"/>
            <a:r>
              <a:rPr lang="zh-CN" altLang="en-US" dirty="0"/>
              <a:t>多个相同的</a:t>
            </a:r>
            <a:r>
              <a:rPr lang="en-US" altLang="zh-CN" dirty="0" err="1"/>
              <a:t>M|M|m|n</a:t>
            </a:r>
            <a:r>
              <a:rPr lang="zh-CN" altLang="en-US" dirty="0"/>
              <a:t>队列冗余并列以防队列系统宕机？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9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项目背景和目标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1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边缘计算中心间的任务分派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终端设备向哪个边缘计算中心传计算任务？</a:t>
            </a:r>
            <a:endParaRPr lang="en-US" altLang="zh-CN" dirty="0"/>
          </a:p>
          <a:p>
            <a:r>
              <a:rPr lang="zh-CN" altLang="en-US" dirty="0"/>
              <a:t>边缘计算中心间的任务分派的特点：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 </a:t>
            </a:r>
            <a:r>
              <a:rPr lang="en-US" altLang="zh-CN" dirty="0"/>
              <a:t>= 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的平均等待时间可以计算得到</a:t>
            </a:r>
            <a:endParaRPr lang="en-US" altLang="zh-CN" dirty="0"/>
          </a:p>
          <a:p>
            <a:pPr lvl="1"/>
            <a:r>
              <a:rPr lang="zh-CN" altLang="en-US" dirty="0"/>
              <a:t>假定用户到各个边缘计算中心的延迟已知</a:t>
            </a:r>
            <a:endParaRPr lang="en-US" altLang="zh-CN" dirty="0"/>
          </a:p>
          <a:p>
            <a:r>
              <a:rPr lang="zh-CN" altLang="en-US" dirty="0"/>
              <a:t>可能需要优化：最小化  传输延迟</a:t>
            </a:r>
            <a:r>
              <a:rPr lang="en-US" altLang="zh-CN" dirty="0"/>
              <a:t>+</a:t>
            </a:r>
            <a:r>
              <a:rPr lang="zh-CN" altLang="en-US" dirty="0"/>
              <a:t>等待时间</a:t>
            </a:r>
            <a:endParaRPr lang="en-US" altLang="zh-CN" dirty="0"/>
          </a:p>
          <a:p>
            <a:pPr lvl="1"/>
            <a:r>
              <a:rPr lang="zh-CN" altLang="en-US" dirty="0"/>
              <a:t>只需要收集信息</a:t>
            </a:r>
            <a:r>
              <a:rPr lang="en-US" altLang="zh-CN" dirty="0"/>
              <a:t>+</a:t>
            </a:r>
            <a:r>
              <a:rPr lang="zh-CN" altLang="en-US" dirty="0"/>
              <a:t>计算</a:t>
            </a:r>
            <a:r>
              <a:rPr lang="en-US" altLang="zh-CN" dirty="0"/>
              <a:t>+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没有算法上的创新</a:t>
            </a:r>
            <a:endParaRPr lang="en-US" altLang="zh-CN" dirty="0"/>
          </a:p>
          <a:p>
            <a:r>
              <a:rPr lang="zh-CN" altLang="en-US" dirty="0"/>
              <a:t>关键点：测量传输延迟的方法和平均等待时间的方法</a:t>
            </a:r>
            <a:endParaRPr lang="en-US" altLang="zh-CN" dirty="0"/>
          </a:p>
          <a:p>
            <a:pPr lvl="1"/>
            <a:r>
              <a:rPr lang="zh-CN" altLang="en-US" dirty="0"/>
              <a:t>收集附近边缘计算中心数据？收集多远的数据？</a:t>
            </a:r>
            <a:endParaRPr lang="en-US" altLang="zh-CN" dirty="0"/>
          </a:p>
          <a:p>
            <a:pPr lvl="1"/>
            <a:r>
              <a:rPr lang="zh-CN" altLang="en-US" dirty="0"/>
              <a:t>最小化数据收集时间也可能成为一个优化点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77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6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所有的流量全部汇聚到云计算中心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“分布”仅限于计算中心内部，互相距离近，因此</a:t>
            </a:r>
            <a:endParaRPr lang="en-US" altLang="zh-CN" dirty="0"/>
          </a:p>
          <a:p>
            <a:pPr lvl="1"/>
            <a:r>
              <a:rPr lang="zh-CN" altLang="en-US" dirty="0"/>
              <a:t>通信延迟对分布式计算速度影响不大</a:t>
            </a:r>
            <a:endParaRPr lang="en-US" altLang="zh-CN" dirty="0"/>
          </a:p>
          <a:p>
            <a:pPr lvl="1"/>
            <a:r>
              <a:rPr lang="zh-CN" altLang="en-US" dirty="0"/>
              <a:t>网速对分布式存储读写速度影响不大</a:t>
            </a:r>
            <a:endParaRPr lang="en-US" altLang="zh-CN" dirty="0"/>
          </a:p>
          <a:p>
            <a:pPr lvl="1"/>
            <a:r>
              <a:rPr lang="zh-CN" altLang="en-US" dirty="0"/>
              <a:t>内部负载均衡即可满足流量路由需求</a:t>
            </a:r>
            <a:endParaRPr lang="en-US" altLang="zh-CN" dirty="0"/>
          </a:p>
          <a:p>
            <a:pPr lvl="1"/>
            <a:r>
              <a:rPr lang="zh-CN" altLang="en-US" dirty="0"/>
              <a:t>内部服务间通信很安全</a:t>
            </a:r>
            <a:endParaRPr lang="en-US" altLang="zh-CN" dirty="0"/>
          </a:p>
          <a:p>
            <a:pPr lvl="1"/>
            <a:r>
              <a:rPr lang="zh-CN" altLang="en-US" dirty="0"/>
              <a:t>服务器稳定不易宕机</a:t>
            </a:r>
            <a:endParaRPr lang="en-US" altLang="zh-CN" dirty="0"/>
          </a:p>
          <a:p>
            <a:r>
              <a:rPr lang="zh-CN" altLang="en-US" dirty="0"/>
              <a:t>存在的问题：云计算中心只有一个</a:t>
            </a:r>
            <a:endParaRPr lang="en-US" altLang="zh-CN" dirty="0"/>
          </a:p>
          <a:p>
            <a:pPr lvl="1"/>
            <a:r>
              <a:rPr lang="zh-CN" altLang="en-US" dirty="0"/>
              <a:t>距离较远的设备连接质量不佳</a:t>
            </a:r>
            <a:endParaRPr lang="en-US" altLang="zh-CN" dirty="0"/>
          </a:p>
          <a:p>
            <a:pPr lvl="1"/>
            <a:r>
              <a:rPr lang="zh-CN" altLang="en-US" dirty="0"/>
              <a:t>距离较远的设备延迟较高</a:t>
            </a:r>
            <a:endParaRPr lang="en-US" altLang="zh-CN" dirty="0"/>
          </a:p>
          <a:p>
            <a:pPr lvl="1"/>
            <a:r>
              <a:rPr lang="zh-CN" altLang="en-US" dirty="0"/>
              <a:t>云计算中心负载大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60" y="2045784"/>
            <a:ext cx="3518214" cy="4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不同区域的流量汇聚到附近的边缘计算中心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“分布”在整个广域网中，互相距离远，因此</a:t>
            </a:r>
            <a:endParaRPr lang="en-US" altLang="zh-CN" dirty="0"/>
          </a:p>
          <a:p>
            <a:pPr lvl="1"/>
            <a:r>
              <a:rPr lang="zh-CN" altLang="en-US" dirty="0"/>
              <a:t>通信延迟影响分布式计算速度</a:t>
            </a:r>
            <a:endParaRPr lang="en-US" altLang="zh-CN" dirty="0"/>
          </a:p>
          <a:p>
            <a:pPr lvl="1"/>
            <a:r>
              <a:rPr lang="zh-CN" altLang="en-US" dirty="0"/>
              <a:t>网速拖慢分布式存储读写速度</a:t>
            </a:r>
            <a:endParaRPr lang="en-US" altLang="zh-CN" dirty="0"/>
          </a:p>
          <a:p>
            <a:pPr lvl="1"/>
            <a:r>
              <a:rPr lang="zh-CN" altLang="en-US" dirty="0"/>
              <a:t>流量路由需要在外部完成</a:t>
            </a:r>
            <a:endParaRPr lang="en-US" altLang="zh-CN" dirty="0"/>
          </a:p>
          <a:p>
            <a:pPr lvl="1"/>
            <a:r>
              <a:rPr lang="zh-CN" altLang="en-US" dirty="0"/>
              <a:t>设备真假难辨，服务间通信不安全</a:t>
            </a:r>
            <a:endParaRPr lang="en-US" altLang="zh-CN" dirty="0"/>
          </a:p>
          <a:p>
            <a:pPr lvl="1"/>
            <a:r>
              <a:rPr lang="zh-CN" altLang="en-US" dirty="0"/>
              <a:t>边缘服务器不稳定容易宕机</a:t>
            </a:r>
            <a:endParaRPr lang="en-US" altLang="zh-CN" dirty="0"/>
          </a:p>
          <a:p>
            <a:r>
              <a:rPr lang="zh-CN" altLang="en-US" dirty="0"/>
              <a:t>优点：计算中心不只有一个</a:t>
            </a:r>
            <a:endParaRPr lang="en-US" altLang="zh-CN" dirty="0"/>
          </a:p>
          <a:p>
            <a:pPr lvl="1"/>
            <a:r>
              <a:rPr lang="zh-CN" altLang="en-US" dirty="0"/>
              <a:t>提高边缘地域设备连接质量</a:t>
            </a:r>
            <a:endParaRPr lang="en-US" altLang="zh-CN" dirty="0"/>
          </a:p>
          <a:p>
            <a:pPr lvl="1"/>
            <a:r>
              <a:rPr lang="zh-CN" altLang="en-US" dirty="0"/>
              <a:t>降低边缘地域设备延迟</a:t>
            </a:r>
            <a:endParaRPr lang="en-US" altLang="zh-CN" dirty="0"/>
          </a:p>
          <a:p>
            <a:pPr lvl="1"/>
            <a:r>
              <a:rPr lang="zh-CN" altLang="en-US" dirty="0"/>
              <a:t>云计算中心负载降低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27" y="2018242"/>
            <a:ext cx="5138006" cy="4839758"/>
          </a:xfrm>
          <a:prstGeom prst="rect">
            <a:avLst/>
          </a:prstGeom>
        </p:spPr>
      </p:pic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9652001" y="1251438"/>
            <a:ext cx="2114466" cy="687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356600" y="1595153"/>
            <a:ext cx="1301960" cy="1215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346268" y="1938135"/>
            <a:ext cx="362966" cy="771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100" dirty="0"/>
              <a:t>通信延迟影响分布式计算速度</a:t>
            </a:r>
            <a:r>
              <a:rPr lang="en-US" altLang="zh-CN" sz="3100" dirty="0"/>
              <a:t>/</a:t>
            </a:r>
            <a:r>
              <a:rPr lang="zh-CN" altLang="en-US" sz="3100" dirty="0"/>
              <a:t>网速拖慢分布式存储读写速度</a:t>
            </a:r>
            <a:endParaRPr lang="en-US" altLang="zh-CN" sz="3100" dirty="0"/>
          </a:p>
          <a:p>
            <a:pPr lvl="1"/>
            <a:r>
              <a:rPr lang="zh-CN" altLang="en-US" dirty="0"/>
              <a:t>尽量将一个计算所需的全部服务和数据部署在一起</a:t>
            </a:r>
            <a:endParaRPr lang="en-US" altLang="zh-CN" dirty="0"/>
          </a:p>
          <a:p>
            <a:pPr lvl="1"/>
            <a:r>
              <a:rPr lang="zh-CN" altLang="en-US" dirty="0"/>
              <a:t>尽量避免访问其他边缘计算中心的服务和数据</a:t>
            </a:r>
            <a:endParaRPr lang="en-US" altLang="zh-CN" dirty="0"/>
          </a:p>
          <a:p>
            <a:r>
              <a:rPr lang="zh-CN" altLang="en-US" dirty="0"/>
              <a:t>流量路由需要在外部完成</a:t>
            </a:r>
          </a:p>
          <a:p>
            <a:pPr lvl="1"/>
            <a:r>
              <a:rPr lang="zh-CN" altLang="en-US" dirty="0"/>
              <a:t>全局负载均衡</a:t>
            </a:r>
            <a:endParaRPr lang="en-US" altLang="zh-CN" dirty="0"/>
          </a:p>
          <a:p>
            <a:r>
              <a:rPr lang="zh-CN" altLang="en-US" dirty="0"/>
              <a:t>设备真假难辨，服务间通信不安全</a:t>
            </a:r>
          </a:p>
          <a:p>
            <a:pPr lvl="1"/>
            <a:r>
              <a:rPr lang="zh-CN" altLang="en-US" dirty="0"/>
              <a:t>基于设备指纹的验证和加密</a:t>
            </a:r>
            <a:endParaRPr lang="en-US" altLang="zh-CN" dirty="0"/>
          </a:p>
          <a:p>
            <a:r>
              <a:rPr lang="zh-CN" altLang="en-US" dirty="0"/>
              <a:t>边缘服务器不稳定容易宕机</a:t>
            </a:r>
          </a:p>
          <a:p>
            <a:pPr lvl="1"/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/>
              <a:t>自动管理冗余服务间负载均衡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现有框架的调研结果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指定服务部署位置和数据存储位置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冗余服务间负载均衡</a:t>
            </a:r>
            <a:endParaRPr lang="en-US" altLang="zh-CN" dirty="0"/>
          </a:p>
          <a:p>
            <a:r>
              <a:rPr lang="zh-CN" altLang="en-US" dirty="0"/>
              <a:t>国内云计算服务提供商的</a:t>
            </a:r>
            <a:r>
              <a:rPr lang="en-US" altLang="zh-CN" dirty="0"/>
              <a:t>CDN</a:t>
            </a:r>
            <a:r>
              <a:rPr lang="zh-CN" altLang="en-US" dirty="0"/>
              <a:t>业务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全局负载均衡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>
                <a:sym typeface="Wingdings" panose="05000000000000000000" pitchFamily="2" charset="2"/>
              </a:rPr>
              <a:t>没有提供在</a:t>
            </a:r>
            <a:r>
              <a:rPr lang="en-US" altLang="zh-CN" dirty="0">
                <a:sym typeface="Wingdings" panose="05000000000000000000" pitchFamily="2" charset="2"/>
              </a:rPr>
              <a:t>CDN</a:t>
            </a:r>
            <a:r>
              <a:rPr lang="zh-CN" altLang="en-US" dirty="0">
                <a:sym typeface="Wingdings" panose="05000000000000000000" pitchFamily="2" charset="2"/>
              </a:rPr>
              <a:t>服务器部署</a:t>
            </a:r>
            <a:r>
              <a:rPr lang="en-US" altLang="zh-CN" dirty="0">
                <a:sym typeface="Wingdings" panose="05000000000000000000" pitchFamily="2" charset="2"/>
              </a:rPr>
              <a:t>Docker</a:t>
            </a:r>
            <a:r>
              <a:rPr lang="zh-CN" altLang="en-US" dirty="0">
                <a:sym typeface="Wingdings" panose="05000000000000000000" pitchFamily="2" charset="2"/>
              </a:rPr>
              <a:t>的业务</a:t>
            </a:r>
            <a:endParaRPr lang="en-US" altLang="zh-CN" dirty="0"/>
          </a:p>
          <a:p>
            <a:r>
              <a:rPr lang="en-US" altLang="zh-CN" dirty="0"/>
              <a:t>EVE</a:t>
            </a:r>
            <a:r>
              <a:rPr lang="zh-CN" altLang="en-US" dirty="0"/>
              <a:t>（需要特殊硬件支持）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基于设备指纹的验证和加密</a:t>
            </a:r>
          </a:p>
        </p:txBody>
      </p:sp>
    </p:spTree>
    <p:extLst>
      <p:ext uri="{BB962C8B-B14F-4D97-AF65-F5344CB8AC3E}">
        <p14:creationId xmlns:p14="http://schemas.microsoft.com/office/powerpoint/2010/main" val="4194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本项目的目标和要解决的问题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目标：在边缘计算环境中部署</a:t>
            </a:r>
            <a:r>
              <a:rPr lang="en-US" altLang="zh-CN" dirty="0" err="1"/>
              <a:t>BranchyNet</a:t>
            </a:r>
            <a:r>
              <a:rPr lang="zh-CN" altLang="en-US" dirty="0"/>
              <a:t>并执行推断任务</a:t>
            </a:r>
            <a:endParaRPr lang="en-US" altLang="zh-CN" dirty="0"/>
          </a:p>
          <a:p>
            <a:r>
              <a:rPr lang="zh-CN" altLang="en-US" dirty="0"/>
              <a:t>自行编程解决的问题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 </a:t>
            </a:r>
            <a:r>
              <a:rPr lang="en-US" altLang="zh-CN" dirty="0" err="1"/>
              <a:t>BranchyNet</a:t>
            </a:r>
            <a:r>
              <a:rPr lang="zh-CN" altLang="en-US" dirty="0"/>
              <a:t>分层网络的搭建和打包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r>
              <a:rPr lang="zh-CN" altLang="en-US" dirty="0"/>
              <a:t>框架解决的问题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冗余服务间负载均衡</a:t>
            </a:r>
            <a:endParaRPr lang="en-US" altLang="zh-CN" dirty="0"/>
          </a:p>
          <a:p>
            <a:r>
              <a:rPr lang="zh-CN" altLang="en-US" dirty="0"/>
              <a:t>未能解决的问题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基于设备指纹的验证和加密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全局负载均衡</a:t>
            </a:r>
          </a:p>
        </p:txBody>
      </p:sp>
    </p:spTree>
    <p:extLst>
      <p:ext uri="{BB962C8B-B14F-4D97-AF65-F5344CB8AC3E}">
        <p14:creationId xmlns:p14="http://schemas.microsoft.com/office/powerpoint/2010/main" val="409095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&amp; Implement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C4F7-D5F3-434C-B322-BBAF2B6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单传输层多计算层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E6F4CF-8D66-48CC-99FC-C74AAFBD11E4}"/>
              </a:ext>
            </a:extLst>
          </p:cNvPr>
          <p:cNvGrpSpPr/>
          <p:nvPr/>
        </p:nvGrpSpPr>
        <p:grpSpPr>
          <a:xfrm>
            <a:off x="5016000" y="3429000"/>
            <a:ext cx="2160000" cy="2160000"/>
            <a:chOff x="5016000" y="1955799"/>
            <a:chExt cx="2160000" cy="216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AF9C45-CD42-4123-8FF1-5D6918E33A94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RabbitMQ</a:t>
              </a:r>
              <a:endParaRPr lang="zh-CN" altLang="en-US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8A5E1D4-9398-4760-986C-5B3B12AC0D0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计算请求队列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DF4F7CA-EAB7-41CB-8594-AACC8461782B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计算结果队列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CDAAE9-846C-46A3-B094-6B23F16DEE50}"/>
              </a:ext>
            </a:extLst>
          </p:cNvPr>
          <p:cNvSpPr/>
          <p:nvPr/>
        </p:nvSpPr>
        <p:spPr>
          <a:xfrm>
            <a:off x="4452408" y="5801165"/>
            <a:ext cx="3287184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EF8640-2D2F-447F-B032-5768E011A973}"/>
              </a:ext>
            </a:extLst>
          </p:cNvPr>
          <p:cNvSpPr/>
          <p:nvPr/>
        </p:nvSpPr>
        <p:spPr>
          <a:xfrm>
            <a:off x="3721370" y="1584106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9CAAF8-FC9C-4FC2-9389-6924A1016E1F}"/>
              </a:ext>
            </a:extLst>
          </p:cNvPr>
          <p:cNvSpPr/>
          <p:nvPr/>
        </p:nvSpPr>
        <p:spPr>
          <a:xfrm>
            <a:off x="5364962" y="1594113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B022D3-DA59-47A5-BE3C-4D73EBC474A5}"/>
              </a:ext>
            </a:extLst>
          </p:cNvPr>
          <p:cNvSpPr/>
          <p:nvPr/>
        </p:nvSpPr>
        <p:spPr>
          <a:xfrm>
            <a:off x="7008554" y="1584105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4A708D-CD0D-4EE0-98CF-C46278B5DF89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H="1" flipV="1">
            <a:off x="4452408" y="2472313"/>
            <a:ext cx="987426" cy="116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C8083F-2A19-47CC-A0F5-E78E6DAEA50C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4452408" y="2472313"/>
            <a:ext cx="2299760" cy="116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5B619-5A7D-4D1D-BB6D-6B4A14A54354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6096000" y="2482320"/>
            <a:ext cx="656168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38D43-E9DA-4A86-8B88-5A4E1380692A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5439834" y="2482320"/>
            <a:ext cx="656166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8CFC4E-5D28-4CE8-836A-E8EFEDC2235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5439834" y="2472312"/>
            <a:ext cx="2299758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6C742F-11DF-4548-94BE-02531F92AE94}"/>
              </a:ext>
            </a:extLst>
          </p:cNvPr>
          <p:cNvSpPr/>
          <p:nvPr/>
        </p:nvSpPr>
        <p:spPr>
          <a:xfrm>
            <a:off x="8652146" y="1594113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5098728-8F95-41B2-8FF4-654657DE3E0B}"/>
              </a:ext>
            </a:extLst>
          </p:cNvPr>
          <p:cNvSpPr/>
          <p:nvPr/>
        </p:nvSpPr>
        <p:spPr>
          <a:xfrm>
            <a:off x="10295738" y="1584105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8EC121-A82C-4EFF-A904-9ACD06F4CB95}"/>
              </a:ext>
            </a:extLst>
          </p:cNvPr>
          <p:cNvSpPr/>
          <p:nvPr/>
        </p:nvSpPr>
        <p:spPr>
          <a:xfrm>
            <a:off x="434186" y="1604121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139AEB-419B-4E7E-8DA2-2F01CA11156E}"/>
              </a:ext>
            </a:extLst>
          </p:cNvPr>
          <p:cNvSpPr/>
          <p:nvPr/>
        </p:nvSpPr>
        <p:spPr>
          <a:xfrm>
            <a:off x="2077778" y="1594113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EB1D9-499B-478F-AE5B-07920B00D7AE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 flipV="1">
            <a:off x="5439834" y="2482320"/>
            <a:ext cx="3943350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5E613F-756E-4B2E-89D7-2BBF5445AF95}"/>
              </a:ext>
            </a:extLst>
          </p:cNvPr>
          <p:cNvCxnSpPr>
            <a:cxnSpLocks/>
            <a:stCxn id="6" idx="3"/>
            <a:endCxn id="47" idx="2"/>
          </p:cNvCxnSpPr>
          <p:nvPr/>
        </p:nvCxnSpPr>
        <p:spPr>
          <a:xfrm flipV="1">
            <a:off x="5439834" y="2472312"/>
            <a:ext cx="5586942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83AD67-77BD-4BFA-8CC2-AEFEE530EF06}"/>
              </a:ext>
            </a:extLst>
          </p:cNvPr>
          <p:cNvCxnSpPr>
            <a:cxnSpLocks/>
            <a:stCxn id="51" idx="2"/>
            <a:endCxn id="7" idx="1"/>
          </p:cNvCxnSpPr>
          <p:nvPr/>
        </p:nvCxnSpPr>
        <p:spPr>
          <a:xfrm>
            <a:off x="2808816" y="2482320"/>
            <a:ext cx="3943352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C0E9FB-35B1-4A4C-8A0C-0F39B193E38F}"/>
              </a:ext>
            </a:extLst>
          </p:cNvPr>
          <p:cNvCxnSpPr>
            <a:cxnSpLocks/>
            <a:stCxn id="49" idx="2"/>
            <a:endCxn id="7" idx="1"/>
          </p:cNvCxnSpPr>
          <p:nvPr/>
        </p:nvCxnSpPr>
        <p:spPr>
          <a:xfrm>
            <a:off x="1165224" y="2492328"/>
            <a:ext cx="5586944" cy="114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CBA1111-3A49-4571-ABCC-0D5F4FF294CE}"/>
              </a:ext>
            </a:extLst>
          </p:cNvPr>
          <p:cNvCxnSpPr>
            <a:cxnSpLocks/>
            <a:stCxn id="6" idx="3"/>
            <a:endCxn id="51" idx="2"/>
          </p:cNvCxnSpPr>
          <p:nvPr/>
        </p:nvCxnSpPr>
        <p:spPr>
          <a:xfrm flipH="1" flipV="1">
            <a:off x="2808816" y="2482320"/>
            <a:ext cx="2631018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CA79A7-88EB-4C4D-A59D-1BD2B7054D12}"/>
              </a:ext>
            </a:extLst>
          </p:cNvPr>
          <p:cNvCxnSpPr>
            <a:cxnSpLocks/>
            <a:stCxn id="6" idx="3"/>
            <a:endCxn id="49" idx="2"/>
          </p:cNvCxnSpPr>
          <p:nvPr/>
        </p:nvCxnSpPr>
        <p:spPr>
          <a:xfrm flipH="1" flipV="1">
            <a:off x="1165224" y="2492328"/>
            <a:ext cx="4274610" cy="114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9291F2F-AA82-4148-9906-45B113D02077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6752168" y="2472312"/>
            <a:ext cx="987424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320004-B35F-45E1-87A0-1D506347CDB6}"/>
              </a:ext>
            </a:extLst>
          </p:cNvPr>
          <p:cNvCxnSpPr>
            <a:cxnSpLocks/>
            <a:stCxn id="45" idx="2"/>
            <a:endCxn id="7" idx="1"/>
          </p:cNvCxnSpPr>
          <p:nvPr/>
        </p:nvCxnSpPr>
        <p:spPr>
          <a:xfrm flipH="1">
            <a:off x="6752168" y="2482320"/>
            <a:ext cx="2631016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CC2985-9A39-4325-AACC-886D14F2DEF5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 flipH="1">
            <a:off x="6752168" y="2472312"/>
            <a:ext cx="4274608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2DF58C0-5DDF-4255-BC87-26ECC3D9EC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39834" y="5376833"/>
            <a:ext cx="0" cy="42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35BADF-496F-4DAC-91AE-786459EED8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2168" y="5376833"/>
            <a:ext cx="0" cy="42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5DB0DD-369E-414E-815F-80A3B9B25FFC}"/>
              </a:ext>
            </a:extLst>
          </p:cNvPr>
          <p:cNvSpPr txBox="1"/>
          <p:nvPr/>
        </p:nvSpPr>
        <p:spPr>
          <a:xfrm>
            <a:off x="128895" y="3590303"/>
            <a:ext cx="4887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计算层监听计算请求队列</a:t>
            </a:r>
            <a:endParaRPr lang="en-US" altLang="zh-CN" dirty="0"/>
          </a:p>
          <a:p>
            <a:r>
              <a:rPr lang="zh-CN" altLang="en-US" dirty="0"/>
              <a:t>传输层监听计算结果队列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传输层将收到的计算任务放入计算请求队列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计算层从计算请求队列取出计算请求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计算层执行计算请求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计算层将计算结果放入计算结果队列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传输层从计算结果队列取出计算结果返回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33BB72-93B1-479F-8AB9-CD1F23C1435F}"/>
              </a:ext>
            </a:extLst>
          </p:cNvPr>
          <p:cNvSpPr txBox="1"/>
          <p:nvPr/>
        </p:nvSpPr>
        <p:spPr>
          <a:xfrm>
            <a:off x="7315760" y="3590303"/>
            <a:ext cx="4887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一个队列可以连接多个计算层处理计算请求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传输层通过</a:t>
            </a:r>
            <a:r>
              <a:rPr lang="en-US" altLang="zh-CN" sz="2000" dirty="0"/>
              <a:t>AMQP</a:t>
            </a:r>
            <a:r>
              <a:rPr lang="zh-CN" altLang="en-US" sz="2000" dirty="0"/>
              <a:t>协议中的“消息</a:t>
            </a:r>
            <a:r>
              <a:rPr lang="en-US" altLang="zh-CN" sz="2000" dirty="0"/>
              <a:t>ID</a:t>
            </a:r>
            <a:r>
              <a:rPr lang="zh-CN" altLang="en-US" sz="2000" dirty="0"/>
              <a:t>”机制将计算请求和计算结果一一对应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计算请求不能在传输层间共享，因此一个队列只能有一个传输层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C0096A-83C7-4687-993B-95E39E42B83F}"/>
              </a:ext>
            </a:extLst>
          </p:cNvPr>
          <p:cNvGrpSpPr/>
          <p:nvPr/>
        </p:nvGrpSpPr>
        <p:grpSpPr>
          <a:xfrm>
            <a:off x="3694643" y="5750957"/>
            <a:ext cx="757765" cy="1015258"/>
            <a:chOff x="3860799" y="4797109"/>
            <a:chExt cx="757765" cy="1015258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E62E992-2D1E-46D1-BEB9-32CF6B2F4D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84D7038-6DBB-48F7-8B95-547ED248B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E10618A-F68C-4500-B0B9-D35CA035C2F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6204873-6EC4-4D10-B24C-3DE53A65565D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9D5B38E-1651-4B32-878C-C7247E69561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706998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388</TotalTime>
  <Words>1368</Words>
  <Application>Microsoft Office PowerPoint</Application>
  <PresentationFormat>宽屏</PresentationFormat>
  <Paragraphs>208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楷体</vt:lpstr>
      <vt:lpstr>微软雅黑</vt:lpstr>
      <vt:lpstr>Arial</vt:lpstr>
      <vt:lpstr>Calibri</vt:lpstr>
      <vt:lpstr>Wingdings</vt:lpstr>
      <vt:lpstr>组会模板16：9</vt:lpstr>
      <vt:lpstr>DNet：一种级联的DDNN推断框架</vt:lpstr>
      <vt:lpstr>项目背景和目标</vt:lpstr>
      <vt:lpstr>云计算+分布式计算</vt:lpstr>
      <vt:lpstr>边缘计算+分布式计算</vt:lpstr>
      <vt:lpstr>解决的问题的大致思路</vt:lpstr>
      <vt:lpstr>现有框架的调研结果</vt:lpstr>
      <vt:lpstr>本项目的目标和要解决的问题</vt:lpstr>
      <vt:lpstr>架构实现</vt:lpstr>
      <vt:lpstr>架构 - 单传输层多计算层</vt:lpstr>
      <vt:lpstr>架构 - 计算单元级联</vt:lpstr>
      <vt:lpstr>实现</vt:lpstr>
      <vt:lpstr>封装部署</vt:lpstr>
      <vt:lpstr>封装方案</vt:lpstr>
      <vt:lpstr>部署方案</vt:lpstr>
      <vt:lpstr>项目总结</vt:lpstr>
      <vt:lpstr>项目实现过程中发现的问题</vt:lpstr>
      <vt:lpstr>项目实现过程中的思考 - 容器镜像分发</vt:lpstr>
      <vt:lpstr>项目实现过程中的思考 - 边缘计算中心内部的资源分配</vt:lpstr>
      <vt:lpstr>项目实现过程中的思考 - 边缘计算中心内部的任务分派</vt:lpstr>
      <vt:lpstr>项目实现过程中的思考 - 边缘计算中心间的任务分派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DNet：一种级联的DDNN推断框架</dc:title>
  <dc:creator>Yin Daheng</dc:creator>
  <cp:lastModifiedBy>Yin Daheng</cp:lastModifiedBy>
  <cp:revision>367</cp:revision>
  <dcterms:created xsi:type="dcterms:W3CDTF">2020-11-28T11:41:43Z</dcterms:created>
  <dcterms:modified xsi:type="dcterms:W3CDTF">2020-11-29T07:52:07Z</dcterms:modified>
</cp:coreProperties>
</file>