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2" r:id="rId5"/>
    <p:sldId id="263" r:id="rId6"/>
    <p:sldId id="264" r:id="rId7"/>
    <p:sldId id="265" r:id="rId8"/>
    <p:sldId id="268" r:id="rId9"/>
    <p:sldId id="266" r:id="rId10"/>
    <p:sldId id="269" r:id="rId11"/>
    <p:sldId id="270" r:id="rId12"/>
    <p:sldId id="271" r:id="rId13"/>
    <p:sldId id="272" r:id="rId14"/>
    <p:sldId id="2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52266"/>
            <a:ext cx="12192000" cy="1562846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>
            <a:lvl1pPr>
              <a:def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vert="horz" lIns="91440" tIns="45720" rIns="91440" bIns="45720" rtlCol="0">
            <a:normAutofit lnSpcReduction="10000"/>
          </a:bodyPr>
          <a:lstStyle>
            <a:lvl1pPr algn="ctr">
              <a:def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0" lvl="0" indent="0" algn="ctr">
              <a:spcAft>
                <a:spcPts val="2400"/>
              </a:spcAft>
              <a:buNone/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14CA-E117-4144-8F21-8B8E736BFB11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879F-F6DE-413B-938D-3BE917C7756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C661FD0-60DD-459F-B399-FEA4B9CFB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35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14CA-E117-4144-8F21-8B8E736BFB11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879F-F6DE-413B-938D-3BE917C7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7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4ED3AB4-93C4-4985-9727-B5715F6DCF1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E5772554-358F-47C0-96CC-C9A515D842CA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952489E2-6397-44CE-8691-C678D69100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448BAFAA-2692-4D2E-8630-5C30F4E852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25D89B58-495A-43A7-92C0-BF27541BD2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4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033440"/>
            <a:ext cx="10972800" cy="5092724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14CA-E117-4144-8F21-8B8E736BFB11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879F-F6DE-413B-938D-3BE917C7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66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DFD6234-749D-4F0C-9C2C-F3E5A01C882A}"/>
              </a:ext>
            </a:extLst>
          </p:cNvPr>
          <p:cNvGrpSpPr/>
          <p:nvPr/>
        </p:nvGrpSpPr>
        <p:grpSpPr>
          <a:xfrm rot="5400000">
            <a:off x="8187268" y="2853269"/>
            <a:ext cx="6858001" cy="1151468"/>
            <a:chOff x="1" y="-26988"/>
            <a:chExt cx="6858001" cy="863601"/>
          </a:xfrm>
        </p:grpSpPr>
        <p:sp>
          <p:nvSpPr>
            <p:cNvPr id="13" name="标题 3">
              <a:extLst>
                <a:ext uri="{FF2B5EF4-FFF2-40B4-BE49-F238E27FC236}">
                  <a16:creationId xmlns:a16="http://schemas.microsoft.com/office/drawing/2014/main" id="{574037EC-6187-49F8-9EE1-3DD7CCA0BB04}"/>
                </a:ext>
              </a:extLst>
            </p:cNvPr>
            <p:cNvSpPr txBox="1">
              <a:spLocks/>
            </p:cNvSpPr>
            <p:nvPr/>
          </p:nvSpPr>
          <p:spPr>
            <a:xfrm>
              <a:off x="1" y="-26988"/>
              <a:ext cx="6858001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9">
              <a:extLst>
                <a:ext uri="{FF2B5EF4-FFF2-40B4-BE49-F238E27FC236}">
                  <a16:creationId xmlns:a16="http://schemas.microsoft.com/office/drawing/2014/main" id="{9017F2ED-EF73-4A0D-B8D3-D9B77AA1798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0">
              <a:extLst>
                <a:ext uri="{FF2B5EF4-FFF2-40B4-BE49-F238E27FC236}">
                  <a16:creationId xmlns:a16="http://schemas.microsoft.com/office/drawing/2014/main" id="{45E0181A-AEEC-41B7-980F-4C1E8F2CEA0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30">
              <a:extLst>
                <a:ext uri="{FF2B5EF4-FFF2-40B4-BE49-F238E27FC236}">
                  <a16:creationId xmlns:a16="http://schemas.microsoft.com/office/drawing/2014/main" id="{385AB42A-FEB5-4E5C-A393-4C51D819CE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226803" y="622301"/>
            <a:ext cx="738717" cy="5499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274639"/>
            <a:ext cx="10231971" cy="5851525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14CA-E117-4144-8F21-8B8E736BFB11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879F-F6DE-413B-938D-3BE917C7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0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26DC398-675C-4A24-84B3-5404C11AC76E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1E0D3804-A6F0-4CDE-BDE3-E630549CBA6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B446B7E4-78F0-4194-B08A-1AC2C39958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B7C0A3E6-F1FF-427D-8DB1-E9791B89118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440505F1-F975-4EFE-9258-4A1E718E63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20800" cy="553998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lang="zh-CN" altLang="en-US" sz="3000" b="1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33440"/>
            <a:ext cx="10972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14CA-E117-4144-8F21-8B8E736BFB11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879F-F6DE-413B-938D-3BE917C7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01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14CA-E117-4144-8F21-8B8E736BFB11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879F-F6DE-413B-938D-3BE917C775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1EE7B386-338B-4764-85F1-67C3D55680EC}"/>
              </a:ext>
            </a:extLst>
          </p:cNvPr>
          <p:cNvSpPr txBox="1">
            <a:spLocks/>
          </p:cNvSpPr>
          <p:nvPr/>
        </p:nvSpPr>
        <p:spPr>
          <a:xfrm>
            <a:off x="0" y="-24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19">
            <a:extLst>
              <a:ext uri="{FF2B5EF4-FFF2-40B4-BE49-F238E27FC236}">
                <a16:creationId xmlns:a16="http://schemas.microsoft.com/office/drawing/2014/main" id="{5EDB0516-F82E-4E09-BCC6-78628E7E2022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018" y="1565"/>
            <a:ext cx="2116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>
            <a:extLst>
              <a:ext uri="{FF2B5EF4-FFF2-40B4-BE49-F238E27FC236}">
                <a16:creationId xmlns:a16="http://schemas.microsoft.com/office/drawing/2014/main" id="{740BB1FC-B3C6-4721-92D6-BF1F1FA3F6A5}"/>
              </a:ext>
            </a:extLst>
          </p:cNvPr>
          <p:cNvCxnSpPr>
            <a:cxnSpLocks/>
          </p:cNvCxnSpPr>
          <p:nvPr/>
        </p:nvCxnSpPr>
        <p:spPr bwMode="auto">
          <a:xfrm flipH="1">
            <a:off x="681567" y="-24"/>
            <a:ext cx="2117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28A6E5BF-2A0D-4294-9AFE-058CFD22D566}"/>
              </a:ext>
            </a:extLst>
          </p:cNvPr>
          <p:cNvCxnSpPr>
            <a:cxnSpLocks/>
          </p:cNvCxnSpPr>
          <p:nvPr/>
        </p:nvCxnSpPr>
        <p:spPr bwMode="auto">
          <a:xfrm>
            <a:off x="768351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6EE42B8E-637A-44E6-A66B-3C85DDBB8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4" y="169838"/>
            <a:ext cx="1112291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173765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B9BF0A4-17AA-4116-B463-360E9B871E6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4CD6A6AB-DF25-4447-AA31-6C2F889D5FB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3A276ED9-4D9E-440A-A84A-84AE621A77B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8DC851E0-C218-4FEF-871A-3065C46D640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C400D821-542D-4941-BD6A-B493542CA5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14CA-E117-4144-8F21-8B8E736BFB11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879F-F6DE-413B-938D-3BE917C7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90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F997A75-5537-440A-81DD-40FE6869741F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11" name="标题 3">
              <a:extLst>
                <a:ext uri="{FF2B5EF4-FFF2-40B4-BE49-F238E27FC236}">
                  <a16:creationId xmlns:a16="http://schemas.microsoft.com/office/drawing/2014/main" id="{7CE531F4-6090-42D3-A92F-67A519F6D07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9">
              <a:extLst>
                <a:ext uri="{FF2B5EF4-FFF2-40B4-BE49-F238E27FC236}">
                  <a16:creationId xmlns:a16="http://schemas.microsoft.com/office/drawing/2014/main" id="{0C3A453E-A72A-4D5D-A50D-04D166C5F79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20">
              <a:extLst>
                <a:ext uri="{FF2B5EF4-FFF2-40B4-BE49-F238E27FC236}">
                  <a16:creationId xmlns:a16="http://schemas.microsoft.com/office/drawing/2014/main" id="{7AB50A70-8E93-4820-AAE5-F7D6D8ED34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30">
              <a:extLst>
                <a:ext uri="{FF2B5EF4-FFF2-40B4-BE49-F238E27FC236}">
                  <a16:creationId xmlns:a16="http://schemas.microsoft.com/office/drawing/2014/main" id="{BC8A1772-E37A-4276-BC13-2F9DFCB9E3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03343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673201"/>
            <a:ext cx="5386917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03343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673201"/>
            <a:ext cx="5389033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14CA-E117-4144-8F21-8B8E736BFB11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879F-F6DE-413B-938D-3BE917C7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95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14CA-E117-4144-8F21-8B8E736BFB11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879F-F6DE-413B-938D-3BE917C7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10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14CA-E117-4144-8F21-8B8E736BFB11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879F-F6DE-413B-938D-3BE917C7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56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B062C8-8753-4729-A2AC-00E51378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14CA-E117-4144-8F21-8B8E736BFB11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0B1FA3-89C5-42E1-BC99-5A18B6AA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72A1CF-E4C3-4C1D-9AA9-A3422C5D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879F-F6DE-413B-938D-3BE917C775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FC290AC1-FD36-4F3C-A293-1435AA3E4C39}"/>
              </a:ext>
            </a:extLst>
          </p:cNvPr>
          <p:cNvSpPr txBox="1">
            <a:spLocks/>
          </p:cNvSpPr>
          <p:nvPr/>
        </p:nvSpPr>
        <p:spPr>
          <a:xfrm>
            <a:off x="0" y="2277691"/>
            <a:ext cx="12192000" cy="1943844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8842466-337A-4916-8970-BB531A1FEC01}"/>
              </a:ext>
            </a:extLst>
          </p:cNvPr>
          <p:cNvSpPr txBox="1"/>
          <p:nvPr/>
        </p:nvSpPr>
        <p:spPr>
          <a:xfrm>
            <a:off x="1524000" y="2464783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感谢各位老师和同学！</a:t>
            </a:r>
          </a:p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请大家提出宝贵意见！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E45B8ADE-1A65-4AC9-9F73-9F3D74418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99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239D7E3-952F-4DFC-A6A0-4C11CFBB9ECC}"/>
              </a:ext>
            </a:extLst>
          </p:cNvPr>
          <p:cNvGrpSpPr/>
          <p:nvPr/>
        </p:nvGrpSpPr>
        <p:grpSpPr>
          <a:xfrm>
            <a:off x="0" y="-24"/>
            <a:ext cx="4766733" cy="6237336"/>
            <a:chOff x="0" y="-26988"/>
            <a:chExt cx="3575050" cy="6237336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7ED03D04-5254-4133-8E60-869A42A49C69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3575050" cy="6237336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2B907581-060F-4C52-B91A-13D97D4B12D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F1C2E4E4-0EDE-4C0B-8343-2920F8B43D7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6BFC0A1C-1BD8-4541-8818-56E847A9B6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3200"/>
            </a:lvl1pPr>
            <a:lvl2pPr marL="742950" indent="-285750">
              <a:buFont typeface="Wingdings" panose="05000000000000000000" pitchFamily="2" charset="2"/>
              <a:buChar char="n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14CA-E117-4144-8F21-8B8E736BFB11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879F-F6DE-413B-938D-3BE917C7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7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914CA-E117-4144-8F21-8B8E736BFB11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7879F-F6DE-413B-938D-3BE917C7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8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16D61-4750-42AB-B84E-CC4FC7C88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DNet</a:t>
            </a:r>
            <a:r>
              <a:rPr lang="zh-CN" altLang="en-US" dirty="0"/>
              <a:t>：一种级联的</a:t>
            </a:r>
            <a:r>
              <a:rPr lang="en-US" altLang="zh-CN" dirty="0"/>
              <a:t>DDNN</a:t>
            </a:r>
            <a:r>
              <a:rPr lang="zh-CN" altLang="en-US" dirty="0"/>
              <a:t>推断框架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ED446B-3F40-435B-92BD-0F2BE69C45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201857</a:t>
            </a:r>
            <a:r>
              <a:rPr lang="zh-CN" altLang="en-US" dirty="0"/>
              <a:t>尹达恒</a:t>
            </a:r>
          </a:p>
        </p:txBody>
      </p:sp>
    </p:spTree>
    <p:extLst>
      <p:ext uri="{BB962C8B-B14F-4D97-AF65-F5344CB8AC3E}">
        <p14:creationId xmlns:p14="http://schemas.microsoft.com/office/powerpoint/2010/main" val="2927406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项目实现过程中的思考 </a:t>
            </a:r>
            <a:r>
              <a:rPr lang="en-US" altLang="zh-CN" dirty="0"/>
              <a:t>- </a:t>
            </a:r>
            <a:r>
              <a:rPr lang="zh-CN" altLang="en-US" dirty="0"/>
              <a:t>容器镜像分发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容器镜像分发网络是一个典型的</a:t>
            </a:r>
            <a:r>
              <a:rPr lang="en-US" altLang="zh-CN" dirty="0"/>
              <a:t>CDN</a:t>
            </a:r>
            <a:r>
              <a:rPr lang="zh-CN" altLang="en-US" dirty="0"/>
              <a:t>网络，特点：</a:t>
            </a:r>
            <a:endParaRPr lang="en-US" altLang="zh-CN" dirty="0"/>
          </a:p>
          <a:p>
            <a:pPr lvl="1"/>
            <a:r>
              <a:rPr lang="zh-CN" altLang="en-US" dirty="0"/>
              <a:t>容器镜像对应的服务间的依赖关系是一张有向图</a:t>
            </a:r>
            <a:endParaRPr lang="en-US" altLang="zh-CN" dirty="0"/>
          </a:p>
          <a:p>
            <a:pPr lvl="1"/>
            <a:r>
              <a:rPr lang="zh-CN" altLang="en-US" dirty="0"/>
              <a:t>容器镜像是分层的，不同镜像会底层可能相同</a:t>
            </a:r>
            <a:endParaRPr lang="en-US" altLang="zh-CN" dirty="0"/>
          </a:p>
          <a:p>
            <a:pPr lvl="1"/>
            <a:r>
              <a:rPr lang="zh-CN" altLang="en-US" dirty="0"/>
              <a:t>不同地域的边缘服务器需要的容器镜像不尽相同</a:t>
            </a:r>
            <a:endParaRPr lang="en-US" altLang="zh-CN" dirty="0"/>
          </a:p>
          <a:p>
            <a:r>
              <a:rPr lang="zh-CN" altLang="en-US" dirty="0"/>
              <a:t>可能的研究点：给定场景，优化容器镜像的分发规则</a:t>
            </a:r>
            <a:endParaRPr lang="en-US" altLang="zh-CN" dirty="0"/>
          </a:p>
          <a:p>
            <a:pPr lvl="1"/>
            <a:r>
              <a:rPr lang="zh-CN" altLang="en-US" dirty="0"/>
              <a:t>例如，给任务加不同的优先级，使场景变复杂</a:t>
            </a:r>
          </a:p>
        </p:txBody>
      </p:sp>
    </p:spTree>
    <p:extLst>
      <p:ext uri="{BB962C8B-B14F-4D97-AF65-F5344CB8AC3E}">
        <p14:creationId xmlns:p14="http://schemas.microsoft.com/office/powerpoint/2010/main" val="283466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项目实现过程中的思考 </a:t>
            </a:r>
            <a:r>
              <a:rPr lang="en-US" altLang="zh-CN" dirty="0"/>
              <a:t>- </a:t>
            </a:r>
            <a:r>
              <a:rPr lang="zh-CN" altLang="en-US" dirty="0"/>
              <a:t>边缘计算中心内部的资源分配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边缘计算中心内部同时运行着多种计算任务</a:t>
            </a:r>
            <a:endParaRPr lang="en-US" altLang="zh-CN" dirty="0"/>
          </a:p>
          <a:p>
            <a:r>
              <a:rPr lang="zh-CN" altLang="en-US" dirty="0"/>
              <a:t>每个计算任务需要一定的</a:t>
            </a:r>
            <a:r>
              <a:rPr lang="en-US" altLang="zh-CN" dirty="0"/>
              <a:t>CPU</a:t>
            </a:r>
            <a:r>
              <a:rPr lang="zh-CN" altLang="en-US" dirty="0"/>
              <a:t>和内存资源，特点：</a:t>
            </a:r>
            <a:endParaRPr lang="en-US" altLang="zh-CN" dirty="0"/>
          </a:p>
          <a:p>
            <a:pPr lvl="1"/>
            <a:r>
              <a:rPr lang="zh-CN" altLang="en-US" dirty="0"/>
              <a:t>每个计算任务只能交由一台设备处理</a:t>
            </a:r>
            <a:endParaRPr lang="en-US" altLang="zh-CN" dirty="0"/>
          </a:p>
          <a:p>
            <a:pPr lvl="1"/>
            <a:r>
              <a:rPr lang="zh-CN" altLang="en-US" dirty="0"/>
              <a:t>可以证明</a:t>
            </a:r>
            <a:r>
              <a:rPr lang="en-US" altLang="zh-CN" dirty="0"/>
              <a:t>CPU</a:t>
            </a:r>
            <a:r>
              <a:rPr lang="zh-CN" altLang="en-US" dirty="0"/>
              <a:t>抢占和时间片轮转对于平均性能的提升无意义</a:t>
            </a:r>
            <a:endParaRPr lang="en-US" altLang="zh-CN" dirty="0"/>
          </a:p>
          <a:p>
            <a:pPr lvl="1"/>
            <a:r>
              <a:rPr lang="zh-CN" altLang="en-US" dirty="0"/>
              <a:t>失去了</a:t>
            </a:r>
            <a:r>
              <a:rPr lang="en-US" altLang="zh-CN" dirty="0"/>
              <a:t>CPU</a:t>
            </a:r>
            <a:r>
              <a:rPr lang="zh-CN" altLang="en-US" dirty="0"/>
              <a:t>抢占和时间片轮转，讨论内存分配也没有意义</a:t>
            </a:r>
            <a:endParaRPr lang="en-US" altLang="zh-CN" dirty="0"/>
          </a:p>
          <a:p>
            <a:r>
              <a:rPr lang="zh-CN" altLang="en-US" dirty="0"/>
              <a:t>似乎没有可以可以优化的点</a:t>
            </a:r>
            <a:endParaRPr lang="en-US" altLang="zh-CN" dirty="0"/>
          </a:p>
          <a:p>
            <a:pPr lvl="1"/>
            <a:r>
              <a:rPr lang="zh-CN" altLang="en-US" dirty="0"/>
              <a:t>可能需要增加设定或改变优化目标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403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项目实现过程中的思考 </a:t>
            </a:r>
            <a:r>
              <a:rPr lang="en-US" altLang="zh-CN" dirty="0"/>
              <a:t>- </a:t>
            </a:r>
            <a:r>
              <a:rPr lang="zh-CN" altLang="en-US" dirty="0"/>
              <a:t>边缘计算中心内部的任务分派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边缘计算中心内部的任务分派的特点：</a:t>
            </a:r>
            <a:endParaRPr lang="en-US" altLang="zh-CN" dirty="0"/>
          </a:p>
          <a:p>
            <a:pPr lvl="1"/>
            <a:r>
              <a:rPr lang="zh-CN" altLang="en-US" dirty="0"/>
              <a:t>当前架构假定边缘计算中心内部网络良好</a:t>
            </a:r>
            <a:endParaRPr lang="en-US" altLang="zh-CN" dirty="0"/>
          </a:p>
          <a:p>
            <a:pPr lvl="1"/>
            <a:r>
              <a:rPr lang="zh-CN" altLang="en-US" dirty="0"/>
              <a:t>因此可以使用一个队列为多台机器分派任务</a:t>
            </a:r>
            <a:endParaRPr lang="en-US" altLang="zh-CN" dirty="0"/>
          </a:p>
          <a:p>
            <a:pPr lvl="1"/>
            <a:r>
              <a:rPr lang="zh-CN" altLang="en-US" dirty="0"/>
              <a:t>进而抽象模型就是一个</a:t>
            </a:r>
            <a:r>
              <a:rPr lang="en-US" altLang="zh-CN" dirty="0" err="1"/>
              <a:t>M|M|m|n</a:t>
            </a:r>
            <a:r>
              <a:rPr lang="zh-CN" altLang="en-US" dirty="0"/>
              <a:t>队列</a:t>
            </a:r>
            <a:endParaRPr lang="en-US" altLang="zh-CN" dirty="0"/>
          </a:p>
          <a:p>
            <a:r>
              <a:rPr lang="zh-CN" altLang="en-US" dirty="0"/>
              <a:t>似乎不存在计算任务分派时负载均衡的问题</a:t>
            </a:r>
            <a:endParaRPr lang="en-US" altLang="zh-CN" dirty="0"/>
          </a:p>
          <a:p>
            <a:pPr lvl="1"/>
            <a:r>
              <a:rPr lang="zh-CN" altLang="en-US" dirty="0"/>
              <a:t>可能需要增加设定或改变优化目标</a:t>
            </a:r>
            <a:endParaRPr lang="en-US" altLang="zh-CN" dirty="0"/>
          </a:p>
          <a:p>
            <a:pPr lvl="1"/>
            <a:r>
              <a:rPr lang="en-US" altLang="zh-CN" dirty="0" err="1"/>
              <a:t>M|M|m|n</a:t>
            </a:r>
            <a:r>
              <a:rPr lang="zh-CN" altLang="en-US" dirty="0"/>
              <a:t>队列中</a:t>
            </a:r>
            <a:r>
              <a:rPr lang="en-US" altLang="zh-CN" dirty="0"/>
              <a:t>m</a:t>
            </a:r>
            <a:r>
              <a:rPr lang="zh-CN" altLang="en-US" dirty="0"/>
              <a:t>个服务能力不同的情况？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196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项目实现过程中的思考 </a:t>
            </a:r>
            <a:r>
              <a:rPr lang="en-US" altLang="zh-CN" dirty="0"/>
              <a:t>- </a:t>
            </a:r>
            <a:r>
              <a:rPr lang="zh-CN" altLang="en-US" dirty="0"/>
              <a:t>边缘计算中心间的任务分派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边缘计算中心间的任务分派的特点：</a:t>
            </a:r>
            <a:endParaRPr lang="en-US" altLang="zh-CN" dirty="0"/>
          </a:p>
          <a:p>
            <a:pPr lvl="1"/>
            <a:r>
              <a:rPr lang="zh-CN" altLang="en-US" dirty="0"/>
              <a:t>边缘计算中心抽象模型是一个</a:t>
            </a:r>
            <a:r>
              <a:rPr lang="en-US" altLang="zh-CN" dirty="0" err="1"/>
              <a:t>M|M|m|n</a:t>
            </a:r>
            <a:r>
              <a:rPr lang="zh-CN" altLang="en-US" dirty="0"/>
              <a:t>队列</a:t>
            </a:r>
            <a:endParaRPr lang="en-US" altLang="zh-CN" dirty="0"/>
          </a:p>
          <a:p>
            <a:pPr lvl="1"/>
            <a:r>
              <a:rPr lang="en-US" altLang="zh-CN" dirty="0" err="1"/>
              <a:t>M|M|m|n</a:t>
            </a:r>
            <a:r>
              <a:rPr lang="zh-CN" altLang="en-US" dirty="0"/>
              <a:t>的平均等待时间可从当前状态和服务能力计算得到</a:t>
            </a:r>
            <a:endParaRPr lang="en-US" altLang="zh-CN" dirty="0"/>
          </a:p>
          <a:p>
            <a:pPr lvl="1"/>
            <a:r>
              <a:rPr lang="zh-CN" altLang="en-US" dirty="0"/>
              <a:t>假定用户到各个边缘计算中心的延迟已知</a:t>
            </a:r>
            <a:endParaRPr lang="en-US" altLang="zh-CN" dirty="0"/>
          </a:p>
          <a:p>
            <a:r>
              <a:rPr lang="zh-CN" altLang="en-US" dirty="0"/>
              <a:t>可能的优化点：最小化  传输延迟</a:t>
            </a:r>
            <a:r>
              <a:rPr lang="en-US" altLang="zh-CN" dirty="0"/>
              <a:t>+</a:t>
            </a:r>
            <a:r>
              <a:rPr lang="zh-CN" altLang="en-US" dirty="0"/>
              <a:t>等待时间</a:t>
            </a:r>
            <a:endParaRPr lang="en-US" altLang="zh-CN" dirty="0"/>
          </a:p>
          <a:p>
            <a:pPr lvl="1"/>
            <a:r>
              <a:rPr lang="zh-CN" altLang="en-US" dirty="0"/>
              <a:t>这个优化点只需要收集信息</a:t>
            </a:r>
            <a:r>
              <a:rPr lang="en-US" altLang="zh-CN" dirty="0"/>
              <a:t>+</a:t>
            </a:r>
            <a:r>
              <a:rPr lang="zh-CN" altLang="en-US" dirty="0"/>
              <a:t>计算</a:t>
            </a:r>
            <a:r>
              <a:rPr lang="en-US" altLang="zh-CN" dirty="0"/>
              <a:t>+</a:t>
            </a:r>
            <a:r>
              <a:rPr lang="zh-CN" altLang="en-US" dirty="0"/>
              <a:t>排序</a:t>
            </a:r>
            <a:endParaRPr lang="en-US" altLang="zh-CN" dirty="0"/>
          </a:p>
          <a:p>
            <a:pPr lvl="1"/>
            <a:r>
              <a:rPr lang="zh-CN" altLang="en-US" dirty="0"/>
              <a:t>没有算法上的创新</a:t>
            </a:r>
            <a:endParaRPr lang="en-US" altLang="zh-CN" dirty="0"/>
          </a:p>
          <a:p>
            <a:r>
              <a:rPr lang="zh-CN" altLang="en-US" dirty="0"/>
              <a:t>关键点：测量传输延迟的方法和平均等待时间的方法</a:t>
            </a:r>
            <a:endParaRPr lang="en-US" altLang="zh-CN" dirty="0"/>
          </a:p>
          <a:p>
            <a:pPr lvl="1"/>
            <a:r>
              <a:rPr lang="zh-CN" altLang="en-US" dirty="0"/>
              <a:t>收集附近边缘计算中心数据？收集多远的数据？</a:t>
            </a:r>
            <a:endParaRPr lang="en-US" altLang="zh-CN" dirty="0"/>
          </a:p>
          <a:p>
            <a:pPr lvl="1"/>
            <a:r>
              <a:rPr lang="zh-CN" altLang="en-US" dirty="0"/>
              <a:t>最小化数据收集时间也可能成为一个优化点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3770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62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8389-8CA4-433D-9C25-A0A0143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BE589-111F-449A-80FB-7C874CE6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11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所有的流量全部汇聚到云计算中心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“分布”仅限于计算中心内部，互相距离近，因此</a:t>
            </a:r>
            <a:endParaRPr lang="en-US" altLang="zh-CN" dirty="0"/>
          </a:p>
          <a:p>
            <a:pPr lvl="1"/>
            <a:r>
              <a:rPr lang="zh-CN" altLang="en-US" dirty="0"/>
              <a:t>通信延迟对分布式计算速度影响不大</a:t>
            </a:r>
            <a:endParaRPr lang="en-US" altLang="zh-CN" dirty="0"/>
          </a:p>
          <a:p>
            <a:pPr lvl="1"/>
            <a:r>
              <a:rPr lang="zh-CN" altLang="en-US" dirty="0"/>
              <a:t>网速对分布式存储读写速度影响不大</a:t>
            </a:r>
            <a:endParaRPr lang="en-US" altLang="zh-CN" dirty="0"/>
          </a:p>
          <a:p>
            <a:pPr lvl="1"/>
            <a:r>
              <a:rPr lang="zh-CN" altLang="en-US" dirty="0"/>
              <a:t>用分层反向代理负载均衡就可以满足流量路由需求</a:t>
            </a:r>
            <a:endParaRPr lang="en-US" altLang="zh-CN" dirty="0"/>
          </a:p>
          <a:p>
            <a:pPr lvl="1"/>
            <a:r>
              <a:rPr lang="zh-CN" altLang="en-US" dirty="0"/>
              <a:t>设备都在一起，内部服务间通信很安全</a:t>
            </a:r>
            <a:endParaRPr lang="en-US" altLang="zh-CN" dirty="0"/>
          </a:p>
          <a:p>
            <a:pPr lvl="1"/>
            <a:r>
              <a:rPr lang="zh-CN" altLang="en-US" dirty="0"/>
              <a:t>服务器很稳定不容易宕机</a:t>
            </a:r>
            <a:endParaRPr lang="en-US" altLang="zh-CN" dirty="0"/>
          </a:p>
          <a:p>
            <a:r>
              <a:rPr lang="zh-CN" altLang="en-US" dirty="0"/>
              <a:t>存在的问题：云计算中心只有一个</a:t>
            </a:r>
            <a:endParaRPr lang="en-US" altLang="zh-CN" dirty="0"/>
          </a:p>
          <a:p>
            <a:pPr lvl="1"/>
            <a:r>
              <a:rPr lang="zh-CN" altLang="en-US" dirty="0"/>
              <a:t>距离较远的设备连接质量不佳</a:t>
            </a:r>
            <a:endParaRPr lang="en-US" altLang="zh-CN" dirty="0"/>
          </a:p>
          <a:p>
            <a:pPr lvl="1"/>
            <a:r>
              <a:rPr lang="zh-CN" altLang="en-US" dirty="0"/>
              <a:t>距离较远的设备延迟较高</a:t>
            </a:r>
            <a:endParaRPr lang="en-US" altLang="zh-CN" dirty="0"/>
          </a:p>
          <a:p>
            <a:pPr lvl="1"/>
            <a:r>
              <a:rPr lang="zh-CN" altLang="en-US" dirty="0"/>
              <a:t>云计算中心负载很大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FDF16A-4497-439F-B1A6-0EEB8F7C2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760" y="2045784"/>
            <a:ext cx="3518214" cy="464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7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边缘计算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不同区域的流量汇聚到附近的边缘计算中心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“分布”在整个广域网中，互相距离远，因此</a:t>
            </a:r>
            <a:endParaRPr lang="en-US" altLang="zh-CN" dirty="0"/>
          </a:p>
          <a:p>
            <a:pPr lvl="1"/>
            <a:r>
              <a:rPr lang="zh-CN" altLang="en-US" dirty="0"/>
              <a:t>通信延迟影响分布式计算速度</a:t>
            </a:r>
            <a:endParaRPr lang="en-US" altLang="zh-CN" dirty="0"/>
          </a:p>
          <a:p>
            <a:pPr lvl="1"/>
            <a:r>
              <a:rPr lang="zh-CN" altLang="en-US" dirty="0"/>
              <a:t>网速拖慢分布式存储读写速度</a:t>
            </a:r>
            <a:endParaRPr lang="en-US" altLang="zh-CN" dirty="0"/>
          </a:p>
          <a:p>
            <a:pPr lvl="1"/>
            <a:r>
              <a:rPr lang="zh-CN" altLang="en-US" dirty="0"/>
              <a:t>单中心的负载均衡无法完成流量路由</a:t>
            </a:r>
            <a:endParaRPr lang="en-US" altLang="zh-CN" dirty="0"/>
          </a:p>
          <a:p>
            <a:pPr lvl="1"/>
            <a:r>
              <a:rPr lang="zh-CN" altLang="en-US" dirty="0"/>
              <a:t>设备真假难辨，服务间通信不安全</a:t>
            </a:r>
            <a:endParaRPr lang="en-US" altLang="zh-CN" dirty="0"/>
          </a:p>
          <a:p>
            <a:pPr lvl="1"/>
            <a:r>
              <a:rPr lang="zh-CN" altLang="en-US" dirty="0"/>
              <a:t>边缘服务器不稳定容易宕机</a:t>
            </a:r>
            <a:endParaRPr lang="en-US" altLang="zh-CN" dirty="0"/>
          </a:p>
          <a:p>
            <a:r>
              <a:rPr lang="zh-CN" altLang="en-US" dirty="0"/>
              <a:t>优点：计算中心不只有一个</a:t>
            </a:r>
            <a:endParaRPr lang="en-US" altLang="zh-CN" dirty="0"/>
          </a:p>
          <a:p>
            <a:pPr lvl="1"/>
            <a:r>
              <a:rPr lang="zh-CN" altLang="en-US" dirty="0"/>
              <a:t>提高边缘地域设备连接质量</a:t>
            </a:r>
            <a:endParaRPr lang="en-US" altLang="zh-CN" dirty="0"/>
          </a:p>
          <a:p>
            <a:pPr lvl="1"/>
            <a:r>
              <a:rPr lang="zh-CN" altLang="en-US" dirty="0"/>
              <a:t>提高边缘地域设备延迟</a:t>
            </a:r>
            <a:endParaRPr lang="en-US" altLang="zh-CN" dirty="0"/>
          </a:p>
          <a:p>
            <a:pPr lvl="1"/>
            <a:r>
              <a:rPr lang="zh-CN" altLang="en-US" dirty="0"/>
              <a:t>云计算中心负载降低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488453-CCAA-4DDB-8358-94C5C5F0B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527" y="2018242"/>
            <a:ext cx="5138006" cy="4839758"/>
          </a:xfrm>
          <a:prstGeom prst="rect">
            <a:avLst/>
          </a:prstGeom>
        </p:spPr>
      </p:pic>
      <p:sp>
        <p:nvSpPr>
          <p:cNvPr id="7" name="云形 6">
            <a:extLst>
              <a:ext uri="{FF2B5EF4-FFF2-40B4-BE49-F238E27FC236}">
                <a16:creationId xmlns:a16="http://schemas.microsoft.com/office/drawing/2014/main" id="{A726583C-E7E2-426D-8B56-882F684D43EE}"/>
              </a:ext>
            </a:extLst>
          </p:cNvPr>
          <p:cNvSpPr/>
          <p:nvPr/>
        </p:nvSpPr>
        <p:spPr>
          <a:xfrm>
            <a:off x="9652001" y="1251438"/>
            <a:ext cx="2114466" cy="6874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云计算中心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60453F8-3794-455A-9BA8-CE8087A6EF7E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8356600" y="1595153"/>
            <a:ext cx="1301960" cy="12157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2B02641-D86D-4CEC-9382-CDA267EB63E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0346268" y="1938135"/>
            <a:ext cx="362966" cy="771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1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解决的问题的大致思路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100" dirty="0"/>
              <a:t>通信延迟影响分布式计算速度</a:t>
            </a:r>
            <a:r>
              <a:rPr lang="en-US" altLang="zh-CN" sz="3100" dirty="0"/>
              <a:t>/</a:t>
            </a:r>
            <a:r>
              <a:rPr lang="zh-CN" altLang="en-US" sz="3100" dirty="0"/>
              <a:t>网速拖慢分布式存储读写速度</a:t>
            </a:r>
            <a:endParaRPr lang="en-US" altLang="zh-CN" sz="3100" dirty="0"/>
          </a:p>
          <a:p>
            <a:pPr lvl="1"/>
            <a:r>
              <a:rPr lang="zh-CN" altLang="en-US" dirty="0"/>
              <a:t>尽量将一个计算所需的全部服务和数据部署在一起</a:t>
            </a:r>
            <a:endParaRPr lang="en-US" altLang="zh-CN" dirty="0"/>
          </a:p>
          <a:p>
            <a:pPr lvl="1"/>
            <a:r>
              <a:rPr lang="zh-CN" altLang="en-US" dirty="0"/>
              <a:t>尽量避免访问其他边缘计算中心的服务和数据</a:t>
            </a:r>
            <a:endParaRPr lang="en-US" altLang="zh-CN" dirty="0"/>
          </a:p>
          <a:p>
            <a:r>
              <a:rPr lang="zh-CN" altLang="en-US" dirty="0"/>
              <a:t>单中心的负载均衡无法完成流量路由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CDN</a:t>
            </a:r>
            <a:r>
              <a:rPr lang="zh-CN" altLang="en-US" dirty="0"/>
              <a:t>中的全局负载均衡技术进行流量路由</a:t>
            </a:r>
            <a:endParaRPr lang="en-US" altLang="zh-CN" dirty="0"/>
          </a:p>
          <a:p>
            <a:r>
              <a:rPr lang="zh-CN" altLang="en-US" dirty="0"/>
              <a:t>设备真假难辨，服务间通信不安全</a:t>
            </a:r>
          </a:p>
          <a:p>
            <a:pPr lvl="1"/>
            <a:r>
              <a:rPr lang="zh-CN" altLang="en-US" dirty="0"/>
              <a:t>使用基于设备指纹的验证和加密方式</a:t>
            </a:r>
            <a:endParaRPr lang="en-US" altLang="zh-CN" dirty="0"/>
          </a:p>
          <a:p>
            <a:r>
              <a:rPr lang="zh-CN" altLang="en-US" dirty="0"/>
              <a:t>边缘服务器不稳定容易宕机</a:t>
            </a:r>
          </a:p>
          <a:p>
            <a:pPr lvl="1"/>
            <a:r>
              <a:rPr lang="zh-CN" altLang="en-US" dirty="0"/>
              <a:t>服务管理系统要有自动冗余部署的能力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21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现有框架的调研结果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Kubernetes</a:t>
            </a:r>
            <a:r>
              <a:rPr lang="zh-CN" altLang="en-US" dirty="0"/>
              <a:t>和</a:t>
            </a:r>
            <a:r>
              <a:rPr lang="en-US" altLang="zh-CN" dirty="0" err="1"/>
              <a:t>KubeEdge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可以</a:t>
            </a:r>
            <a:r>
              <a:rPr lang="zh-CN" altLang="en-US" dirty="0"/>
              <a:t>指定服务的部署位置和数据的存储位置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</a:t>
            </a:r>
            <a:r>
              <a:rPr lang="zh-CN" altLang="en-US" dirty="0"/>
              <a:t>服务管理系统自动冗余部署的能力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</a:t>
            </a:r>
            <a:r>
              <a:rPr lang="zh-CN" altLang="en-US" dirty="0"/>
              <a:t>冗余服务间的服务选择</a:t>
            </a:r>
            <a:endParaRPr lang="en-US" altLang="zh-CN" dirty="0"/>
          </a:p>
          <a:p>
            <a:r>
              <a:rPr lang="zh-CN" altLang="en-US" dirty="0"/>
              <a:t>国内云计算服务提供商的</a:t>
            </a:r>
            <a:r>
              <a:rPr lang="en-US" altLang="zh-CN" dirty="0"/>
              <a:t>CDN</a:t>
            </a:r>
            <a:r>
              <a:rPr lang="zh-CN" altLang="en-US" dirty="0"/>
              <a:t>业务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全局负载均衡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zh-CN" dirty="0">
                <a:sym typeface="Wingdings" panose="05000000000000000000" pitchFamily="2" charset="2"/>
              </a:rPr>
              <a:t></a:t>
            </a:r>
            <a:r>
              <a:rPr lang="zh-CN" altLang="en-US" dirty="0">
                <a:sym typeface="Wingdings" panose="05000000000000000000" pitchFamily="2" charset="2"/>
              </a:rPr>
              <a:t>没有提供在</a:t>
            </a:r>
            <a:r>
              <a:rPr lang="en-US" altLang="zh-CN" dirty="0">
                <a:sym typeface="Wingdings" panose="05000000000000000000" pitchFamily="2" charset="2"/>
              </a:rPr>
              <a:t>CDN</a:t>
            </a:r>
            <a:r>
              <a:rPr lang="zh-CN" altLang="en-US" dirty="0">
                <a:sym typeface="Wingdings" panose="05000000000000000000" pitchFamily="2" charset="2"/>
              </a:rPr>
              <a:t>服务器部署</a:t>
            </a:r>
            <a:r>
              <a:rPr lang="en-US" altLang="zh-CN" dirty="0">
                <a:sym typeface="Wingdings" panose="05000000000000000000" pitchFamily="2" charset="2"/>
              </a:rPr>
              <a:t>Docker</a:t>
            </a:r>
            <a:r>
              <a:rPr lang="zh-CN" altLang="en-US" dirty="0">
                <a:sym typeface="Wingdings" panose="05000000000000000000" pitchFamily="2" charset="2"/>
              </a:rPr>
              <a:t>的业务</a:t>
            </a:r>
            <a:endParaRPr lang="en-US" altLang="zh-CN" dirty="0"/>
          </a:p>
          <a:p>
            <a:r>
              <a:rPr lang="en-US" altLang="zh-CN" dirty="0"/>
              <a:t>EVE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</a:t>
            </a:r>
            <a:r>
              <a:rPr lang="zh-CN" altLang="en-US" dirty="0"/>
              <a:t>基于设备指纹的验证和加密方式</a:t>
            </a:r>
            <a:endParaRPr lang="en-US" altLang="zh-CN" dirty="0"/>
          </a:p>
          <a:p>
            <a:pPr lvl="1"/>
            <a:r>
              <a:rPr lang="zh-CN" altLang="en-US" dirty="0"/>
              <a:t>需要特殊硬件支持</a:t>
            </a:r>
          </a:p>
        </p:txBody>
      </p:sp>
    </p:spTree>
    <p:extLst>
      <p:ext uri="{BB962C8B-B14F-4D97-AF65-F5344CB8AC3E}">
        <p14:creationId xmlns:p14="http://schemas.microsoft.com/office/powerpoint/2010/main" val="41947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本项目的目标和要解决的问题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目标：在边缘计算环境中部署</a:t>
            </a:r>
            <a:r>
              <a:rPr lang="en-US" altLang="zh-CN" dirty="0" err="1"/>
              <a:t>BranchyNet</a:t>
            </a:r>
            <a:r>
              <a:rPr lang="zh-CN" altLang="en-US" dirty="0"/>
              <a:t>并执行推断任务</a:t>
            </a:r>
            <a:endParaRPr lang="en-US" altLang="zh-CN" dirty="0"/>
          </a:p>
          <a:p>
            <a:r>
              <a:rPr lang="zh-CN" altLang="en-US" dirty="0"/>
              <a:t>自行编程解决的问题</a:t>
            </a:r>
            <a:endParaRPr lang="en-US" altLang="zh-CN" dirty="0"/>
          </a:p>
          <a:p>
            <a:pPr lvl="1"/>
            <a:r>
              <a:rPr lang="en-US" altLang="zh-CN" dirty="0" err="1"/>
              <a:t>BranchyNet</a:t>
            </a:r>
            <a:r>
              <a:rPr lang="zh-CN" altLang="en-US" dirty="0"/>
              <a:t>分层网络的搭建和打包分发</a:t>
            </a:r>
            <a:endParaRPr lang="en-US" altLang="zh-CN" dirty="0"/>
          </a:p>
          <a:p>
            <a:r>
              <a:rPr lang="zh-CN" altLang="en-US" dirty="0"/>
              <a:t>借助</a:t>
            </a:r>
            <a:r>
              <a:rPr lang="en-US" altLang="zh-CN" dirty="0"/>
              <a:t>Kubernetes</a:t>
            </a:r>
            <a:r>
              <a:rPr lang="zh-CN" altLang="en-US" dirty="0"/>
              <a:t>和</a:t>
            </a:r>
            <a:r>
              <a:rPr lang="en-US" altLang="zh-CN" dirty="0" err="1"/>
              <a:t>KubeEdge</a:t>
            </a:r>
            <a:r>
              <a:rPr lang="zh-CN" altLang="en-US" dirty="0"/>
              <a:t>框架解决的问题</a:t>
            </a:r>
            <a:endParaRPr lang="en-US" altLang="zh-CN" dirty="0"/>
          </a:p>
          <a:p>
            <a:pPr lvl="1"/>
            <a:r>
              <a:rPr lang="zh-CN" altLang="en-US" dirty="0"/>
              <a:t>将服务部署在指定位置</a:t>
            </a:r>
            <a:endParaRPr lang="en-US" altLang="zh-CN" dirty="0"/>
          </a:p>
          <a:p>
            <a:pPr lvl="1"/>
            <a:r>
              <a:rPr lang="zh-CN" altLang="en-US" dirty="0"/>
              <a:t>自动冗余部署</a:t>
            </a:r>
            <a:endParaRPr lang="en-US" altLang="zh-CN" dirty="0"/>
          </a:p>
          <a:p>
            <a:pPr lvl="1"/>
            <a:r>
              <a:rPr lang="zh-CN" altLang="en-US" dirty="0"/>
              <a:t>边缘计算中心内冗余服务间的负载均衡</a:t>
            </a:r>
          </a:p>
        </p:txBody>
      </p:sp>
    </p:spTree>
    <p:extLst>
      <p:ext uri="{BB962C8B-B14F-4D97-AF65-F5344CB8AC3E}">
        <p14:creationId xmlns:p14="http://schemas.microsoft.com/office/powerpoint/2010/main" val="409095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8389-8CA4-433D-9C25-A0A0143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项目总结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BE589-111F-449A-80FB-7C874CE6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66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项目实现过程中发现的问题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KubeEdge</a:t>
            </a:r>
            <a:r>
              <a:rPr lang="zh-CN" altLang="en-US" dirty="0"/>
              <a:t>还不够完善</a:t>
            </a:r>
            <a:endParaRPr lang="en-US" altLang="zh-CN" dirty="0"/>
          </a:p>
          <a:p>
            <a:pPr lvl="1"/>
            <a:r>
              <a:rPr lang="zh-CN" altLang="en-US" dirty="0"/>
              <a:t>没有很好的批量部署方案</a:t>
            </a:r>
            <a:endParaRPr lang="en-US" altLang="zh-CN" dirty="0"/>
          </a:p>
          <a:p>
            <a:pPr lvl="1"/>
            <a:r>
              <a:rPr lang="en-US" altLang="zh-CN" dirty="0"/>
              <a:t>Bug</a:t>
            </a:r>
            <a:r>
              <a:rPr lang="zh-CN" altLang="en-US" dirty="0"/>
              <a:t>很多，</a:t>
            </a:r>
            <a:r>
              <a:rPr lang="en-US" altLang="zh-CN" dirty="0"/>
              <a:t>24h</a:t>
            </a:r>
            <a:r>
              <a:rPr lang="zh-CN" altLang="en-US" dirty="0"/>
              <a:t>内必宕机一次</a:t>
            </a:r>
            <a:endParaRPr lang="en-US" altLang="zh-CN" dirty="0"/>
          </a:p>
          <a:p>
            <a:r>
              <a:rPr lang="zh-CN" altLang="en-US" dirty="0"/>
              <a:t>容器镜像很大、分发很慢</a:t>
            </a:r>
            <a:endParaRPr lang="en-US" altLang="zh-CN" dirty="0"/>
          </a:p>
          <a:p>
            <a:pPr lvl="1"/>
            <a:r>
              <a:rPr lang="zh-CN" altLang="en-US" dirty="0"/>
              <a:t>神经网络模型文件</a:t>
            </a:r>
            <a:r>
              <a:rPr lang="en-US" altLang="zh-CN" dirty="0"/>
              <a:t>&gt;100M</a:t>
            </a:r>
            <a:r>
              <a:rPr lang="zh-CN" altLang="en-US" dirty="0"/>
              <a:t>，神经网络框架</a:t>
            </a:r>
            <a:r>
              <a:rPr lang="en-US" altLang="zh-CN" dirty="0"/>
              <a:t>&gt;100M</a:t>
            </a:r>
            <a:r>
              <a:rPr lang="zh-CN" altLang="en-US" dirty="0"/>
              <a:t>，显卡驱动</a:t>
            </a:r>
            <a:r>
              <a:rPr lang="en-US" altLang="zh-CN" dirty="0"/>
              <a:t>&gt;1G</a:t>
            </a:r>
          </a:p>
          <a:p>
            <a:pPr lvl="1"/>
            <a:r>
              <a:rPr lang="zh-CN" altLang="en-US" dirty="0"/>
              <a:t>从云端下载镜像网速很慢，但每个设备下载的又都是同一个镜像</a:t>
            </a:r>
          </a:p>
        </p:txBody>
      </p:sp>
    </p:spTree>
    <p:extLst>
      <p:ext uri="{BB962C8B-B14F-4D97-AF65-F5344CB8AC3E}">
        <p14:creationId xmlns:p14="http://schemas.microsoft.com/office/powerpoint/2010/main" val="3351031832"/>
      </p:ext>
    </p:extLst>
  </p:cSld>
  <p:clrMapOvr>
    <a:masterClrMapping/>
  </p:clrMapOvr>
</p:sld>
</file>

<file path=ppt/theme/theme1.xml><?xml version="1.0" encoding="utf-8"?>
<a:theme xmlns:a="http://schemas.openxmlformats.org/drawingml/2006/main" name="组会模板16：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组会模板16：9" id="{722C1CE8-8F34-440C-8F82-DF9A61DD2FC2}" vid="{84B508D6-EB5E-4151-8B64-1876C2B964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组会模板16：9</Template>
  <TotalTime>214</TotalTime>
  <Words>891</Words>
  <Application>Microsoft Office PowerPoint</Application>
  <PresentationFormat>宽屏</PresentationFormat>
  <Paragraphs>99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楷体</vt:lpstr>
      <vt:lpstr>微软雅黑</vt:lpstr>
      <vt:lpstr>Arial</vt:lpstr>
      <vt:lpstr>Calibri</vt:lpstr>
      <vt:lpstr>Wingdings</vt:lpstr>
      <vt:lpstr>组会模板16：9</vt:lpstr>
      <vt:lpstr>DNet：一种级联的DDNN推断框架</vt:lpstr>
      <vt:lpstr>项目背景</vt:lpstr>
      <vt:lpstr>云计算</vt:lpstr>
      <vt:lpstr>边缘计算</vt:lpstr>
      <vt:lpstr>解决的问题的大致思路</vt:lpstr>
      <vt:lpstr>现有框架的调研结果</vt:lpstr>
      <vt:lpstr>本项目的目标和要解决的问题</vt:lpstr>
      <vt:lpstr>项目总结</vt:lpstr>
      <vt:lpstr>项目实现过程中发现的问题</vt:lpstr>
      <vt:lpstr>项目实现过程中的思考 - 容器镜像分发</vt:lpstr>
      <vt:lpstr>项目实现过程中的思考 - 边缘计算中心内部的资源分配</vt:lpstr>
      <vt:lpstr>项目实现过程中的思考 - 边缘计算中心内部的任务分派</vt:lpstr>
      <vt:lpstr>项目实现过程中的思考 - 边缘计算中心间的任务分派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DNet：一种级联的DDNN推断框架</dc:title>
  <dc:creator>Yin Daheng</dc:creator>
  <cp:lastModifiedBy>Yin Daheng</cp:lastModifiedBy>
  <cp:revision>230</cp:revision>
  <dcterms:created xsi:type="dcterms:W3CDTF">2020-11-28T11:41:43Z</dcterms:created>
  <dcterms:modified xsi:type="dcterms:W3CDTF">2020-11-28T15:16:10Z</dcterms:modified>
</cp:coreProperties>
</file>