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6" r:id="rId6"/>
    <p:sldId id="264" r:id="rId7"/>
    <p:sldId id="267" r:id="rId8"/>
    <p:sldId id="268" r:id="rId9"/>
    <p:sldId id="260" r:id="rId10"/>
    <p:sldId id="27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12" autoAdjust="0"/>
  </p:normalViewPr>
  <p:slideViewPr>
    <p:cSldViewPr snapToGrid="0">
      <p:cViewPr varScale="1">
        <p:scale>
          <a:sx n="57" d="100"/>
          <a:sy n="5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4ABB1-CE54-4578-BBC5-6A2D627DFF8A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4032B-EDD5-4E12-97FC-BB4DAF91D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2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Your PPT is colorful, </a:t>
            </a:r>
            <a:r>
              <a:rPr lang="en-US" altLang="zh-CN" b="1" dirty="0"/>
              <a:t>not like me, my PPT is simple</a:t>
            </a:r>
            <a:r>
              <a:rPr lang="en-US" altLang="zh-CN" dirty="0"/>
              <a:t>, </a:t>
            </a:r>
            <a:r>
              <a:rPr lang="en-US" altLang="zh-CN" b="1" dirty="0"/>
              <a:t>just like my topic </a:t>
            </a:r>
            <a:r>
              <a:rPr lang="en-US" altLang="zh-CN" dirty="0"/>
              <a:t>celluloid.</a:t>
            </a:r>
          </a:p>
          <a:p>
            <a:r>
              <a:rPr lang="en-US" altLang="zh-CN" dirty="0"/>
              <a:t>Today I’ll introduce a important word in Japanese Anime —— celluloid.</a:t>
            </a:r>
          </a:p>
          <a:p>
            <a:r>
              <a:rPr lang="en-US" altLang="zh-CN" dirty="0"/>
              <a:t>Not only a coloring style, but also an historical material in anime industry.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97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Celluloid </a:t>
            </a:r>
            <a:r>
              <a:rPr lang="en-US" altLang="zh-CN" b="1" dirty="0"/>
              <a:t>witnessed the rise and fall</a:t>
            </a:r>
            <a:r>
              <a:rPr lang="en-US" altLang="zh-CN" dirty="0"/>
              <a:t> of the modern anime industry.</a:t>
            </a:r>
          </a:p>
          <a:p>
            <a:r>
              <a:rPr lang="en-US" altLang="zh-CN" dirty="0"/>
              <a:t>It </a:t>
            </a:r>
            <a:r>
              <a:rPr lang="en-US" altLang="zh-CN" b="1" dirty="0"/>
              <a:t>was one of the hallmarks</a:t>
            </a:r>
            <a:r>
              <a:rPr lang="en-US" altLang="zh-CN" dirty="0"/>
              <a:t> of </a:t>
            </a:r>
            <a:r>
              <a:rPr lang="en-US" altLang="zh-CN" b="1" dirty="0"/>
              <a:t>modern anime</a:t>
            </a:r>
            <a:r>
              <a:rPr lang="en-US" altLang="zh-CN" dirty="0"/>
              <a:t> industry, it </a:t>
            </a:r>
            <a:r>
              <a:rPr lang="en-US" altLang="zh-CN" b="1" dirty="0"/>
              <a:t>still be</a:t>
            </a:r>
            <a:r>
              <a:rPr lang="en-US" altLang="zh-CN" dirty="0"/>
              <a:t>. And it will </a:t>
            </a:r>
            <a:r>
              <a:rPr lang="en-US" altLang="zh-CN" b="1" dirty="0"/>
              <a:t>develop further</a:t>
            </a:r>
            <a:r>
              <a:rPr lang="en-US" altLang="zh-CN" dirty="0"/>
              <a:t> with other </a:t>
            </a:r>
            <a:r>
              <a:rPr lang="en-US" altLang="zh-CN" b="1" dirty="0"/>
              <a:t>graphic technology</a:t>
            </a:r>
            <a:r>
              <a:rPr lang="en-US" altLang="zh-CN" dirty="0"/>
              <a:t> in the future.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48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That’s all, thanks for listening!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8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the development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3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is celluloid?</a:t>
            </a:r>
          </a:p>
          <a:p>
            <a:endParaRPr lang="en-US" altLang="zh-CN" dirty="0"/>
          </a:p>
          <a:p>
            <a:r>
              <a:rPr lang="en-US" altLang="zh-CN" dirty="0"/>
              <a:t>Celluloid, developed in the </a:t>
            </a:r>
            <a:r>
              <a:rPr lang="en-US" altLang="zh-CN" b="1" dirty="0"/>
              <a:t>late 19th century</a:t>
            </a:r>
            <a:r>
              <a:rPr lang="en-US" altLang="zh-CN" dirty="0"/>
              <a:t>, </a:t>
            </a:r>
            <a:r>
              <a:rPr lang="en-US" altLang="zh-CN" b="1" dirty="0"/>
              <a:t>launched the modern age</a:t>
            </a:r>
            <a:r>
              <a:rPr lang="en-US" altLang="zh-CN" dirty="0"/>
              <a:t> of </a:t>
            </a:r>
            <a:r>
              <a:rPr lang="en-US" altLang="zh-CN" b="1" dirty="0"/>
              <a:t>man-made plastics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At first, Celluloid was </a:t>
            </a:r>
            <a:r>
              <a:rPr lang="en-US" altLang="zh-CN" b="1" dirty="0"/>
              <a:t>invented as a substitute</a:t>
            </a:r>
            <a:r>
              <a:rPr lang="en-US" altLang="zh-CN" dirty="0"/>
              <a:t> for </a:t>
            </a:r>
            <a:r>
              <a:rPr lang="en-US" altLang="zh-CN" b="1" dirty="0"/>
              <a:t>ivory</a:t>
            </a:r>
            <a:r>
              <a:rPr lang="en-US" altLang="zh-CN" dirty="0"/>
              <a:t> to </a:t>
            </a:r>
            <a:r>
              <a:rPr lang="en-US" altLang="zh-CN" b="1" dirty="0"/>
              <a:t>produce billiards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because of its </a:t>
            </a:r>
            <a:r>
              <a:rPr lang="en-US" altLang="zh-CN" b="1" dirty="0"/>
              <a:t>plasticity</a:t>
            </a:r>
            <a:r>
              <a:rPr lang="en-US" altLang="zh-CN" dirty="0"/>
              <a:t> and </a:t>
            </a:r>
            <a:r>
              <a:rPr lang="en-US" altLang="zh-CN" b="1" dirty="0"/>
              <a:t>easy to produce</a:t>
            </a:r>
            <a:r>
              <a:rPr lang="en-US" altLang="zh-CN" dirty="0"/>
              <a:t>, it rapidly become an </a:t>
            </a:r>
            <a:r>
              <a:rPr lang="en-US" altLang="zh-CN" b="1" dirty="0"/>
              <a:t>everyday material</a:t>
            </a:r>
            <a:r>
              <a:rPr lang="en-US" altLang="zh-CN" dirty="0"/>
              <a:t>, just like the </a:t>
            </a:r>
            <a:r>
              <a:rPr lang="en-US" altLang="zh-CN" b="1" dirty="0"/>
              <a:t>hundreds of plastics that would follow </a:t>
            </a:r>
            <a:r>
              <a:rPr lang="en-US" altLang="zh-CN" dirty="0"/>
              <a:t>after World War II.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first use </a:t>
            </a:r>
            <a:r>
              <a:rPr lang="en-US" altLang="zh-CN" dirty="0"/>
              <a:t>of Celluloid </a:t>
            </a:r>
            <a:r>
              <a:rPr lang="en-US" altLang="zh-CN" b="1" dirty="0"/>
              <a:t>in media </a:t>
            </a:r>
            <a:r>
              <a:rPr lang="en-US" altLang="zh-CN" dirty="0"/>
              <a:t>is as the basic material of the </a:t>
            </a:r>
            <a:r>
              <a:rPr lang="en-US" altLang="zh-CN" b="1" dirty="0"/>
              <a:t>films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1937, Disney made the </a:t>
            </a:r>
            <a:r>
              <a:rPr lang="en-US" altLang="zh-CN" b="1" dirty="0"/>
              <a:t>first full-length animation</a:t>
            </a:r>
            <a:r>
              <a:rPr lang="en-US" altLang="zh-CN" dirty="0"/>
              <a:t> in history —— Snow White,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Celluloid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Celluloid </a:t>
            </a:r>
            <a:r>
              <a:rPr lang="en-US" altLang="zh-CN" b="1" dirty="0"/>
              <a:t>in anime industry </a:t>
            </a:r>
            <a:r>
              <a:rPr lang="en-US" altLang="zh-CN" dirty="0"/>
              <a:t>is </a:t>
            </a:r>
            <a:r>
              <a:rPr lang="en-US" altLang="zh-CN" b="1" dirty="0"/>
              <a:t>inseparable</a:t>
            </a:r>
            <a:r>
              <a:rPr lang="en-US" altLang="zh-CN" dirty="0"/>
              <a:t> from Limited Animation technology.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9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Limited Animation assume that </a:t>
            </a:r>
            <a:r>
              <a:rPr lang="en-US" altLang="zh-CN" b="1" dirty="0"/>
              <a:t>not all the lines or colors are moving </a:t>
            </a:r>
            <a:r>
              <a:rPr lang="en-US" altLang="zh-CN" dirty="0"/>
              <a:t>on the screen </a:t>
            </a:r>
            <a:r>
              <a:rPr lang="en-US" altLang="zh-CN" b="1" dirty="0"/>
              <a:t>all of the time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So when creating animated cartoons, we </a:t>
            </a:r>
            <a:r>
              <a:rPr lang="en-US" altLang="zh-CN" b="1" dirty="0"/>
              <a:t>do not redraw entire frames </a:t>
            </a:r>
            <a:r>
              <a:rPr lang="en-US" altLang="zh-CN" dirty="0"/>
              <a:t>but variably </a:t>
            </a:r>
            <a:r>
              <a:rPr lang="en-US" altLang="zh-CN" b="1" dirty="0"/>
              <a:t>reuse common parts between frames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just </a:t>
            </a:r>
            <a:r>
              <a:rPr lang="en-US" altLang="zh-CN" b="1" dirty="0"/>
              <a:t>redraw</a:t>
            </a:r>
            <a:r>
              <a:rPr lang="en-US" altLang="zh-CN" dirty="0"/>
              <a:t> those </a:t>
            </a:r>
            <a:r>
              <a:rPr lang="en-US" altLang="zh-CN" b="1" dirty="0"/>
              <a:t>moving parts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However, when performing Limited Animation, the painter must </a:t>
            </a:r>
            <a:r>
              <a:rPr lang="en-US" altLang="zh-CN" b="1" dirty="0"/>
              <a:t>refer to the content</a:t>
            </a:r>
            <a:r>
              <a:rPr lang="en-US" altLang="zh-CN" dirty="0"/>
              <a:t> in </a:t>
            </a:r>
            <a:r>
              <a:rPr lang="en-US" altLang="zh-CN" b="1" dirty="0"/>
              <a:t>previous frame</a:t>
            </a:r>
            <a:r>
              <a:rPr lang="en-US" altLang="zh-CN" dirty="0"/>
              <a:t>, or the lines in the finished product will be unstable.</a:t>
            </a:r>
          </a:p>
          <a:p>
            <a:r>
              <a:rPr lang="en-US" altLang="zh-CN" dirty="0"/>
              <a:t>Before the Celluloid’s invention,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impossible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/>
              <a:t>anime producers </a:t>
            </a:r>
            <a:r>
              <a:rPr lang="en-US" altLang="zh-CN" dirty="0"/>
              <a:t>to find a </a:t>
            </a:r>
            <a:r>
              <a:rPr lang="en-US" altLang="zh-CN" b="1" dirty="0"/>
              <a:t>transparent and cheap canvas </a:t>
            </a:r>
            <a:r>
              <a:rPr lang="en-US" altLang="zh-CN" dirty="0"/>
              <a:t>to perform such technology.</a:t>
            </a:r>
          </a:p>
          <a:p>
            <a:r>
              <a:rPr lang="en-US" altLang="zh-CN" dirty="0"/>
              <a:t>So we can say that is the Celluloid is the </a:t>
            </a:r>
            <a:r>
              <a:rPr lang="en-US" altLang="zh-CN" b="1" dirty="0"/>
              <a:t>starting point</a:t>
            </a:r>
            <a:r>
              <a:rPr lang="en-US" altLang="zh-CN" dirty="0"/>
              <a:t> of </a:t>
            </a:r>
            <a:r>
              <a:rPr lang="en-US" altLang="zh-CN" b="1" dirty="0"/>
              <a:t>modern anime industry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0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Nowadays</a:t>
            </a:r>
            <a:r>
              <a:rPr lang="en-US" altLang="zh-CN" dirty="0"/>
              <a:t>, when people </a:t>
            </a:r>
            <a:r>
              <a:rPr lang="en-US" altLang="zh-CN" b="1" dirty="0"/>
              <a:t>mentioned Celluloid</a:t>
            </a:r>
            <a:r>
              <a:rPr lang="en-US" altLang="zh-CN" dirty="0"/>
              <a:t>, they are </a:t>
            </a:r>
            <a:r>
              <a:rPr lang="en-US" altLang="zh-CN" b="1" dirty="0"/>
              <a:t>not refer to plastic</a:t>
            </a:r>
            <a:r>
              <a:rPr lang="en-US" altLang="zh-CN" dirty="0"/>
              <a:t>, but refer to </a:t>
            </a:r>
            <a:r>
              <a:rPr lang="en-US" altLang="zh-CN" b="1" dirty="0"/>
              <a:t>a widely-used color style </a:t>
            </a:r>
            <a:r>
              <a:rPr lang="en-US" altLang="zh-CN" dirty="0"/>
              <a:t>in </a:t>
            </a:r>
            <a:r>
              <a:rPr lang="en-US" altLang="zh-CN" b="1" dirty="0"/>
              <a:t>Japanese anime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This color style </a:t>
            </a:r>
            <a:r>
              <a:rPr lang="en-US" altLang="zh-CN" b="1" dirty="0"/>
              <a:t>is distinctive</a:t>
            </a:r>
            <a:r>
              <a:rPr lang="en-US" altLang="zh-CN" dirty="0"/>
              <a:t>. Clear </a:t>
            </a:r>
            <a:r>
              <a:rPr lang="en-US" altLang="zh-CN" b="1" dirty="0"/>
              <a:t>line strokes</a:t>
            </a:r>
            <a:r>
              <a:rPr lang="en-US" altLang="zh-CN" dirty="0"/>
              <a:t>, large </a:t>
            </a:r>
            <a:r>
              <a:rPr lang="en-US" altLang="zh-CN" b="1" dirty="0"/>
              <a:t>color blocks</a:t>
            </a:r>
            <a:r>
              <a:rPr lang="en-US" altLang="zh-CN" dirty="0"/>
              <a:t>, </a:t>
            </a:r>
            <a:r>
              <a:rPr lang="en-US" altLang="zh-CN" b="1" dirty="0"/>
              <a:t>sharp shadows</a:t>
            </a:r>
            <a:r>
              <a:rPr lang="en-US" altLang="zh-CN" dirty="0"/>
              <a:t> are its main features.</a:t>
            </a:r>
          </a:p>
          <a:p>
            <a:r>
              <a:rPr lang="en-US" altLang="zh-CN" dirty="0"/>
              <a:t>This color style can be </a:t>
            </a:r>
            <a:r>
              <a:rPr lang="en-US" altLang="zh-CN" b="1" dirty="0"/>
              <a:t>traced back</a:t>
            </a:r>
            <a:r>
              <a:rPr lang="en-US" altLang="zh-CN" dirty="0"/>
              <a:t> to the </a:t>
            </a:r>
            <a:r>
              <a:rPr lang="en-US" altLang="zh-CN" b="1" dirty="0"/>
              <a:t>early age </a:t>
            </a:r>
            <a:r>
              <a:rPr lang="en-US" altLang="zh-CN" dirty="0"/>
              <a:t>of Japanese </a:t>
            </a:r>
            <a:r>
              <a:rPr lang="en-US" altLang="zh-CN" b="1" dirty="0"/>
              <a:t>modern anime industry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This color style is invented by</a:t>
            </a:r>
          </a:p>
          <a:p>
            <a:endParaRPr lang="en-US" altLang="zh-CN" b="1" dirty="0"/>
          </a:p>
          <a:p>
            <a:r>
              <a:rPr lang="en-US" altLang="zh-CN" b="1" dirty="0"/>
              <a:t>In 1960s</a:t>
            </a:r>
            <a:r>
              <a:rPr lang="en-US" altLang="zh-CN" b="0" dirty="0"/>
              <a:t>, a Japanese </a:t>
            </a:r>
            <a:r>
              <a:rPr lang="en-US" altLang="zh-CN" b="1" dirty="0"/>
              <a:t>cartoonist</a:t>
            </a:r>
            <a:r>
              <a:rPr lang="en-US" altLang="zh-CN" b="0" dirty="0"/>
              <a:t> Osamu </a:t>
            </a:r>
            <a:r>
              <a:rPr lang="en-US" altLang="zh-CN" b="1" dirty="0"/>
              <a:t>founded </a:t>
            </a:r>
            <a:r>
              <a:rPr lang="en-US" altLang="zh-CN" b="1" dirty="0" err="1"/>
              <a:t>mushi</a:t>
            </a:r>
            <a:r>
              <a:rPr lang="en-US" altLang="zh-CN" b="1" dirty="0"/>
              <a:t>-pro</a:t>
            </a:r>
            <a:r>
              <a:rPr lang="en-US" altLang="zh-CN" b="0" dirty="0"/>
              <a:t>, and </a:t>
            </a:r>
            <a:r>
              <a:rPr lang="en-US" altLang="zh-CN" b="1" dirty="0"/>
              <a:t>bring</a:t>
            </a:r>
            <a:r>
              <a:rPr lang="en-US" altLang="zh-CN" b="0" dirty="0"/>
              <a:t> Limited Animation and Celluloid </a:t>
            </a:r>
            <a:r>
              <a:rPr lang="en-US" altLang="zh-CN" b="1" dirty="0"/>
              <a:t>into Japanese anime industry</a:t>
            </a:r>
            <a:r>
              <a:rPr lang="en-US" altLang="zh-CN" b="0" dirty="0"/>
              <a:t>.</a:t>
            </a:r>
          </a:p>
          <a:p>
            <a:r>
              <a:rPr lang="en-US" altLang="zh-CN" b="0" dirty="0"/>
              <a:t>But with this tools, anime is </a:t>
            </a:r>
            <a:r>
              <a:rPr lang="en-US" altLang="zh-CN" b="1" dirty="0"/>
              <a:t>still expensive</a:t>
            </a:r>
            <a:r>
              <a:rPr lang="en-US" altLang="zh-CN" b="0" dirty="0"/>
              <a:t>.</a:t>
            </a:r>
          </a:p>
          <a:p>
            <a:r>
              <a:rPr lang="en-US" altLang="zh-CN" b="0" dirty="0"/>
              <a:t>In order to </a:t>
            </a:r>
            <a:r>
              <a:rPr lang="en-US" altLang="zh-CN" b="1" dirty="0"/>
              <a:t>reduce the cost</a:t>
            </a:r>
            <a:r>
              <a:rPr lang="en-US" altLang="zh-CN" b="0" dirty="0"/>
              <a:t>, Osamu </a:t>
            </a:r>
            <a:r>
              <a:rPr lang="en-US" altLang="zh-CN" b="1" dirty="0"/>
              <a:t>need to invented</a:t>
            </a:r>
            <a:r>
              <a:rPr lang="en-US" altLang="zh-CN" b="0" dirty="0"/>
              <a:t> a color that is </a:t>
            </a:r>
            <a:r>
              <a:rPr lang="en-US" altLang="zh-CN" b="1" dirty="0"/>
              <a:t>simple enough</a:t>
            </a:r>
            <a:r>
              <a:rPr lang="en-US" altLang="zh-CN" b="0" dirty="0"/>
              <a:t> like Limited Animation, </a:t>
            </a:r>
            <a:r>
              <a:rPr lang="en-US" altLang="zh-CN" b="1" dirty="0"/>
              <a:t>that is what we called </a:t>
            </a:r>
            <a:r>
              <a:rPr lang="en-US" altLang="zh-CN" b="0" dirty="0"/>
              <a:t>Celluloid color style </a:t>
            </a:r>
            <a:r>
              <a:rPr lang="en-US" altLang="zh-CN" b="1" dirty="0"/>
              <a:t>after</a:t>
            </a:r>
            <a:r>
              <a:rPr lang="en-US" altLang="zh-CN" b="0" dirty="0"/>
              <a:t>.</a:t>
            </a:r>
          </a:p>
          <a:p>
            <a:r>
              <a:rPr lang="en-US" altLang="zh-CN" b="1" dirty="0"/>
              <a:t>With</a:t>
            </a:r>
            <a:r>
              <a:rPr lang="en-US" altLang="zh-CN" b="0" dirty="0"/>
              <a:t> Limited Animation and Celluloid color style, </a:t>
            </a:r>
            <a:r>
              <a:rPr lang="en-US" altLang="zh-CN" b="0" dirty="0" err="1"/>
              <a:t>mushi</a:t>
            </a:r>
            <a:r>
              <a:rPr lang="en-US" altLang="zh-CN" b="0" dirty="0"/>
              <a:t>-pro </a:t>
            </a:r>
            <a:r>
              <a:rPr lang="en-US" altLang="zh-CN" b="1" dirty="0"/>
              <a:t>greatly reduce the production cost </a:t>
            </a:r>
            <a:r>
              <a:rPr lang="en-US" altLang="zh-CN" b="0" dirty="0"/>
              <a:t>of anime,</a:t>
            </a:r>
          </a:p>
          <a:p>
            <a:r>
              <a:rPr lang="en-US" altLang="zh-CN" b="0" dirty="0"/>
              <a:t>thus </a:t>
            </a:r>
            <a:r>
              <a:rPr lang="en-US" altLang="zh-CN" b="1" dirty="0"/>
              <a:t>strengthen</a:t>
            </a:r>
            <a:r>
              <a:rPr lang="en-US" altLang="zh-CN" b="0" dirty="0"/>
              <a:t> the Japanese anime and make it a </a:t>
            </a:r>
            <a:r>
              <a:rPr lang="en-US" altLang="zh-CN" b="1" dirty="0"/>
              <a:t>huge industry till today</a:t>
            </a:r>
            <a:r>
              <a:rPr lang="en-US" altLang="zh-CN" b="0" dirty="0"/>
              <a:t>.</a:t>
            </a:r>
          </a:p>
          <a:p>
            <a:r>
              <a:rPr lang="en-US" altLang="zh-CN" b="1" dirty="0"/>
              <a:t>So that makes</a:t>
            </a:r>
            <a:r>
              <a:rPr lang="en-US" altLang="zh-CN" b="0" dirty="0"/>
              <a:t> Celluloid color style </a:t>
            </a:r>
            <a:r>
              <a:rPr lang="en-US" altLang="zh-CN" b="1" dirty="0"/>
              <a:t>become famous all over the world</a:t>
            </a:r>
            <a:r>
              <a:rPr lang="en-US" altLang="zh-CN" b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5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With the developing of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digital technology, Celluloid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gradually evolved into layer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in digital graphic software.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With advanced digital technology, producers can make anime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in an unprecedented way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The anime became much more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flexible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colorful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cheaper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than before.</a:t>
            </a:r>
          </a:p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Today,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producers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no longer need to 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draw the anime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on the pieces of plastic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the Celluloid color style is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still a important coloring skills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in Japanese digital anime industry,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not only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because of its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cheapness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but also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, it became the 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hallmark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 of the Japanese anime industry.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3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Even in </a:t>
            </a:r>
            <a:r>
              <a:rPr lang="en-US" altLang="zh-CN" dirty="0"/>
              <a:t>3D anime, we can still see </a:t>
            </a:r>
            <a:r>
              <a:rPr lang="en-US" altLang="zh-CN" b="1" dirty="0"/>
              <a:t>the influence of Celluloid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3D anime, </a:t>
            </a:r>
            <a:r>
              <a:rPr lang="en-US" altLang="zh-CN" b="1" dirty="0"/>
              <a:t>there is </a:t>
            </a:r>
            <a:r>
              <a:rPr lang="en-US" altLang="zh-CN" dirty="0"/>
              <a:t>a technology, </a:t>
            </a:r>
            <a:r>
              <a:rPr lang="en-US" altLang="zh-CN" b="1" dirty="0"/>
              <a:t>what we called </a:t>
            </a:r>
            <a:r>
              <a:rPr lang="en-US" altLang="zh-CN" b="1" dirty="0" err="1"/>
              <a:t>Cel</a:t>
            </a:r>
            <a:r>
              <a:rPr lang="en-US" altLang="zh-CN" b="1" dirty="0"/>
              <a:t>-Look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means “look like Celluloid”.</a:t>
            </a:r>
          </a:p>
          <a:p>
            <a:r>
              <a:rPr lang="en-US" altLang="zh-CN" dirty="0"/>
              <a:t>Just like traditional 2D Celluloid, it </a:t>
            </a:r>
            <a:r>
              <a:rPr lang="en-US" altLang="zh-CN" b="1" dirty="0"/>
              <a:t>use large color blocks </a:t>
            </a:r>
            <a:r>
              <a:rPr lang="en-US" altLang="zh-CN" b="0" dirty="0"/>
              <a:t>and</a:t>
            </a:r>
            <a:r>
              <a:rPr lang="en-US" altLang="zh-CN" b="1" dirty="0"/>
              <a:t> sharp shadows</a:t>
            </a:r>
            <a:r>
              <a:rPr lang="en-US" altLang="zh-CN" dirty="0"/>
              <a:t>, and </a:t>
            </a:r>
            <a:r>
              <a:rPr lang="en-US" altLang="zh-CN" b="1" dirty="0"/>
              <a:t>stick</a:t>
            </a:r>
            <a:r>
              <a:rPr lang="en-US" altLang="zh-CN" dirty="0"/>
              <a:t> </a:t>
            </a:r>
            <a:r>
              <a:rPr lang="en-US" altLang="zh-CN" b="1" dirty="0"/>
              <a:t>clear line strokes</a:t>
            </a:r>
            <a:r>
              <a:rPr lang="en-US" altLang="zh-CN" dirty="0"/>
              <a:t> </a:t>
            </a:r>
            <a:r>
              <a:rPr lang="en-US" altLang="zh-CN" b="1" dirty="0"/>
              <a:t>onto the edge</a:t>
            </a:r>
            <a:r>
              <a:rPr lang="en-US" altLang="zh-CN" dirty="0"/>
              <a:t> of the model.</a:t>
            </a:r>
          </a:p>
          <a:p>
            <a:r>
              <a:rPr lang="en-US" altLang="zh-CN" dirty="0"/>
              <a:t>This model technology can </a:t>
            </a:r>
            <a:r>
              <a:rPr lang="en-US" altLang="zh-CN" b="1" dirty="0"/>
              <a:t>cover up the small flaws</a:t>
            </a:r>
            <a:r>
              <a:rPr lang="en-US" altLang="zh-CN" dirty="0"/>
              <a:t> of the model.</a:t>
            </a:r>
          </a:p>
          <a:p>
            <a:r>
              <a:rPr lang="en-US" altLang="zh-CN" dirty="0"/>
              <a:t>This method </a:t>
            </a:r>
            <a:r>
              <a:rPr lang="en-US" altLang="zh-CN" b="1" dirty="0"/>
              <a:t>not only</a:t>
            </a:r>
            <a:r>
              <a:rPr lang="en-US" altLang="zh-CN" dirty="0"/>
              <a:t> make the make the 3D anime </a:t>
            </a:r>
            <a:r>
              <a:rPr lang="en-US" altLang="zh-CN" b="1" dirty="0"/>
              <a:t>looks like 2D Celluloid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But also makes the 3D anime </a:t>
            </a:r>
            <a:r>
              <a:rPr lang="en-US" altLang="zh-CN" b="1" dirty="0"/>
              <a:t>cheaper</a:t>
            </a:r>
            <a:r>
              <a:rPr lang="en-US" altLang="zh-CN" dirty="0"/>
              <a:t>, just like </a:t>
            </a:r>
            <a:r>
              <a:rPr lang="en-US" altLang="zh-CN" b="1" dirty="0"/>
              <a:t>Celluloid did in last century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And it is </a:t>
            </a:r>
            <a:r>
              <a:rPr lang="en-US" altLang="zh-CN" b="1" dirty="0"/>
              <a:t>widely used</a:t>
            </a:r>
            <a:r>
              <a:rPr lang="en-US" altLang="zh-CN" dirty="0"/>
              <a:t> in today’s anime industry.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4032B-EDD5-4E12-97FC-BB4DAF91DA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5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45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58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3691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6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2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6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E406-BCF4-4480-B8B7-0B661FF6C137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4045-9363-4782-8A1A-04101D797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0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9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3E93-73EB-455D-99A4-399768441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Celluloid and Japanese Anime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0C9D76-741F-4FC5-872E-DEED1039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201857</a:t>
            </a:r>
            <a:r>
              <a:rPr lang="zh-CN" altLang="en-US" dirty="0"/>
              <a:t>尹达恒</a:t>
            </a:r>
          </a:p>
        </p:txBody>
      </p:sp>
    </p:spTree>
    <p:extLst>
      <p:ext uri="{BB962C8B-B14F-4D97-AF65-F5344CB8AC3E}">
        <p14:creationId xmlns:p14="http://schemas.microsoft.com/office/powerpoint/2010/main" val="37360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7170" name="Picture 2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52E3591A-6AB2-4C23-8BF7-AA6CAC0A8A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29" y="1703155"/>
            <a:ext cx="2798715" cy="14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B4A6ABE6-65FF-446C-91A7-7DE582E236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51" y="3200468"/>
            <a:ext cx="2585072" cy="249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新手教程！photoshop图层基础知识介绍">
            <a:extLst>
              <a:ext uri="{FF2B5EF4-FFF2-40B4-BE49-F238E27FC236}">
                <a16:creationId xmlns:a16="http://schemas.microsoft.com/office/drawing/2014/main" id="{81B400EE-165B-435E-A5DA-3D53289E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758" y="2978177"/>
            <a:ext cx="2585072" cy="16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495F63-5F91-4DD4-8D42-B638F46C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" y="1504045"/>
            <a:ext cx="2464163" cy="21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41D9624-0E02-45EE-8233-FA1EE702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6" y="3672267"/>
            <a:ext cx="2464163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D9D87EA-0F62-483F-B02B-BAF4DEF89FB4}"/>
              </a:ext>
            </a:extLst>
          </p:cNvPr>
          <p:cNvSpPr/>
          <p:nvPr/>
        </p:nvSpPr>
        <p:spPr>
          <a:xfrm>
            <a:off x="2721750" y="3123231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010F379-6FDC-4697-ACB1-FF99CAEBE3CA}"/>
              </a:ext>
            </a:extLst>
          </p:cNvPr>
          <p:cNvSpPr/>
          <p:nvPr/>
        </p:nvSpPr>
        <p:spPr>
          <a:xfrm>
            <a:off x="6208313" y="3123230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FF25602-1424-40C8-B707-132C96523B7B}"/>
              </a:ext>
            </a:extLst>
          </p:cNvPr>
          <p:cNvSpPr/>
          <p:nvPr/>
        </p:nvSpPr>
        <p:spPr>
          <a:xfrm>
            <a:off x="9924744" y="3123229"/>
            <a:ext cx="713186" cy="1325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CA4F15-861E-4C53-98DA-0C33CF5B0D48}"/>
              </a:ext>
            </a:extLst>
          </p:cNvPr>
          <p:cNvSpPr txBox="1"/>
          <p:nvPr/>
        </p:nvSpPr>
        <p:spPr>
          <a:xfrm>
            <a:off x="11090747" y="327817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733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5368A-2C7E-4915-A4A9-F78BC58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C5E606-B625-4D78-AF62-58303B61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FD98-7E7D-4058-B1D7-7B5A77C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and Anime History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45F2C-74B2-4EC8-A99F-1F5481BD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Celluloid’s past</a:t>
            </a:r>
          </a:p>
          <a:p>
            <a:r>
              <a:rPr lang="en-US" altLang="zh-CN" dirty="0"/>
              <a:t>Celluloid in Japanese anime</a:t>
            </a:r>
          </a:p>
          <a:p>
            <a:r>
              <a:rPr lang="en-US" altLang="zh-CN" dirty="0"/>
              <a:t>Celluloid in digital anime</a:t>
            </a:r>
          </a:p>
          <a:p>
            <a:r>
              <a:rPr lang="en-US" altLang="zh-CN" dirty="0"/>
              <a:t>Celluloid in 3D anime</a:t>
            </a:r>
          </a:p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4A2006-F528-4A68-8770-D0F985293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Celluloid’s past —— era of man-made plastics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034D5BF-B2E7-4370-B146-BB0AFBA4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Invented in late 19</a:t>
            </a:r>
            <a:r>
              <a:rPr lang="en-US" altLang="zh-CN" baseline="30000" dirty="0"/>
              <a:t>th</a:t>
            </a:r>
            <a:r>
              <a:rPr lang="en-US" altLang="zh-CN" dirty="0"/>
              <a:t> century</a:t>
            </a:r>
          </a:p>
          <a:p>
            <a:r>
              <a:rPr lang="en-US" altLang="zh-CN" dirty="0"/>
              <a:t>Invented as a substitute for ivory</a:t>
            </a:r>
          </a:p>
          <a:p>
            <a:r>
              <a:rPr lang="en-US" altLang="zh-CN" dirty="0"/>
              <a:t>Become an everyday material after World War II</a:t>
            </a:r>
          </a:p>
          <a:p>
            <a:r>
              <a:rPr lang="en-US" altLang="zh-CN" dirty="0"/>
              <a:t>The basic material of films</a:t>
            </a:r>
            <a:endParaRPr lang="zh-CN" altLang="en-US" dirty="0"/>
          </a:p>
        </p:txBody>
      </p:sp>
      <p:pic>
        <p:nvPicPr>
          <p:cNvPr id="11" name="Picture 4" descr="Celluloid’s past: billiard balls, jewelry, cigarette case, greeting cards, toys, and Ping Pong balls ">
            <a:extLst>
              <a:ext uri="{FF2B5EF4-FFF2-40B4-BE49-F238E27FC236}">
                <a16:creationId xmlns:a16="http://schemas.microsoft.com/office/drawing/2014/main" id="{9F6FF3AE-47EC-4A6F-A4BC-959FDE00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54" y="3429000"/>
            <a:ext cx="6642335" cy="33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6">
            <a:extLst>
              <a:ext uri="{FF2B5EF4-FFF2-40B4-BE49-F238E27FC236}">
                <a16:creationId xmlns:a16="http://schemas.microsoft.com/office/drawing/2014/main" id="{ACCBB550-0C18-46C1-904F-FDBD6543A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34" y="4286865"/>
            <a:ext cx="3335993" cy="24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anime —— Limited Animation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E0E7802-EDA4-42BD-8432-D6A32C7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+ Limited Animation technology = Snow White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	—— first full-length animation made with Celluloid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97A3B-B19C-44A5-B6C7-24EA198F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811" y="2910348"/>
            <a:ext cx="4782377" cy="37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4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anime —— Limited Animation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E0E7802-EDA4-42BD-8432-D6A32C75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all the things are moving all the time</a:t>
            </a:r>
          </a:p>
          <a:p>
            <a:r>
              <a:rPr lang="en-US" altLang="zh-CN" dirty="0"/>
              <a:t>Reuse common parts between frames</a:t>
            </a:r>
          </a:p>
          <a:p>
            <a:r>
              <a:rPr lang="en-US" altLang="zh-CN" dirty="0"/>
              <a:t>Nearly impossible without Celluloid</a:t>
            </a:r>
          </a:p>
          <a:p>
            <a:r>
              <a:rPr lang="en-US" altLang="zh-CN" dirty="0"/>
              <a:t>Start point of modern anime industry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259C1D-0A74-476F-B1BC-60025F10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44" y="3927277"/>
            <a:ext cx="5522311" cy="27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Celluloid in Japanese anime ——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color</a:t>
            </a:r>
            <a:r>
              <a:rPr lang="zh-CN" altLang="en-US" sz="3600" dirty="0"/>
              <a:t> </a:t>
            </a:r>
            <a:r>
              <a:rPr lang="en-US" altLang="zh-CN" sz="3600" dirty="0"/>
              <a:t>style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B0663-0C06-4DDD-906B-B46B081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—— a color style</a:t>
            </a:r>
          </a:p>
          <a:p>
            <a:r>
              <a:rPr lang="en-US" altLang="zh-CN" dirty="0"/>
              <a:t>Clear line strokes, large color blocks, sharp shadows</a:t>
            </a:r>
          </a:p>
          <a:p>
            <a:r>
              <a:rPr lang="en-US" altLang="zh-CN" dirty="0"/>
              <a:t>Simple to paint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6448CF-EEA0-4146-9489-89A75DC7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77" y="2984757"/>
            <a:ext cx="5594684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42B25B8-A3FA-424B-8DA5-C288D8AA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0032"/>
            <a:ext cx="38862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1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Celluloid in Japanese anime —— a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style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B0663-0C06-4DDD-906B-B46B081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Osamu </a:t>
            </a:r>
            <a:r>
              <a:rPr lang="en-US" altLang="zh-CN" dirty="0" err="1"/>
              <a:t>Tezuka</a:t>
            </a:r>
            <a:r>
              <a:rPr lang="en-US" altLang="zh-CN" dirty="0"/>
              <a:t> and his company </a:t>
            </a:r>
            <a:r>
              <a:rPr lang="en-US" altLang="zh-CN" dirty="0" err="1"/>
              <a:t>mushi</a:t>
            </a:r>
            <a:r>
              <a:rPr lang="en-US" altLang="zh-CN" dirty="0"/>
              <a:t>-pro</a:t>
            </a:r>
          </a:p>
          <a:p>
            <a:r>
              <a:rPr lang="en-US" altLang="zh-CN" dirty="0"/>
              <a:t>Celluloid + Celluloid Color Style + Limited Animation </a:t>
            </a:r>
          </a:p>
          <a:p>
            <a:r>
              <a:rPr lang="en-US" altLang="zh-CN" dirty="0"/>
              <a:t>Greatly reduce the production cost of anime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7359DF-67DE-4AA9-A375-854B7847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888" y="3158792"/>
            <a:ext cx="3003791" cy="33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Digital Anime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22FB7-1ECE-4972-952C-09CEE615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Celluloid evolved into by Layer in digital age</a:t>
            </a:r>
          </a:p>
          <a:p>
            <a:r>
              <a:rPr lang="en-US" altLang="zh-CN" dirty="0"/>
              <a:t>Celluloid is still a important coloring skills in digital anime industry</a:t>
            </a:r>
          </a:p>
          <a:p>
            <a:r>
              <a:rPr lang="en-US" altLang="zh-CN" dirty="0"/>
              <a:t>Celluloid became the hallmark of the Japanese anime industry</a:t>
            </a:r>
            <a:endParaRPr lang="zh-CN" altLang="en-US" dirty="0"/>
          </a:p>
        </p:txBody>
      </p:sp>
      <p:pic>
        <p:nvPicPr>
          <p:cNvPr id="6146" name="Picture 2" descr="新手教程！photoshop图层基础知识介绍">
            <a:extLst>
              <a:ext uri="{FF2B5EF4-FFF2-40B4-BE49-F238E27FC236}">
                <a16:creationId xmlns:a16="http://schemas.microsoft.com/office/drawing/2014/main" id="{D026C971-D437-4C58-9EB3-4FDFD21A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9571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76FD1E-289C-47D5-8DC4-DCB43343C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464" y="3905250"/>
            <a:ext cx="45815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F1302-EC6F-4EED-B6B2-153801A3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Celluloid in 3D Anime —— </a:t>
            </a:r>
            <a:r>
              <a:rPr lang="en-US" altLang="zh-CN" dirty="0" err="1"/>
              <a:t>Cel</a:t>
            </a:r>
            <a:r>
              <a:rPr lang="en-US" altLang="zh-CN" dirty="0"/>
              <a:t>-Look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22FB7-1ECE-4972-952C-09CEE615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 like Celluloid</a:t>
            </a:r>
          </a:p>
          <a:p>
            <a:r>
              <a:rPr lang="en-US" altLang="zh-CN" dirty="0"/>
              <a:t>Use large color blocks and sharp shadows when rendering</a:t>
            </a:r>
          </a:p>
          <a:p>
            <a:r>
              <a:rPr lang="en-US" altLang="zh-CN" dirty="0"/>
              <a:t>Stick clear line strokes onto the edge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7170" name="Picture 2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52E3591A-6AB2-4C23-8BF7-AA6CAC0A8A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9696"/>
            <a:ext cx="381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新知图谱, 这竟然是“三渲二”？！大佬太强了！【附教程和源文件下载】">
            <a:extLst>
              <a:ext uri="{FF2B5EF4-FFF2-40B4-BE49-F238E27FC236}">
                <a16:creationId xmlns:a16="http://schemas.microsoft.com/office/drawing/2014/main" id="{B4A6ABE6-65FF-446C-91A7-7DE582E236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0"/>
            <a:ext cx="3519160" cy="33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18518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2864</TotalTime>
  <Words>958</Words>
  <Application>Microsoft Office PowerPoint</Application>
  <PresentationFormat>宽屏</PresentationFormat>
  <Paragraphs>94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楷体</vt:lpstr>
      <vt:lpstr>微软雅黑</vt:lpstr>
      <vt:lpstr>Arial</vt:lpstr>
      <vt:lpstr>Calibri</vt:lpstr>
      <vt:lpstr>Wingdings</vt:lpstr>
      <vt:lpstr>组会模板16：9</vt:lpstr>
      <vt:lpstr>Celluloid and Japanese Anime</vt:lpstr>
      <vt:lpstr>Celluloid and Anime History</vt:lpstr>
      <vt:lpstr>Celluloid’s past —— era of man-made plastics</vt:lpstr>
      <vt:lpstr>Celluloid in anime —— Limited Animation</vt:lpstr>
      <vt:lpstr>Celluloid in anime —— Limited Animation</vt:lpstr>
      <vt:lpstr>Celluloid in Japanese anime —— a color style</vt:lpstr>
      <vt:lpstr>Celluloid in Japanese anime —— a color style</vt:lpstr>
      <vt:lpstr>Celluloid in Digital Anime</vt:lpstr>
      <vt:lpstr>Celluloid in 3D Anime —— Cel-Look</vt:lpstr>
      <vt:lpstr>Summary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Technology</dc:title>
  <dc:creator>Yin Daheng</dc:creator>
  <cp:lastModifiedBy>Yin Daheng</cp:lastModifiedBy>
  <cp:revision>89</cp:revision>
  <dcterms:created xsi:type="dcterms:W3CDTF">2020-10-21T12:26:59Z</dcterms:created>
  <dcterms:modified xsi:type="dcterms:W3CDTF">2020-10-30T11:18:56Z</dcterms:modified>
</cp:coreProperties>
</file>