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52266"/>
            <a:ext cx="12192000" cy="1562846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>
            <a:lvl1pPr>
              <a:def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 vert="horz" lIns="91440" tIns="45720" rIns="91440" bIns="45720" rtlCol="0">
            <a:normAutofit lnSpcReduction="10000"/>
          </a:bodyPr>
          <a:lstStyle>
            <a:lvl1pPr algn="ctr">
              <a:defRPr lang="zh-CN" altLang="en-US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marL="0" lvl="0" indent="0" algn="ctr">
              <a:spcAft>
                <a:spcPts val="2400"/>
              </a:spcAft>
              <a:buNone/>
            </a:pPr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0950-2054-428B-9889-8F686D45EC3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022F-552F-4AF8-9C9A-FD683D921B8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5C661FD0-60DD-459F-B399-FEA4B9CFB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6" y="355983"/>
            <a:ext cx="23034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89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0950-2054-428B-9889-8F686D45EC3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022F-552F-4AF8-9C9A-FD683D921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85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F4ED3AB4-93C4-4985-9727-B5715F6DCF1B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8" name="标题 3">
              <a:extLst>
                <a:ext uri="{FF2B5EF4-FFF2-40B4-BE49-F238E27FC236}">
                  <a16:creationId xmlns:a16="http://schemas.microsoft.com/office/drawing/2014/main" id="{E5772554-358F-47C0-96CC-C9A515D842CA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19">
              <a:extLst>
                <a:ext uri="{FF2B5EF4-FFF2-40B4-BE49-F238E27FC236}">
                  <a16:creationId xmlns:a16="http://schemas.microsoft.com/office/drawing/2014/main" id="{952489E2-6397-44CE-8691-C678D691008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20">
              <a:extLst>
                <a:ext uri="{FF2B5EF4-FFF2-40B4-BE49-F238E27FC236}">
                  <a16:creationId xmlns:a16="http://schemas.microsoft.com/office/drawing/2014/main" id="{448BAFAA-2692-4D2E-8630-5C30F4E852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30">
              <a:extLst>
                <a:ext uri="{FF2B5EF4-FFF2-40B4-BE49-F238E27FC236}">
                  <a16:creationId xmlns:a16="http://schemas.microsoft.com/office/drawing/2014/main" id="{25D89B58-495A-43A7-92C0-BF27541BD2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54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033440"/>
            <a:ext cx="10972800" cy="5092724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0950-2054-428B-9889-8F686D45EC3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022F-552F-4AF8-9C9A-FD683D921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334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DFD6234-749D-4F0C-9C2C-F3E5A01C882A}"/>
              </a:ext>
            </a:extLst>
          </p:cNvPr>
          <p:cNvGrpSpPr/>
          <p:nvPr/>
        </p:nvGrpSpPr>
        <p:grpSpPr>
          <a:xfrm rot="5400000">
            <a:off x="8187268" y="2853269"/>
            <a:ext cx="6858001" cy="1151468"/>
            <a:chOff x="1" y="-26988"/>
            <a:chExt cx="6858001" cy="863601"/>
          </a:xfrm>
        </p:grpSpPr>
        <p:sp>
          <p:nvSpPr>
            <p:cNvPr id="13" name="标题 3">
              <a:extLst>
                <a:ext uri="{FF2B5EF4-FFF2-40B4-BE49-F238E27FC236}">
                  <a16:creationId xmlns:a16="http://schemas.microsoft.com/office/drawing/2014/main" id="{574037EC-6187-49F8-9EE1-3DD7CCA0BB04}"/>
                </a:ext>
              </a:extLst>
            </p:cNvPr>
            <p:cNvSpPr txBox="1">
              <a:spLocks/>
            </p:cNvSpPr>
            <p:nvPr/>
          </p:nvSpPr>
          <p:spPr>
            <a:xfrm>
              <a:off x="1" y="-26988"/>
              <a:ext cx="6858001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4" name="直接连接符 19">
              <a:extLst>
                <a:ext uri="{FF2B5EF4-FFF2-40B4-BE49-F238E27FC236}">
                  <a16:creationId xmlns:a16="http://schemas.microsoft.com/office/drawing/2014/main" id="{9017F2ED-EF73-4A0D-B8D3-D9B77AA1798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0">
              <a:extLst>
                <a:ext uri="{FF2B5EF4-FFF2-40B4-BE49-F238E27FC236}">
                  <a16:creationId xmlns:a16="http://schemas.microsoft.com/office/drawing/2014/main" id="{45E0181A-AEEC-41B7-980F-4C1E8F2CEA0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30">
              <a:extLst>
                <a:ext uri="{FF2B5EF4-FFF2-40B4-BE49-F238E27FC236}">
                  <a16:creationId xmlns:a16="http://schemas.microsoft.com/office/drawing/2014/main" id="{385AB42A-FEB5-4E5C-A393-4C51D819CE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226803" y="622301"/>
            <a:ext cx="738717" cy="5499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99" y="274639"/>
            <a:ext cx="10231971" cy="5851525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0950-2054-428B-9889-8F686D45EC3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022F-552F-4AF8-9C9A-FD683D921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62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26DC398-675C-4A24-84B3-5404C11AC76E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8" name="标题 3">
              <a:extLst>
                <a:ext uri="{FF2B5EF4-FFF2-40B4-BE49-F238E27FC236}">
                  <a16:creationId xmlns:a16="http://schemas.microsoft.com/office/drawing/2014/main" id="{1E0D3804-A6F0-4CDE-BDE3-E630549CBA6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19">
              <a:extLst>
                <a:ext uri="{FF2B5EF4-FFF2-40B4-BE49-F238E27FC236}">
                  <a16:creationId xmlns:a16="http://schemas.microsoft.com/office/drawing/2014/main" id="{B446B7E4-78F0-4194-B08A-1AC2C39958A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20">
              <a:extLst>
                <a:ext uri="{FF2B5EF4-FFF2-40B4-BE49-F238E27FC236}">
                  <a16:creationId xmlns:a16="http://schemas.microsoft.com/office/drawing/2014/main" id="{B7C0A3E6-F1FF-427D-8DB1-E9791B89118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30">
              <a:extLst>
                <a:ext uri="{FF2B5EF4-FFF2-40B4-BE49-F238E27FC236}">
                  <a16:creationId xmlns:a16="http://schemas.microsoft.com/office/drawing/2014/main" id="{440505F1-F975-4EFE-9258-4A1E718E63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20800" cy="553998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lang="zh-CN" altLang="en-US" sz="3000" b="1" kern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33440"/>
            <a:ext cx="10972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0950-2054-428B-9889-8F686D45EC3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022F-552F-4AF8-9C9A-FD683D921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76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0950-2054-428B-9889-8F686D45EC3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022F-552F-4AF8-9C9A-FD683D921B8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1EE7B386-338B-4764-85F1-67C3D55680EC}"/>
              </a:ext>
            </a:extLst>
          </p:cNvPr>
          <p:cNvSpPr txBox="1">
            <a:spLocks/>
          </p:cNvSpPr>
          <p:nvPr/>
        </p:nvSpPr>
        <p:spPr>
          <a:xfrm>
            <a:off x="0" y="-24"/>
            <a:ext cx="12192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19">
            <a:extLst>
              <a:ext uri="{FF2B5EF4-FFF2-40B4-BE49-F238E27FC236}">
                <a16:creationId xmlns:a16="http://schemas.microsoft.com/office/drawing/2014/main" id="{5EDB0516-F82E-4E09-BCC6-78628E7E2022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018" y="1565"/>
            <a:ext cx="2116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20">
            <a:extLst>
              <a:ext uri="{FF2B5EF4-FFF2-40B4-BE49-F238E27FC236}">
                <a16:creationId xmlns:a16="http://schemas.microsoft.com/office/drawing/2014/main" id="{740BB1FC-B3C6-4721-92D6-BF1F1FA3F6A5}"/>
              </a:ext>
            </a:extLst>
          </p:cNvPr>
          <p:cNvCxnSpPr>
            <a:cxnSpLocks/>
          </p:cNvCxnSpPr>
          <p:nvPr/>
        </p:nvCxnSpPr>
        <p:spPr bwMode="auto">
          <a:xfrm flipH="1">
            <a:off x="681567" y="-24"/>
            <a:ext cx="2117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30">
            <a:extLst>
              <a:ext uri="{FF2B5EF4-FFF2-40B4-BE49-F238E27FC236}">
                <a16:creationId xmlns:a16="http://schemas.microsoft.com/office/drawing/2014/main" id="{28A6E5BF-2A0D-4294-9AFE-058CFD22D566}"/>
              </a:ext>
            </a:extLst>
          </p:cNvPr>
          <p:cNvCxnSpPr>
            <a:cxnSpLocks/>
          </p:cNvCxnSpPr>
          <p:nvPr/>
        </p:nvCxnSpPr>
        <p:spPr bwMode="auto">
          <a:xfrm>
            <a:off x="768351" y="-24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9">
            <a:extLst>
              <a:ext uri="{FF2B5EF4-FFF2-40B4-BE49-F238E27FC236}">
                <a16:creationId xmlns:a16="http://schemas.microsoft.com/office/drawing/2014/main" id="{6EE42B8E-637A-44E6-A66B-3C85DDBB8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34" y="169838"/>
            <a:ext cx="1112291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386995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1B9BF0A4-17AA-4116-B463-360E9B871E6B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9" name="标题 3">
              <a:extLst>
                <a:ext uri="{FF2B5EF4-FFF2-40B4-BE49-F238E27FC236}">
                  <a16:creationId xmlns:a16="http://schemas.microsoft.com/office/drawing/2014/main" id="{4CD6A6AB-DF25-4447-AA31-6C2F889D5FB2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19">
              <a:extLst>
                <a:ext uri="{FF2B5EF4-FFF2-40B4-BE49-F238E27FC236}">
                  <a16:creationId xmlns:a16="http://schemas.microsoft.com/office/drawing/2014/main" id="{3A276ED9-4D9E-440A-A84A-84AE621A77B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20">
              <a:extLst>
                <a:ext uri="{FF2B5EF4-FFF2-40B4-BE49-F238E27FC236}">
                  <a16:creationId xmlns:a16="http://schemas.microsoft.com/office/drawing/2014/main" id="{8DC851E0-C218-4FEF-871A-3065C46D640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30">
              <a:extLst>
                <a:ext uri="{FF2B5EF4-FFF2-40B4-BE49-F238E27FC236}">
                  <a16:creationId xmlns:a16="http://schemas.microsoft.com/office/drawing/2014/main" id="{C400D821-542D-4941-BD6A-B493542CA5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33440"/>
            <a:ext cx="5384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800"/>
            </a:lvl1pPr>
            <a:lvl2pPr marL="742950" indent="-285750">
              <a:buFont typeface="Wingdings" panose="05000000000000000000" pitchFamily="2" charset="2"/>
              <a:buChar char="n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33440"/>
            <a:ext cx="5384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800"/>
            </a:lvl1pPr>
            <a:lvl2pPr marL="742950" indent="-285750">
              <a:buFont typeface="Wingdings" panose="05000000000000000000" pitchFamily="2" charset="2"/>
              <a:buChar char="n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0950-2054-428B-9889-8F686D45EC3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022F-552F-4AF8-9C9A-FD683D921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6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0F997A75-5537-440A-81DD-40FE6869741F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11" name="标题 3">
              <a:extLst>
                <a:ext uri="{FF2B5EF4-FFF2-40B4-BE49-F238E27FC236}">
                  <a16:creationId xmlns:a16="http://schemas.microsoft.com/office/drawing/2014/main" id="{7CE531F4-6090-42D3-A92F-67A519F6D07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2" name="直接连接符 19">
              <a:extLst>
                <a:ext uri="{FF2B5EF4-FFF2-40B4-BE49-F238E27FC236}">
                  <a16:creationId xmlns:a16="http://schemas.microsoft.com/office/drawing/2014/main" id="{0C3A453E-A72A-4D5D-A50D-04D166C5F79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20">
              <a:extLst>
                <a:ext uri="{FF2B5EF4-FFF2-40B4-BE49-F238E27FC236}">
                  <a16:creationId xmlns:a16="http://schemas.microsoft.com/office/drawing/2014/main" id="{7AB50A70-8E93-4820-AAE5-F7D6D8ED343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30">
              <a:extLst>
                <a:ext uri="{FF2B5EF4-FFF2-40B4-BE49-F238E27FC236}">
                  <a16:creationId xmlns:a16="http://schemas.microsoft.com/office/drawing/2014/main" id="{BC8A1772-E37A-4276-BC13-2F9DFCB9E3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033439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673201"/>
            <a:ext cx="5386917" cy="445296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/>
            </a:lvl1pPr>
            <a:lvl2pPr marL="742950" indent="-285750">
              <a:buFont typeface="Wingdings" panose="05000000000000000000" pitchFamily="2" charset="2"/>
              <a:buChar char="n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033439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673201"/>
            <a:ext cx="5389033" cy="445296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/>
            </a:lvl1pPr>
            <a:lvl2pPr marL="742950" indent="-285750">
              <a:buFont typeface="Wingdings" panose="05000000000000000000" pitchFamily="2" charset="2"/>
              <a:buChar char="n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0950-2054-428B-9889-8F686D45EC3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022F-552F-4AF8-9C9A-FD683D921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07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12912D2-0DF4-4AFD-987D-E4A4BE79C44B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7" name="标题 3">
              <a:extLst>
                <a:ext uri="{FF2B5EF4-FFF2-40B4-BE49-F238E27FC236}">
                  <a16:creationId xmlns:a16="http://schemas.microsoft.com/office/drawing/2014/main" id="{EE11A992-40E0-4E14-AC49-D270EDB9095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" name="直接连接符 19">
              <a:extLst>
                <a:ext uri="{FF2B5EF4-FFF2-40B4-BE49-F238E27FC236}">
                  <a16:creationId xmlns:a16="http://schemas.microsoft.com/office/drawing/2014/main" id="{5DFC2A33-AB71-4FEB-8310-CC5635A0872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接连接符 20">
              <a:extLst>
                <a:ext uri="{FF2B5EF4-FFF2-40B4-BE49-F238E27FC236}">
                  <a16:creationId xmlns:a16="http://schemas.microsoft.com/office/drawing/2014/main" id="{7EDE707B-1815-4F6E-AE62-356B084366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30">
              <a:extLst>
                <a:ext uri="{FF2B5EF4-FFF2-40B4-BE49-F238E27FC236}">
                  <a16:creationId xmlns:a16="http://schemas.microsoft.com/office/drawing/2014/main" id="{503B0CE3-D7D8-4814-9D62-C1B54623C0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0950-2054-428B-9889-8F686D45EC3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022F-552F-4AF8-9C9A-FD683D921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43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0950-2054-428B-9889-8F686D45EC3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022F-552F-4AF8-9C9A-FD683D921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40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B062C8-8753-4729-A2AC-00E51378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0950-2054-428B-9889-8F686D45EC3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0B1FA3-89C5-42E1-BC99-5A18B6AA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72A1CF-E4C3-4C1D-9AA9-A3422C5D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022F-552F-4AF8-9C9A-FD683D921B8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FC290AC1-FD36-4F3C-A293-1435AA3E4C39}"/>
              </a:ext>
            </a:extLst>
          </p:cNvPr>
          <p:cNvSpPr txBox="1">
            <a:spLocks/>
          </p:cNvSpPr>
          <p:nvPr/>
        </p:nvSpPr>
        <p:spPr>
          <a:xfrm>
            <a:off x="0" y="2277691"/>
            <a:ext cx="12192000" cy="1943844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C8842466-337A-4916-8970-BB531A1FEC01}"/>
              </a:ext>
            </a:extLst>
          </p:cNvPr>
          <p:cNvSpPr txBox="1"/>
          <p:nvPr/>
        </p:nvSpPr>
        <p:spPr>
          <a:xfrm>
            <a:off x="1524000" y="2464783"/>
            <a:ext cx="9144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感谢各位老师和同学！</a:t>
            </a:r>
          </a:p>
          <a:p>
            <a:pPr algn="ctr">
              <a:defRPr/>
            </a:pPr>
            <a:r>
              <a:rPr lang="zh-CN" alt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请大家提出宝贵意见！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E45B8ADE-1A65-4AC9-9F73-9F3D74418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6" y="355983"/>
            <a:ext cx="23034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97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3239D7E3-952F-4DFC-A6A0-4C11CFBB9ECC}"/>
              </a:ext>
            </a:extLst>
          </p:cNvPr>
          <p:cNvGrpSpPr/>
          <p:nvPr/>
        </p:nvGrpSpPr>
        <p:grpSpPr>
          <a:xfrm>
            <a:off x="0" y="-24"/>
            <a:ext cx="4766733" cy="6237336"/>
            <a:chOff x="0" y="-26988"/>
            <a:chExt cx="3575050" cy="6237336"/>
          </a:xfrm>
        </p:grpSpPr>
        <p:sp>
          <p:nvSpPr>
            <p:cNvPr id="9" name="标题 3">
              <a:extLst>
                <a:ext uri="{FF2B5EF4-FFF2-40B4-BE49-F238E27FC236}">
                  <a16:creationId xmlns:a16="http://schemas.microsoft.com/office/drawing/2014/main" id="{7ED03D04-5254-4133-8E60-869A42A49C69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3575050" cy="6237336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19">
              <a:extLst>
                <a:ext uri="{FF2B5EF4-FFF2-40B4-BE49-F238E27FC236}">
                  <a16:creationId xmlns:a16="http://schemas.microsoft.com/office/drawing/2014/main" id="{2B907581-060F-4C52-B91A-13D97D4B12D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20">
              <a:extLst>
                <a:ext uri="{FF2B5EF4-FFF2-40B4-BE49-F238E27FC236}">
                  <a16:creationId xmlns:a16="http://schemas.microsoft.com/office/drawing/2014/main" id="{F1C2E4E4-0EDE-4C0B-8343-2920F8B43D7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30">
              <a:extLst>
                <a:ext uri="{FF2B5EF4-FFF2-40B4-BE49-F238E27FC236}">
                  <a16:creationId xmlns:a16="http://schemas.microsoft.com/office/drawing/2014/main" id="{6BFC0A1C-1BD8-4541-8818-56E847A9B6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3200"/>
            </a:lvl1pPr>
            <a:lvl2pPr marL="742950" indent="-285750">
              <a:buFont typeface="Wingdings" panose="05000000000000000000" pitchFamily="2" charset="2"/>
              <a:buChar char="n"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0950-2054-428B-9889-8F686D45EC3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022F-552F-4AF8-9C9A-FD683D921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169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D0950-2054-428B-9889-8F686D45EC3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7022F-552F-4AF8-9C9A-FD683D921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11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284F3-0CF6-4958-9C57-D811DF7CED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CORD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F2921D-729C-4C3C-872D-90570A72AE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Central Office Re-Architected as a Data Center</a:t>
            </a:r>
          </a:p>
          <a:p>
            <a:r>
              <a:rPr lang="zh-CN" altLang="en-US" dirty="0"/>
              <a:t>运营商机房数据中心化改造</a:t>
            </a:r>
          </a:p>
        </p:txBody>
      </p:sp>
    </p:spTree>
    <p:extLst>
      <p:ext uri="{BB962C8B-B14F-4D97-AF65-F5344CB8AC3E}">
        <p14:creationId xmlns:p14="http://schemas.microsoft.com/office/powerpoint/2010/main" val="391519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83298-C391-4166-B44C-86B34C91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Before CORD——</a:t>
            </a:r>
            <a:br>
              <a:rPr lang="en-US" altLang="zh-CN" dirty="0"/>
            </a:br>
            <a:r>
              <a:rPr lang="en-US" altLang="zh-CN" dirty="0"/>
              <a:t>OCP(Open Compute Project)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DE3EC-3D0A-4A72-8A77-D9B41FFCB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开源数据中心设计方案</a:t>
            </a:r>
          </a:p>
        </p:txBody>
      </p:sp>
    </p:spTree>
    <p:extLst>
      <p:ext uri="{BB962C8B-B14F-4D97-AF65-F5344CB8AC3E}">
        <p14:creationId xmlns:p14="http://schemas.microsoft.com/office/powerpoint/2010/main" val="409291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F8B0F-D041-4545-940B-1B92F6CA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OCP</a:t>
            </a:r>
            <a:r>
              <a:rPr lang="zh-CN" altLang="en-US" dirty="0"/>
              <a:t>的诞生：</a:t>
            </a:r>
            <a:r>
              <a:rPr lang="en-US" altLang="zh-CN" dirty="0"/>
              <a:t>Facebook</a:t>
            </a:r>
            <a:r>
              <a:rPr lang="zh-CN" altLang="en-US" dirty="0"/>
              <a:t>数据中心设计方案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24BD87-F606-447B-90A7-FE27D00A8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2005/2006</a:t>
            </a:r>
            <a:r>
              <a:rPr lang="zh-CN" altLang="en-US" dirty="0"/>
              <a:t>年的</a:t>
            </a:r>
            <a:r>
              <a:rPr lang="en-US" altLang="zh-CN" dirty="0"/>
              <a:t>Google</a:t>
            </a:r>
            <a:r>
              <a:rPr lang="zh-CN" altLang="en-US" dirty="0"/>
              <a:t>：数据中心代工自用</a:t>
            </a:r>
            <a:endParaRPr lang="en-US" altLang="zh-CN" dirty="0"/>
          </a:p>
          <a:p>
            <a:pPr lvl="1"/>
            <a:r>
              <a:rPr lang="zh-CN" altLang="en-US" dirty="0"/>
              <a:t>软硬件基础设施建设处在公司战略的最核心地位</a:t>
            </a:r>
            <a:endParaRPr lang="en-US" altLang="zh-CN" dirty="0"/>
          </a:p>
          <a:p>
            <a:pPr lvl="1"/>
            <a:r>
              <a:rPr lang="zh-CN" altLang="en-US" dirty="0"/>
              <a:t>自己组件团队设计数据中心</a:t>
            </a:r>
            <a:endParaRPr lang="en-US" altLang="zh-CN" dirty="0"/>
          </a:p>
          <a:p>
            <a:pPr lvl="1"/>
            <a:r>
              <a:rPr lang="zh-CN" altLang="en-US" dirty="0"/>
              <a:t>自行寻找数据中心代工厂家</a:t>
            </a:r>
            <a:endParaRPr lang="en-US" altLang="zh-CN" dirty="0"/>
          </a:p>
          <a:p>
            <a:pPr lvl="1"/>
            <a:r>
              <a:rPr lang="zh-CN" altLang="en-US" dirty="0"/>
              <a:t>内部架构和软硬件严格保密</a:t>
            </a:r>
            <a:endParaRPr lang="en-US" altLang="zh-CN" dirty="0"/>
          </a:p>
          <a:p>
            <a:r>
              <a:rPr lang="en-US" altLang="zh-CN" dirty="0"/>
              <a:t>2011</a:t>
            </a:r>
            <a:r>
              <a:rPr lang="zh-CN" altLang="en-US" dirty="0"/>
              <a:t>年的</a:t>
            </a:r>
            <a:r>
              <a:rPr lang="en-US" altLang="zh-CN" dirty="0"/>
              <a:t>Facebook</a:t>
            </a:r>
            <a:r>
              <a:rPr lang="zh-CN" altLang="en-US" dirty="0"/>
              <a:t>：开源数据中心设计方案</a:t>
            </a:r>
            <a:endParaRPr lang="en-US" altLang="zh-CN" dirty="0"/>
          </a:p>
          <a:p>
            <a:pPr lvl="1"/>
            <a:r>
              <a:rPr lang="zh-CN" altLang="en-US" dirty="0"/>
              <a:t>设计和研制数据中心硬件基础不是公司的业务核心</a:t>
            </a:r>
            <a:endParaRPr lang="en-US" altLang="zh-CN" dirty="0"/>
          </a:p>
          <a:p>
            <a:pPr lvl="1"/>
            <a:r>
              <a:rPr lang="en-US" altLang="zh-CN" dirty="0"/>
              <a:t>2011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月公开</a:t>
            </a:r>
            <a:r>
              <a:rPr lang="en-US" altLang="zh-CN" dirty="0"/>
              <a:t>Facebook</a:t>
            </a:r>
            <a:r>
              <a:rPr lang="zh-CN" altLang="en-US" dirty="0"/>
              <a:t>的数据中心设计方案</a:t>
            </a:r>
            <a:endParaRPr lang="en-US" altLang="zh-CN" dirty="0"/>
          </a:p>
          <a:p>
            <a:pPr lvl="1"/>
            <a:r>
              <a:rPr lang="en-US" altLang="zh-CN" dirty="0"/>
              <a:t>OCP</a:t>
            </a:r>
            <a:r>
              <a:rPr lang="zh-CN" altLang="en-US" dirty="0"/>
              <a:t>组织成立</a:t>
            </a:r>
          </a:p>
        </p:txBody>
      </p:sp>
    </p:spTree>
    <p:extLst>
      <p:ext uri="{BB962C8B-B14F-4D97-AF65-F5344CB8AC3E}">
        <p14:creationId xmlns:p14="http://schemas.microsoft.com/office/powerpoint/2010/main" val="89967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65CFC-FB7B-4DF6-AA80-B3156B8B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OCP</a:t>
            </a:r>
            <a:r>
              <a:rPr lang="zh-CN" altLang="en-US" dirty="0"/>
              <a:t>的项目内容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ADD74-03F4-46ED-B04D-BC64E339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数据中心硬件</a:t>
            </a:r>
            <a:endParaRPr lang="en-US" altLang="zh-CN" dirty="0"/>
          </a:p>
          <a:p>
            <a:pPr lvl="1"/>
            <a:r>
              <a:rPr lang="zh-CN" altLang="en-US" dirty="0"/>
              <a:t>计算设备</a:t>
            </a:r>
            <a:endParaRPr lang="en-US" altLang="zh-CN" dirty="0"/>
          </a:p>
          <a:p>
            <a:pPr lvl="1"/>
            <a:r>
              <a:rPr lang="zh-CN" altLang="en-US" dirty="0"/>
              <a:t>交换设备</a:t>
            </a:r>
            <a:endParaRPr lang="en-US" altLang="zh-CN" dirty="0"/>
          </a:p>
          <a:p>
            <a:pPr lvl="1"/>
            <a:r>
              <a:rPr lang="zh-CN" altLang="en-US" dirty="0"/>
              <a:t>存储设备</a:t>
            </a:r>
            <a:endParaRPr lang="en-US" altLang="zh-CN" dirty="0"/>
          </a:p>
          <a:p>
            <a:pPr lvl="1"/>
            <a:r>
              <a:rPr lang="zh-CN" altLang="en-US" dirty="0"/>
              <a:t>供电设备</a:t>
            </a:r>
            <a:endParaRPr lang="en-US" altLang="zh-CN" dirty="0"/>
          </a:p>
          <a:p>
            <a:pPr lvl="1"/>
            <a:r>
              <a:rPr lang="zh-CN" altLang="en-US" dirty="0"/>
              <a:t>机架设计方案</a:t>
            </a:r>
            <a:endParaRPr lang="en-US" altLang="zh-CN" dirty="0"/>
          </a:p>
          <a:p>
            <a:pPr lvl="1"/>
            <a:r>
              <a:rPr lang="zh-CN" altLang="en-US" dirty="0"/>
              <a:t>设备摆放方案</a:t>
            </a:r>
            <a:endParaRPr lang="en-US" altLang="zh-CN" dirty="0"/>
          </a:p>
          <a:p>
            <a:pPr lvl="1"/>
            <a:r>
              <a:rPr lang="en-US" altLang="zh-CN" dirty="0"/>
              <a:t>… …</a:t>
            </a:r>
          </a:p>
          <a:p>
            <a:r>
              <a:rPr lang="zh-CN" altLang="en-US" dirty="0"/>
              <a:t>数据中心软件</a:t>
            </a:r>
            <a:endParaRPr lang="en-US" altLang="zh-CN" dirty="0"/>
          </a:p>
          <a:p>
            <a:pPr lvl="1"/>
            <a:r>
              <a:rPr lang="zh-CN" altLang="en-US" dirty="0"/>
              <a:t>平台管理软件</a:t>
            </a:r>
            <a:endParaRPr lang="en-US" altLang="zh-CN" dirty="0"/>
          </a:p>
          <a:p>
            <a:pPr lvl="1"/>
            <a:r>
              <a:rPr lang="zh-CN" altLang="en-US" dirty="0"/>
              <a:t>驱动</a:t>
            </a:r>
            <a:endParaRPr lang="en-US" altLang="zh-CN" dirty="0"/>
          </a:p>
          <a:p>
            <a:pPr lvl="1"/>
            <a:r>
              <a:rPr lang="en-US" altLang="zh-CN" dirty="0"/>
              <a:t>… …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6231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1F7FA-4566-4097-9F1A-B93B4DFD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CORD</a:t>
            </a:r>
            <a:br>
              <a:rPr lang="en-US" altLang="zh-CN" dirty="0"/>
            </a:br>
            <a:r>
              <a:rPr lang="en-US" altLang="zh-CN" dirty="0"/>
              <a:t>Central Office Re-architected as Datacenter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035AF6-ADF7-477B-BF05-5CB963F7E5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用设计数据中心的方案设计运营商机房</a:t>
            </a:r>
            <a:endParaRPr lang="en-US" altLang="zh-CN" dirty="0"/>
          </a:p>
          <a:p>
            <a:r>
              <a:rPr lang="zh-CN" altLang="en-US" dirty="0"/>
              <a:t>开源运营商机房设计方案</a:t>
            </a:r>
          </a:p>
        </p:txBody>
      </p:sp>
    </p:spTree>
    <p:extLst>
      <p:ext uri="{BB962C8B-B14F-4D97-AF65-F5344CB8AC3E}">
        <p14:creationId xmlns:p14="http://schemas.microsoft.com/office/powerpoint/2010/main" val="130531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65CFC-FB7B-4DF6-AA80-B3156B8B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CORD</a:t>
            </a:r>
            <a:r>
              <a:rPr lang="zh-CN" altLang="en-US" dirty="0"/>
              <a:t>项目思路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ADD74-03F4-46ED-B04D-BC64E339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问题：运营商机房运维复杂</a:t>
            </a:r>
            <a:endParaRPr lang="en-US" altLang="zh-CN" dirty="0"/>
          </a:p>
          <a:p>
            <a:pPr lvl="1"/>
            <a:r>
              <a:rPr lang="zh-CN" altLang="en-US" dirty="0"/>
              <a:t>设备种类远大于数据中心</a:t>
            </a:r>
            <a:endParaRPr lang="en-US" altLang="zh-CN" dirty="0"/>
          </a:p>
          <a:p>
            <a:pPr lvl="1"/>
            <a:r>
              <a:rPr lang="zh-CN" altLang="en-US" dirty="0"/>
              <a:t>硬件标准不统一</a:t>
            </a:r>
            <a:endParaRPr lang="en-US" altLang="zh-CN" dirty="0"/>
          </a:p>
          <a:p>
            <a:pPr lvl="1"/>
            <a:r>
              <a:rPr lang="en-US" altLang="zh-CN" dirty="0"/>
              <a:t>… …</a:t>
            </a:r>
          </a:p>
          <a:p>
            <a:r>
              <a:rPr lang="zh-CN" altLang="en-US" dirty="0"/>
              <a:t>解决问题：用</a:t>
            </a:r>
            <a:r>
              <a:rPr lang="en-US" altLang="zh-CN" dirty="0"/>
              <a:t>OCP</a:t>
            </a:r>
            <a:r>
              <a:rPr lang="zh-CN" altLang="en-US" dirty="0"/>
              <a:t>中的数据中心代替运营商机房</a:t>
            </a:r>
          </a:p>
          <a:p>
            <a:pPr lvl="1"/>
            <a:r>
              <a:rPr lang="zh-CN" altLang="en-US" dirty="0"/>
              <a:t>运营商机房设备所做的事，在数据中心用虚拟化也能完成</a:t>
            </a:r>
            <a:endParaRPr lang="en-US" altLang="zh-CN" dirty="0"/>
          </a:p>
          <a:p>
            <a:pPr lvl="1"/>
            <a:r>
              <a:rPr lang="zh-CN" altLang="en-US" dirty="0"/>
              <a:t>运营商机房硬件标准不统一，而数据中心硬件有</a:t>
            </a:r>
            <a:r>
              <a:rPr lang="en-US" altLang="zh-CN" dirty="0"/>
              <a:t>OCP</a:t>
            </a:r>
            <a:r>
              <a:rPr lang="zh-CN" altLang="en-US" dirty="0"/>
              <a:t>进行统一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0B438D-E86C-4347-931E-D211116E1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841" y="1346780"/>
            <a:ext cx="5390159" cy="18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9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78B0F-DE50-4F26-B288-4DC52EB0D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CORD</a:t>
            </a:r>
            <a:r>
              <a:rPr lang="zh-CN" altLang="en-US" dirty="0"/>
              <a:t>主要项目内容：</a:t>
            </a:r>
            <a:r>
              <a:rPr lang="en-US" altLang="zh-CN" dirty="0"/>
              <a:t>OCP+</a:t>
            </a:r>
            <a:r>
              <a:rPr lang="zh-CN" altLang="en-US" dirty="0"/>
              <a:t>虚拟化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EA296B-2D02-4DB7-8266-900AF95B6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在数据中心虚拟一个运营商机房</a:t>
            </a:r>
            <a:endParaRPr lang="en-US" altLang="zh-CN" dirty="0"/>
          </a:p>
          <a:p>
            <a:r>
              <a:rPr lang="en-US" altLang="zh-CN" dirty="0"/>
              <a:t>CORD</a:t>
            </a:r>
            <a:r>
              <a:rPr lang="zh-CN" altLang="en-US" dirty="0"/>
              <a:t>虚拟了什么</a:t>
            </a:r>
            <a:endParaRPr lang="en-US" altLang="zh-CN" dirty="0"/>
          </a:p>
          <a:p>
            <a:pPr lvl="1"/>
            <a:r>
              <a:rPr lang="en-US" altLang="zh-CN" dirty="0" err="1"/>
              <a:t>vRouter</a:t>
            </a:r>
            <a:r>
              <a:rPr lang="zh-CN" altLang="en-US" dirty="0"/>
              <a:t>：虚拟路由器</a:t>
            </a:r>
            <a:endParaRPr lang="en-US" altLang="zh-CN" dirty="0"/>
          </a:p>
          <a:p>
            <a:pPr lvl="1"/>
            <a:r>
              <a:rPr lang="en-US" altLang="zh-CN" dirty="0" err="1"/>
              <a:t>vTN</a:t>
            </a:r>
            <a:r>
              <a:rPr lang="zh-CN" altLang="en-US" dirty="0"/>
              <a:t>：虚拟租户网络服务</a:t>
            </a:r>
            <a:endParaRPr lang="en-US" altLang="zh-CN" dirty="0"/>
          </a:p>
          <a:p>
            <a:pPr lvl="1"/>
            <a:r>
              <a:rPr lang="en-US" altLang="zh-CN" dirty="0" err="1"/>
              <a:t>vTR</a:t>
            </a:r>
            <a:r>
              <a:rPr lang="zh-CN" altLang="en-US" dirty="0"/>
              <a:t>：模拟用户和设备测试连通性</a:t>
            </a:r>
            <a:endParaRPr lang="en-US" altLang="zh-CN" dirty="0"/>
          </a:p>
          <a:p>
            <a:pPr lvl="1"/>
            <a:r>
              <a:rPr lang="en-US" altLang="zh-CN" dirty="0" err="1"/>
              <a:t>vOLT</a:t>
            </a:r>
            <a:r>
              <a:rPr lang="zh-CN" altLang="en-US" dirty="0"/>
              <a:t>、</a:t>
            </a:r>
            <a:r>
              <a:rPr lang="en-US" altLang="zh-CN" dirty="0" err="1"/>
              <a:t>vCPE</a:t>
            </a:r>
            <a:r>
              <a:rPr lang="zh-CN" altLang="en-US" dirty="0"/>
              <a:t>：虚拟</a:t>
            </a:r>
            <a:r>
              <a:rPr lang="en-US" altLang="zh-CN" dirty="0"/>
              <a:t>OLT</a:t>
            </a:r>
            <a:r>
              <a:rPr lang="zh-CN" altLang="en-US" dirty="0"/>
              <a:t>设备的控制平面</a:t>
            </a:r>
            <a:endParaRPr lang="en-US" altLang="zh-CN" dirty="0"/>
          </a:p>
          <a:p>
            <a:pPr lvl="1"/>
            <a:r>
              <a:rPr lang="en-US" altLang="zh-CN" dirty="0" err="1"/>
              <a:t>vSG</a:t>
            </a:r>
            <a:r>
              <a:rPr lang="zh-CN" altLang="en-US" dirty="0"/>
              <a:t>：为用户提供家庭网关功能</a:t>
            </a:r>
            <a:endParaRPr lang="en-US" altLang="zh-CN" dirty="0"/>
          </a:p>
          <a:p>
            <a:pPr lvl="1"/>
            <a:r>
              <a:rPr lang="en-US" altLang="zh-CN" dirty="0" err="1"/>
              <a:t>vNaaS</a:t>
            </a:r>
            <a:r>
              <a:rPr lang="zh-CN" altLang="en-US" dirty="0"/>
              <a:t>：虚拟网络即服务</a:t>
            </a:r>
            <a:endParaRPr lang="en-US" altLang="zh-CN" dirty="0"/>
          </a:p>
          <a:p>
            <a:pPr lvl="1"/>
            <a:r>
              <a:rPr lang="en-US" altLang="zh-CN" dirty="0" err="1"/>
              <a:t>vEE</a:t>
            </a:r>
            <a:r>
              <a:rPr lang="zh-CN" altLang="en-US" dirty="0"/>
              <a:t>：虚拟以太网边缘设备</a:t>
            </a:r>
            <a:endParaRPr lang="en-US" altLang="zh-CN" dirty="0"/>
          </a:p>
          <a:p>
            <a:pPr lvl="1"/>
            <a:r>
              <a:rPr lang="en-US" altLang="zh-CN" dirty="0" err="1"/>
              <a:t>vEG</a:t>
            </a:r>
            <a:r>
              <a:rPr lang="zh-CN" altLang="en-US" dirty="0"/>
              <a:t>：虚拟企业网关</a:t>
            </a:r>
            <a:endParaRPr lang="en-US" altLang="zh-CN" dirty="0"/>
          </a:p>
          <a:p>
            <a:pPr lvl="1"/>
            <a:r>
              <a:rPr lang="en-US" altLang="zh-CN" dirty="0" err="1"/>
              <a:t>vENB</a:t>
            </a:r>
            <a:r>
              <a:rPr lang="zh-CN" altLang="en-US" dirty="0"/>
              <a:t>：虚拟化的移动通信（</a:t>
            </a:r>
            <a:r>
              <a:rPr lang="en-US" altLang="zh-CN" dirty="0"/>
              <a:t>4G</a:t>
            </a:r>
            <a:r>
              <a:rPr lang="zh-CN" altLang="en-US" dirty="0"/>
              <a:t>、</a:t>
            </a:r>
            <a:r>
              <a:rPr lang="en-US" altLang="zh-CN" dirty="0"/>
              <a:t>5G</a:t>
            </a:r>
            <a:r>
              <a:rPr lang="zh-CN" altLang="en-US" dirty="0"/>
              <a:t>）基站</a:t>
            </a:r>
            <a:endParaRPr lang="en-US" altLang="zh-CN" dirty="0"/>
          </a:p>
          <a:p>
            <a:pPr lvl="1"/>
            <a:r>
              <a:rPr lang="en-US" altLang="zh-CN" dirty="0" err="1"/>
              <a:t>vSPGWC</a:t>
            </a:r>
            <a:r>
              <a:rPr lang="zh-CN" altLang="en-US" dirty="0"/>
              <a:t>：虚拟化的</a:t>
            </a:r>
            <a:r>
              <a:rPr lang="en-US" altLang="zh-CN" dirty="0"/>
              <a:t>PDN</a:t>
            </a:r>
            <a:r>
              <a:rPr lang="zh-CN" altLang="en-US" dirty="0"/>
              <a:t>网关的控制平面</a:t>
            </a:r>
            <a:endParaRPr lang="en-US" altLang="zh-CN" dirty="0"/>
          </a:p>
          <a:p>
            <a:pPr lvl="1"/>
            <a:r>
              <a:rPr lang="en-US" altLang="zh-CN" dirty="0" err="1"/>
              <a:t>vSPGWC</a:t>
            </a:r>
            <a:r>
              <a:rPr lang="zh-CN" altLang="en-US" dirty="0"/>
              <a:t>：虚拟化的</a:t>
            </a:r>
            <a:r>
              <a:rPr lang="en-US" altLang="zh-CN" dirty="0"/>
              <a:t>PDN</a:t>
            </a:r>
            <a:r>
              <a:rPr lang="zh-CN" altLang="en-US" dirty="0"/>
              <a:t>网关的用户平面</a:t>
            </a:r>
            <a:endParaRPr lang="en-US" altLang="zh-CN" dirty="0"/>
          </a:p>
          <a:p>
            <a:pPr lvl="1"/>
            <a:r>
              <a:rPr lang="en-US" altLang="zh-CN" dirty="0"/>
              <a:t>… …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0E978B-ABDE-4A19-A5C9-A2D1FA44F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841" y="1346780"/>
            <a:ext cx="5390159" cy="18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8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83298-C391-4166-B44C-86B34C91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After CORD——</a:t>
            </a:r>
            <a:br>
              <a:rPr lang="en-US" altLang="zh-CN" dirty="0"/>
            </a:br>
            <a:r>
              <a:rPr lang="en-US" altLang="zh-CN" dirty="0"/>
              <a:t>TIP(Telecom Infra Project)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DE3EC-3D0A-4A72-8A77-D9B41FFCB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统一运营商网络硬件</a:t>
            </a:r>
          </a:p>
        </p:txBody>
      </p:sp>
    </p:spTree>
    <p:extLst>
      <p:ext uri="{BB962C8B-B14F-4D97-AF65-F5344CB8AC3E}">
        <p14:creationId xmlns:p14="http://schemas.microsoft.com/office/powerpoint/2010/main" val="2698074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65CFC-FB7B-4DF6-AA80-B3156B8B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TIP</a:t>
            </a:r>
            <a:r>
              <a:rPr lang="zh-CN" altLang="en-US" dirty="0"/>
              <a:t>项目思路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ADD74-03F4-46ED-B04D-BC64E339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问题：</a:t>
            </a:r>
            <a:r>
              <a:rPr lang="en-US" altLang="zh-CN" dirty="0"/>
              <a:t>CORD</a:t>
            </a:r>
            <a:r>
              <a:rPr lang="zh-CN" altLang="en-US" dirty="0"/>
              <a:t>只能统一运营商机房</a:t>
            </a:r>
            <a:endParaRPr lang="en-US" altLang="zh-CN" dirty="0"/>
          </a:p>
          <a:p>
            <a:pPr lvl="1"/>
            <a:r>
              <a:rPr lang="zh-CN" altLang="en-US" dirty="0"/>
              <a:t>在运营商机房之外，移动运营商还有许多无线硬件没有统一</a:t>
            </a:r>
            <a:endParaRPr lang="en-US" altLang="zh-CN" dirty="0"/>
          </a:p>
          <a:p>
            <a:pPr lvl="1"/>
            <a:r>
              <a:rPr lang="en-US" altLang="zh-CN" dirty="0"/>
              <a:t>… …</a:t>
            </a:r>
          </a:p>
          <a:p>
            <a:r>
              <a:rPr lang="zh-CN" altLang="en-US" dirty="0"/>
              <a:t>解决问题：开源</a:t>
            </a:r>
            <a:r>
              <a:rPr lang="en-US" altLang="zh-CN" dirty="0"/>
              <a:t>CORD</a:t>
            </a:r>
            <a:r>
              <a:rPr lang="zh-CN" altLang="en-US" dirty="0"/>
              <a:t>统一不了的运营商硬件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DDAF2B-6DE9-470C-93BB-2AF04EABC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87" y="4001294"/>
            <a:ext cx="10620413" cy="1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43717"/>
      </p:ext>
    </p:extLst>
  </p:cSld>
  <p:clrMapOvr>
    <a:masterClrMapping/>
  </p:clrMapOvr>
</p:sld>
</file>

<file path=ppt/theme/theme1.xml><?xml version="1.0" encoding="utf-8"?>
<a:theme xmlns:a="http://schemas.openxmlformats.org/drawingml/2006/main" name="组会模板16：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组会模板16：9" id="{722C1CE8-8F34-440C-8F82-DF9A61DD2FC2}" vid="{84B508D6-EB5E-4151-8B64-1876C2B964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组会模板16：9</Template>
  <TotalTime>53</TotalTime>
  <Words>397</Words>
  <Application>Microsoft Office PowerPoint</Application>
  <PresentationFormat>宽屏</PresentationFormat>
  <Paragraphs>61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楷体</vt:lpstr>
      <vt:lpstr>微软雅黑</vt:lpstr>
      <vt:lpstr>Arial</vt:lpstr>
      <vt:lpstr>Calibri</vt:lpstr>
      <vt:lpstr>Wingdings</vt:lpstr>
      <vt:lpstr>组会模板16：9</vt:lpstr>
      <vt:lpstr>CORD</vt:lpstr>
      <vt:lpstr>Before CORD—— OCP(Open Compute Project)</vt:lpstr>
      <vt:lpstr>OCP的诞生：Facebook数据中心设计方案</vt:lpstr>
      <vt:lpstr>OCP的项目内容</vt:lpstr>
      <vt:lpstr>CORD Central Office Re-architected as Datacenter</vt:lpstr>
      <vt:lpstr>CORD项目思路</vt:lpstr>
      <vt:lpstr>CORD主要项目内容：OCP+虚拟化</vt:lpstr>
      <vt:lpstr>After CORD—— TIP(Telecom Infra Project)</vt:lpstr>
      <vt:lpstr>TIP项目思路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CORD</dc:title>
  <dc:creator>Yin Daheng</dc:creator>
  <cp:lastModifiedBy>Yin Daheng</cp:lastModifiedBy>
  <cp:revision>42</cp:revision>
  <dcterms:created xsi:type="dcterms:W3CDTF">2020-06-21T06:49:08Z</dcterms:created>
  <dcterms:modified xsi:type="dcterms:W3CDTF">2020-06-23T07:24:32Z</dcterms:modified>
</cp:coreProperties>
</file>