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63" r:id="rId5"/>
    <p:sldId id="261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317" r:id="rId21"/>
    <p:sldId id="370" r:id="rId22"/>
    <p:sldId id="371" r:id="rId23"/>
    <p:sldId id="366" r:id="rId24"/>
    <p:sldId id="367" r:id="rId25"/>
    <p:sldId id="369" r:id="rId26"/>
    <p:sldId id="37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B9CDE5"/>
    <a:srgbClr val="F68426"/>
    <a:srgbClr val="02409A"/>
    <a:srgbClr val="FFFFFF"/>
    <a:srgbClr val="F7F7F7"/>
    <a:srgbClr val="08A86B"/>
    <a:srgbClr val="05A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86876" autoAdjust="0"/>
  </p:normalViewPr>
  <p:slideViewPr>
    <p:cSldViewPr>
      <p:cViewPr varScale="1">
        <p:scale>
          <a:sx n="69" d="100"/>
          <a:sy n="69" d="100"/>
        </p:scale>
        <p:origin x="560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85C8D-4DFB-4B1E-8249-6E9452730FDA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70DA-DA27-4190-A562-701D56EFFC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20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153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21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456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22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78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23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651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24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969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25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44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12192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C661FD0-60DD-459F-B399-FEA4B9CFB7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ED3AB4-93C4-4985-9727-B5715F6DCF1B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E5772554-358F-47C0-96CC-C9A515D842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952489E2-6397-44CE-8691-C678D69100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448BAFAA-2692-4D2E-8630-5C30F4E85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25D89B58-495A-43A7-92C0-BF27541BD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033440"/>
            <a:ext cx="10972800" cy="5092724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FD6234-749D-4F0C-9C2C-F3E5A01C882A}"/>
              </a:ext>
            </a:extLst>
          </p:cNvPr>
          <p:cNvGrpSpPr/>
          <p:nvPr userDrawn="1"/>
        </p:nvGrpSpPr>
        <p:grpSpPr>
          <a:xfrm rot="5400000">
            <a:off x="8187268" y="2853269"/>
            <a:ext cx="6858001" cy="1151468"/>
            <a:chOff x="1" y="-26988"/>
            <a:chExt cx="6858001" cy="863601"/>
          </a:xfrm>
        </p:grpSpPr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574037EC-6187-49F8-9EE1-3DD7CCA0BB04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26988"/>
              <a:ext cx="6858001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9017F2ED-EF73-4A0D-B8D3-D9B77AA179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5E0181A-AEEC-41B7-980F-4C1E8F2CEA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>
              <a:extLst>
                <a:ext uri="{FF2B5EF4-FFF2-40B4-BE49-F238E27FC236}">
                  <a16:creationId xmlns:a16="http://schemas.microsoft.com/office/drawing/2014/main" id="{385AB42A-FEB5-4E5C-A393-4C51D819C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226803" y="622301"/>
            <a:ext cx="738717" cy="5499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74639"/>
            <a:ext cx="10231971" cy="5851525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208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3440"/>
            <a:ext cx="10972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 userDrawn="1"/>
        </p:nvSpPr>
        <p:spPr>
          <a:xfrm>
            <a:off x="0" y="-24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599018" y="1565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681567" y="-24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768351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9734" y="169838"/>
            <a:ext cx="111229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3343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673201"/>
            <a:ext cx="5386917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03343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673201"/>
            <a:ext cx="5389033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062C8-8753-4729-A2AC-00E51378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B1FA3-89C5-42E1-BC99-5A18B6AA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2A1CF-E4C3-4C1D-9AA9-A3422C5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FC290AC1-FD36-4F3C-A293-1435AA3E4C39}"/>
              </a:ext>
            </a:extLst>
          </p:cNvPr>
          <p:cNvSpPr txBox="1">
            <a:spLocks/>
          </p:cNvSpPr>
          <p:nvPr userDrawn="1"/>
        </p:nvSpPr>
        <p:spPr>
          <a:xfrm>
            <a:off x="0" y="2277691"/>
            <a:ext cx="12192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842466-337A-4916-8970-BB531A1FEC01}"/>
              </a:ext>
            </a:extLst>
          </p:cNvPr>
          <p:cNvSpPr txBox="1"/>
          <p:nvPr userDrawn="1"/>
        </p:nvSpPr>
        <p:spPr>
          <a:xfrm>
            <a:off x="152400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45B8ADE-1A65-4AC9-9F73-9F3D744183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32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239D7E3-952F-4DFC-A6A0-4C11CFBB9ECC}"/>
              </a:ext>
            </a:extLst>
          </p:cNvPr>
          <p:cNvGrpSpPr/>
          <p:nvPr userDrawn="1"/>
        </p:nvGrpSpPr>
        <p:grpSpPr>
          <a:xfrm>
            <a:off x="0" y="-24"/>
            <a:ext cx="4766733" cy="6237336"/>
            <a:chOff x="0" y="-26988"/>
            <a:chExt cx="3575050" cy="6237336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7ED03D04-5254-4133-8E60-869A42A49C6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3575050" cy="6237336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2B907581-060F-4C52-B91A-13D97D4B1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F1C2E4E4-0EDE-4C0B-8343-2920F8B43D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6BFC0A1C-1BD8-4541-8818-56E847A9B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3200"/>
            </a:lvl1pPr>
            <a:lvl2pPr marL="742950" indent="-285750">
              <a:buFont typeface="Wingdings" panose="05000000000000000000" pitchFamily="2" charset="2"/>
              <a:buChar char="n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5705D-0562-40CF-AA79-8A46092E9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Namespaces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54862-09A2-43E4-8DEF-CF2C8BA2F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58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24DBB-1B38-4895-9164-2789FD2E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r>
              <a:rPr lang="zh-CN" altLang="en-US" dirty="0"/>
              <a:t>与</a:t>
            </a:r>
            <a:r>
              <a:rPr lang="en-US" altLang="zh-CN" dirty="0"/>
              <a:t>Docker Daemon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F9256-5D39-499F-9276-3FA45114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UNIX</a:t>
            </a:r>
            <a:r>
              <a:rPr lang="zh-CN" altLang="en-US" dirty="0"/>
              <a:t>系统中</a:t>
            </a:r>
            <a:r>
              <a:rPr lang="en-US" altLang="zh-CN" dirty="0"/>
              <a:t>Init</a:t>
            </a:r>
            <a:r>
              <a:rPr lang="zh-CN" altLang="en-US" dirty="0"/>
              <a:t>进程的权力和责任</a:t>
            </a:r>
            <a:endParaRPr lang="en-US" altLang="zh-CN" dirty="0"/>
          </a:p>
          <a:p>
            <a:pPr lvl="1"/>
            <a:r>
              <a:rPr lang="zh-CN" altLang="en-US" dirty="0"/>
              <a:t>作为所有进程的父进程</a:t>
            </a:r>
          </a:p>
          <a:p>
            <a:pPr lvl="1"/>
            <a:r>
              <a:rPr lang="en-US" altLang="zh-CN" dirty="0"/>
              <a:t>Kill</a:t>
            </a:r>
            <a:r>
              <a:rPr lang="zh-CN" altLang="en-US" dirty="0"/>
              <a:t>并回收孤儿进程</a:t>
            </a:r>
            <a:endParaRPr lang="en-US" altLang="zh-CN" dirty="0"/>
          </a:p>
          <a:p>
            <a:r>
              <a:rPr lang="en-US" altLang="zh-CN" dirty="0"/>
              <a:t>Docker Daemon</a:t>
            </a:r>
            <a:r>
              <a:rPr lang="zh-CN" altLang="en-US" dirty="0"/>
              <a:t>的责任</a:t>
            </a:r>
            <a:endParaRPr lang="en-US" altLang="zh-CN" dirty="0"/>
          </a:p>
          <a:p>
            <a:pPr lvl="1"/>
            <a:r>
              <a:rPr lang="zh-CN" altLang="en-US" dirty="0"/>
              <a:t>作为所有容器</a:t>
            </a:r>
            <a:r>
              <a:rPr lang="en-US" altLang="zh-CN" dirty="0"/>
              <a:t>PID namespace</a:t>
            </a:r>
            <a:r>
              <a:rPr lang="zh-CN" altLang="en-US" dirty="0"/>
              <a:t>的父</a:t>
            </a:r>
            <a:r>
              <a:rPr lang="en-US" altLang="zh-CN" dirty="0"/>
              <a:t>namespace</a:t>
            </a:r>
          </a:p>
          <a:p>
            <a:pPr lvl="1"/>
            <a:r>
              <a:rPr lang="en-US" altLang="zh-CN" dirty="0"/>
              <a:t>Kill</a:t>
            </a:r>
            <a:r>
              <a:rPr lang="zh-CN" altLang="en-US" dirty="0"/>
              <a:t>并回收孤儿进程和容器的</a:t>
            </a:r>
            <a:r>
              <a:rPr lang="en-US" altLang="zh-CN" dirty="0"/>
              <a:t>namespace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56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34386-F84D-41EF-9D03-979F1ABE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namespace</a:t>
            </a:r>
            <a:r>
              <a:rPr lang="zh-CN" altLang="en-US" dirty="0"/>
              <a:t>：隔离进程间通信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F8C69-1BC2-4951-9ABD-13839ED7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包含了系统</a:t>
            </a:r>
            <a:r>
              <a:rPr lang="en-US" altLang="zh-CN" dirty="0"/>
              <a:t>IPC</a:t>
            </a:r>
            <a:r>
              <a:rPr lang="zh-CN" altLang="en-US" dirty="0"/>
              <a:t>标识符</a:t>
            </a:r>
            <a:r>
              <a:rPr lang="en-US" altLang="zh-CN" dirty="0"/>
              <a:t>+</a:t>
            </a:r>
            <a:r>
              <a:rPr lang="zh-CN" altLang="en-US" dirty="0"/>
              <a:t>实现</a:t>
            </a:r>
            <a:r>
              <a:rPr lang="en-US" altLang="zh-CN" dirty="0"/>
              <a:t>POSIX</a:t>
            </a:r>
            <a:r>
              <a:rPr lang="zh-CN" altLang="en-US" dirty="0"/>
              <a:t>消息队列的文件系统</a:t>
            </a:r>
            <a:endParaRPr lang="en-US" altLang="zh-CN" dirty="0"/>
          </a:p>
          <a:p>
            <a:r>
              <a:rPr lang="zh-CN" altLang="en-US" dirty="0"/>
              <a:t>隔离信号量、消息队列和共享内存等</a:t>
            </a:r>
            <a:endParaRPr lang="en-US" altLang="zh-CN" dirty="0"/>
          </a:p>
          <a:p>
            <a:r>
              <a:rPr lang="zh-CN" altLang="en-US" dirty="0"/>
              <a:t>同一个</a:t>
            </a:r>
            <a:r>
              <a:rPr lang="en-US" altLang="zh-CN" dirty="0"/>
              <a:t>IPC namespace</a:t>
            </a:r>
            <a:r>
              <a:rPr lang="zh-CN" altLang="en-US" dirty="0"/>
              <a:t>下的进程彼此可通信</a:t>
            </a:r>
          </a:p>
          <a:p>
            <a:r>
              <a:rPr lang="zh-CN" altLang="en-US" dirty="0"/>
              <a:t>不同</a:t>
            </a:r>
            <a:r>
              <a:rPr lang="en-US" altLang="zh-CN" dirty="0"/>
              <a:t>IPC namespace</a:t>
            </a:r>
            <a:r>
              <a:rPr lang="zh-CN" altLang="en-US" dirty="0"/>
              <a:t>下的进程彼此互不可通信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24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 namespace</a:t>
            </a:r>
            <a:br>
              <a:rPr lang="en-US" altLang="zh-CN" dirty="0"/>
            </a:br>
            <a:r>
              <a:rPr lang="en-US" altLang="zh-CN" dirty="0"/>
              <a:t>User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33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34386-F84D-41EF-9D03-979F1ABE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何为</a:t>
            </a:r>
            <a:r>
              <a:rPr lang="en-US" altLang="zh-CN" dirty="0"/>
              <a:t>UTS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F8C69-1BC2-4951-9ABD-13839ED7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主机所用的操作系统的版本、硬件名称等基本信息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80F34B-1792-4287-AE9B-432E1C9B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458" y="1707614"/>
            <a:ext cx="5961442" cy="585002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6E18C64-6D3B-461E-9FB2-F19EFD9DAF13}"/>
              </a:ext>
            </a:extLst>
          </p:cNvPr>
          <p:cNvGraphicFramePr>
            <a:graphicFrameLocks noGrp="1"/>
          </p:cNvGraphicFramePr>
          <p:nvPr/>
        </p:nvGraphicFramePr>
        <p:xfrm>
          <a:off x="2152650" y="2646045"/>
          <a:ext cx="7886700" cy="30365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497156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800128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04353000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UTS</a:t>
                      </a:r>
                      <a:r>
                        <a:rPr lang="zh-CN" altLang="en-US" sz="1400">
                          <a:effectLst/>
                        </a:rPr>
                        <a:t>名称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值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含义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356238038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sysname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Linux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内核名称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3158180414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nodename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DESKTOP-IG564I6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主机在网络节点上的名称或主机名称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115842393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release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4.4.0-18362-Microsoft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linux</a:t>
                      </a:r>
                      <a:r>
                        <a:rPr lang="zh-CN" altLang="en-US" sz="1400">
                          <a:effectLst/>
                        </a:rPr>
                        <a:t>操作系统内核版本号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2327686632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version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nn-NO" sz="1400" dirty="0">
                          <a:effectLst/>
                        </a:rPr>
                        <a:t>#836-Microsoft Mon May 05 16:04:00 PST 2020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操作系统版本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345673746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machine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x86_64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主机的硬件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en-US" sz="1400">
                          <a:effectLst/>
                        </a:rPr>
                        <a:t>CPU)</a:t>
                      </a:r>
                      <a:r>
                        <a:rPr lang="zh-CN" altLang="en-US" sz="1400">
                          <a:effectLst/>
                        </a:rPr>
                        <a:t>名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104412650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domainname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域名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281509248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processor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x86_64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处理器类型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246866379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hardware-platform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x86_64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硬件平台类型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324983103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operating-system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GNU/Linux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操作系统名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4003201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319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D9113-97A3-4087-A1A6-FC4C4664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 namespace</a:t>
            </a:r>
            <a:r>
              <a:rPr lang="zh-CN" altLang="en-US" dirty="0"/>
              <a:t>：隔离</a:t>
            </a:r>
            <a:r>
              <a:rPr lang="en-US" altLang="zh-CN" dirty="0"/>
              <a:t>UTS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54920-1037-4EC8-AA41-4839008D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UTS namespace</a:t>
            </a:r>
            <a:r>
              <a:rPr lang="zh-CN" altLang="en-US" dirty="0"/>
              <a:t>可以有独立的主机名、操作系统版本、域名等</a:t>
            </a:r>
          </a:p>
        </p:txBody>
      </p:sp>
    </p:spTree>
    <p:extLst>
      <p:ext uri="{BB962C8B-B14F-4D97-AF65-F5344CB8AC3E}">
        <p14:creationId xmlns:p14="http://schemas.microsoft.com/office/powerpoint/2010/main" val="163263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7AE77-FD98-4BF0-9238-9C237CEF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r>
              <a:rPr lang="zh-CN" altLang="en-US" dirty="0"/>
              <a:t>：隔离用户和用户组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C5F8A-CB3F-4FF7-B603-DC3ED477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r>
              <a:rPr lang="zh-CN" altLang="en-US" dirty="0"/>
              <a:t>中有独立的用户和用户组同时使用多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User namespace</a:t>
            </a:r>
            <a:r>
              <a:rPr lang="zh-CN" altLang="en-US" dirty="0"/>
              <a:t>的用户成为</a:t>
            </a:r>
            <a:r>
              <a:rPr lang="en-US" altLang="zh-CN" dirty="0"/>
              <a:t>User namespace</a:t>
            </a:r>
            <a:r>
              <a:rPr lang="zh-CN" altLang="en-US" dirty="0"/>
              <a:t>中的</a:t>
            </a:r>
            <a:r>
              <a:rPr lang="en-US" altLang="zh-CN" dirty="0"/>
              <a:t>root</a:t>
            </a:r>
            <a:r>
              <a:rPr lang="zh-CN" altLang="en-US" dirty="0"/>
              <a:t>用户</a:t>
            </a:r>
            <a:endParaRPr lang="en-US" altLang="zh-CN" dirty="0"/>
          </a:p>
          <a:p>
            <a:r>
              <a:rPr lang="zh-CN" altLang="en-US" dirty="0"/>
              <a:t>同时创建多个</a:t>
            </a:r>
            <a:r>
              <a:rPr lang="en-US" altLang="zh-CN" dirty="0"/>
              <a:t>namespace</a:t>
            </a:r>
            <a:r>
              <a:rPr lang="zh-CN" altLang="en-US" dirty="0"/>
              <a:t>时，</a:t>
            </a:r>
            <a:r>
              <a:rPr lang="en-US" altLang="zh-CN" dirty="0"/>
              <a:t>User namespace</a:t>
            </a:r>
            <a:r>
              <a:rPr lang="zh-CN" altLang="en-US" dirty="0"/>
              <a:t>总是最先被创建</a:t>
            </a:r>
            <a:endParaRPr lang="en-US" altLang="zh-CN" dirty="0"/>
          </a:p>
          <a:p>
            <a:pPr lvl="1"/>
            <a:r>
              <a:rPr lang="zh-CN" altLang="en-US" dirty="0"/>
              <a:t>保证新</a:t>
            </a:r>
            <a:r>
              <a:rPr lang="en-US" altLang="zh-CN" dirty="0"/>
              <a:t>namespace</a:t>
            </a:r>
            <a:r>
              <a:rPr lang="zh-CN" altLang="en-US" dirty="0"/>
              <a:t>中的操作权限</a:t>
            </a:r>
          </a:p>
        </p:txBody>
      </p:sp>
    </p:spTree>
    <p:extLst>
      <p:ext uri="{BB962C8B-B14F-4D97-AF65-F5344CB8AC3E}">
        <p14:creationId xmlns:p14="http://schemas.microsoft.com/office/powerpoint/2010/main" val="488376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6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7AE77-FD98-4BF0-9238-9C237CEF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虚拟网络设备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C5F8A-CB3F-4FF7-B603-DC3ED477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：一根虚拟网线和两个虚拟网卡</a:t>
            </a:r>
          </a:p>
          <a:p>
            <a:r>
              <a:rPr lang="en-US" altLang="zh-CN" dirty="0"/>
              <a:t>Bridge</a:t>
            </a:r>
            <a:r>
              <a:rPr lang="zh-CN" altLang="en-US" dirty="0"/>
              <a:t>：虚拟交换机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8AD912-D799-4CFC-A3DC-0BFE89918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78" y="3534491"/>
            <a:ext cx="4464844" cy="2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78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025B9-38F5-4AB3-B6AC-1ADB8B48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namespace</a:t>
            </a:r>
            <a:r>
              <a:rPr lang="zh-CN" altLang="en-US" dirty="0"/>
              <a:t>：隔离网络资源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E3594-C778-46DB-95CA-34A48BA8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一个虚拟网卡最多存在于一个</a:t>
            </a:r>
            <a:r>
              <a:rPr lang="en-US" altLang="zh-CN" dirty="0"/>
              <a:t>network namespace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将网卡分配给</a:t>
            </a:r>
            <a:r>
              <a:rPr lang="en-US" altLang="zh-CN" dirty="0"/>
              <a:t>namespace </a:t>
            </a:r>
            <a:r>
              <a:rPr lang="zh-CN" altLang="en-US" dirty="0"/>
              <a:t>：</a:t>
            </a:r>
            <a:r>
              <a:rPr lang="en-US" altLang="zh-CN" dirty="0" err="1"/>
              <a:t>ip</a:t>
            </a:r>
            <a:r>
              <a:rPr lang="en-US" altLang="zh-CN" dirty="0"/>
              <a:t> link set [</a:t>
            </a:r>
            <a:r>
              <a:rPr lang="zh-CN" altLang="en-US" dirty="0"/>
              <a:t>网卡</a:t>
            </a:r>
            <a:r>
              <a:rPr lang="en-US" altLang="zh-CN" dirty="0"/>
              <a:t>] </a:t>
            </a:r>
            <a:r>
              <a:rPr lang="en-US" altLang="zh-CN" dirty="0" err="1"/>
              <a:t>netns</a:t>
            </a:r>
            <a:r>
              <a:rPr lang="en-US" altLang="zh-CN" dirty="0"/>
              <a:t> [namespace</a:t>
            </a:r>
            <a:r>
              <a:rPr lang="zh-CN" altLang="en-US" dirty="0"/>
              <a:t>名称</a:t>
            </a:r>
            <a:r>
              <a:rPr lang="en-US" altLang="zh-CN" dirty="0"/>
              <a:t>]</a:t>
            </a:r>
          </a:p>
          <a:p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连接不同</a:t>
            </a:r>
            <a:r>
              <a:rPr lang="en-US" altLang="zh-CN" dirty="0"/>
              <a:t>network namespace</a:t>
            </a:r>
            <a:r>
              <a:rPr lang="zh-CN" altLang="en-US" dirty="0"/>
              <a:t>中的虚拟网卡或将</a:t>
            </a:r>
            <a:r>
              <a:rPr lang="en-US" altLang="zh-CN" dirty="0"/>
              <a:t>network namespace</a:t>
            </a:r>
            <a:r>
              <a:rPr lang="zh-CN" altLang="en-US" dirty="0"/>
              <a:t>连到</a:t>
            </a:r>
            <a:r>
              <a:rPr lang="en-US" altLang="zh-CN" dirty="0"/>
              <a:t>bridge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B1ADDB-C59E-4CAE-9F81-822604F63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711" y="4293096"/>
            <a:ext cx="4128578" cy="225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7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0A15E-C6C8-4C90-A9BD-F7637D3F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与</a:t>
            </a:r>
            <a:r>
              <a:rPr lang="en-US" altLang="zh-CN" dirty="0"/>
              <a:t>Network namespace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86E8C-D4B2-4F77-8CF6-CB6B5D58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Host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不创建</a:t>
            </a:r>
            <a:r>
              <a:rPr lang="en-US" altLang="zh-CN" dirty="0"/>
              <a:t>Network namespace</a:t>
            </a:r>
            <a:r>
              <a:rPr lang="zh-CN" altLang="en-US" dirty="0"/>
              <a:t>，和宿主机共用</a:t>
            </a:r>
            <a:r>
              <a:rPr lang="en-US" altLang="zh-CN" dirty="0"/>
              <a:t>Network namespace</a:t>
            </a:r>
          </a:p>
          <a:p>
            <a:r>
              <a:rPr lang="en-US" altLang="zh-CN" dirty="0"/>
              <a:t>Container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不创建</a:t>
            </a:r>
            <a:r>
              <a:rPr lang="en-US" altLang="zh-CN" dirty="0"/>
              <a:t>Network namespace</a:t>
            </a:r>
            <a:r>
              <a:rPr lang="zh-CN" altLang="en-US" dirty="0"/>
              <a:t>，和某个容器共用</a:t>
            </a:r>
            <a:r>
              <a:rPr lang="en-US" altLang="zh-CN" dirty="0"/>
              <a:t>Network namespace</a:t>
            </a:r>
          </a:p>
          <a:p>
            <a:r>
              <a:rPr lang="en-US" altLang="zh-CN" dirty="0"/>
              <a:t>None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Network namespace</a:t>
            </a:r>
            <a:r>
              <a:rPr lang="zh-CN" altLang="en-US" dirty="0"/>
              <a:t>，不进行任何配置</a:t>
            </a:r>
            <a:endParaRPr lang="en-US" altLang="zh-CN" dirty="0"/>
          </a:p>
          <a:p>
            <a:r>
              <a:rPr lang="en-US" altLang="zh-CN" dirty="0"/>
              <a:t>Bridge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Network namespace</a:t>
            </a:r>
            <a:r>
              <a:rPr lang="zh-CN" altLang="en-US" dirty="0"/>
              <a:t>，使用</a:t>
            </a:r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连接到</a:t>
            </a:r>
            <a:r>
              <a:rPr lang="en-US" altLang="zh-CN" dirty="0"/>
              <a:t>docker0</a:t>
            </a:r>
            <a:r>
              <a:rPr lang="zh-CN" altLang="en-US" dirty="0"/>
              <a:t>网桥</a:t>
            </a:r>
            <a:endParaRPr lang="en-US" altLang="zh-CN" dirty="0"/>
          </a:p>
          <a:p>
            <a:r>
              <a:rPr lang="zh-CN" altLang="en-US" dirty="0"/>
              <a:t>自定义网络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Network namespace</a:t>
            </a:r>
            <a:r>
              <a:rPr lang="zh-CN" altLang="en-US" dirty="0"/>
              <a:t>，使用</a:t>
            </a:r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连接到自定义的网桥</a:t>
            </a:r>
            <a:endParaRPr lang="en-US" altLang="zh-CN" dirty="0"/>
          </a:p>
          <a:p>
            <a:pPr lvl="1"/>
            <a:r>
              <a:rPr lang="zh-CN" altLang="en-US" dirty="0"/>
              <a:t>自定义的网桥可以控制哪些容器可以相互通信，还可以使用</a:t>
            </a:r>
            <a:r>
              <a:rPr lang="en-US" altLang="zh-CN" dirty="0"/>
              <a:t>DNS</a:t>
            </a:r>
            <a:r>
              <a:rPr lang="zh-CN" altLang="en-US" dirty="0"/>
              <a:t>等功能</a:t>
            </a:r>
            <a:endParaRPr lang="en-US" altLang="zh-CN" dirty="0"/>
          </a:p>
          <a:p>
            <a:pPr lvl="1"/>
            <a:r>
              <a:rPr lang="zh-CN" altLang="en-US" dirty="0"/>
              <a:t>多用于容器编排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8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18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1">
            <a:extLst>
              <a:ext uri="{FF2B5EF4-FFF2-40B4-BE49-F238E27FC236}">
                <a16:creationId xmlns:a16="http://schemas.microsoft.com/office/drawing/2014/main" id="{08023E16-B204-4905-BA61-9D9964A23655}"/>
              </a:ext>
            </a:extLst>
          </p:cNvPr>
          <p:cNvGrpSpPr>
            <a:grpSpLocks/>
          </p:cNvGrpSpPr>
          <p:nvPr/>
        </p:nvGrpSpPr>
        <p:grpSpPr bwMode="auto">
          <a:xfrm>
            <a:off x="3759995" y="2439393"/>
            <a:ext cx="4672013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2" name="AutoShape 52">
              <a:extLst>
                <a:ext uri="{FF2B5EF4-FFF2-40B4-BE49-F238E27FC236}">
                  <a16:creationId xmlns:a16="http://schemas.microsoft.com/office/drawing/2014/main" id="{80FD6FFA-4AD8-42F7-B043-5BE376BAD2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5" name="AutoShape 53">
              <a:extLst>
                <a:ext uri="{FF2B5EF4-FFF2-40B4-BE49-F238E27FC236}">
                  <a16:creationId xmlns:a16="http://schemas.microsoft.com/office/drawing/2014/main" id="{F152860F-69CF-44C6-ADB1-DE60F64892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68" name="Group 51">
            <a:extLst>
              <a:ext uri="{FF2B5EF4-FFF2-40B4-BE49-F238E27FC236}">
                <a16:creationId xmlns:a16="http://schemas.microsoft.com/office/drawing/2014/main" id="{26DDA1E1-CB46-4572-93B2-0178AFE50BCC}"/>
              </a:ext>
            </a:extLst>
          </p:cNvPr>
          <p:cNvGrpSpPr>
            <a:grpSpLocks/>
          </p:cNvGrpSpPr>
          <p:nvPr/>
        </p:nvGrpSpPr>
        <p:grpSpPr bwMode="auto">
          <a:xfrm>
            <a:off x="3759994" y="1413471"/>
            <a:ext cx="4672012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71" name="AutoShape 52">
              <a:extLst>
                <a:ext uri="{FF2B5EF4-FFF2-40B4-BE49-F238E27FC236}">
                  <a16:creationId xmlns:a16="http://schemas.microsoft.com/office/drawing/2014/main" id="{24CF72B0-E90A-4772-A6ED-121C83FBFF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研究背景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72" name="AutoShape 53">
              <a:extLst>
                <a:ext uri="{FF2B5EF4-FFF2-40B4-BE49-F238E27FC236}">
                  <a16:creationId xmlns:a16="http://schemas.microsoft.com/office/drawing/2014/main" id="{5616BEF9-52EF-48CD-B8D0-34A8AF6C4D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3" name="Group 51">
            <a:extLst>
              <a:ext uri="{FF2B5EF4-FFF2-40B4-BE49-F238E27FC236}">
                <a16:creationId xmlns:a16="http://schemas.microsoft.com/office/drawing/2014/main" id="{CBF64065-A810-4281-9B22-ABE0D0EA857C}"/>
              </a:ext>
            </a:extLst>
          </p:cNvPr>
          <p:cNvGrpSpPr>
            <a:grpSpLocks/>
          </p:cNvGrpSpPr>
          <p:nvPr/>
        </p:nvGrpSpPr>
        <p:grpSpPr bwMode="auto">
          <a:xfrm>
            <a:off x="3759995" y="3465314"/>
            <a:ext cx="4672013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74" name="AutoShape 52">
              <a:extLst>
                <a:ext uri="{FF2B5EF4-FFF2-40B4-BE49-F238E27FC236}">
                  <a16:creationId xmlns:a16="http://schemas.microsoft.com/office/drawing/2014/main" id="{DC09F2DF-E7CC-4F38-B7AF-33E30331C8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75" name="AutoShape 53">
              <a:extLst>
                <a:ext uri="{FF2B5EF4-FFF2-40B4-BE49-F238E27FC236}">
                  <a16:creationId xmlns:a16="http://schemas.microsoft.com/office/drawing/2014/main" id="{A9E4BBD4-2094-4E7D-8E0F-C20E19C252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6" name="Group 51">
            <a:extLst>
              <a:ext uri="{FF2B5EF4-FFF2-40B4-BE49-F238E27FC236}">
                <a16:creationId xmlns:a16="http://schemas.microsoft.com/office/drawing/2014/main" id="{59126D34-2695-4B3F-B82D-D13CF0A2FC2E}"/>
              </a:ext>
            </a:extLst>
          </p:cNvPr>
          <p:cNvGrpSpPr>
            <a:grpSpLocks/>
          </p:cNvGrpSpPr>
          <p:nvPr/>
        </p:nvGrpSpPr>
        <p:grpSpPr bwMode="auto">
          <a:xfrm>
            <a:off x="3759994" y="4491236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77" name="AutoShape 52">
              <a:extLst>
                <a:ext uri="{FF2B5EF4-FFF2-40B4-BE49-F238E27FC236}">
                  <a16:creationId xmlns:a16="http://schemas.microsoft.com/office/drawing/2014/main" id="{48BC4C6B-D655-420D-B351-1AF78C479E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</a:p>
          </p:txBody>
        </p:sp>
        <p:sp>
          <p:nvSpPr>
            <p:cNvPr id="78" name="AutoShape 53">
              <a:extLst>
                <a:ext uri="{FF2B5EF4-FFF2-40B4-BE49-F238E27FC236}">
                  <a16:creationId xmlns:a16="http://schemas.microsoft.com/office/drawing/2014/main" id="{F66D9F84-F0C0-46E1-8F89-5B0C30F3E4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9" name="Group 51">
            <a:extLst>
              <a:ext uri="{FF2B5EF4-FFF2-40B4-BE49-F238E27FC236}">
                <a16:creationId xmlns:a16="http://schemas.microsoft.com/office/drawing/2014/main" id="{B0B0199A-D54D-4F3B-8DCB-465FDD2AF8FB}"/>
              </a:ext>
            </a:extLst>
          </p:cNvPr>
          <p:cNvGrpSpPr>
            <a:grpSpLocks/>
          </p:cNvGrpSpPr>
          <p:nvPr/>
        </p:nvGrpSpPr>
        <p:grpSpPr bwMode="auto">
          <a:xfrm>
            <a:off x="3759994" y="5517158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80" name="AutoShape 52">
              <a:extLst>
                <a:ext uri="{FF2B5EF4-FFF2-40B4-BE49-F238E27FC236}">
                  <a16:creationId xmlns:a16="http://schemas.microsoft.com/office/drawing/2014/main" id="{B9D17F81-6DB5-4CC2-933C-1CEB36CFE1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</a:p>
          </p:txBody>
        </p:sp>
        <p:sp>
          <p:nvSpPr>
            <p:cNvPr id="81" name="AutoShape 53">
              <a:extLst>
                <a:ext uri="{FF2B5EF4-FFF2-40B4-BE49-F238E27FC236}">
                  <a16:creationId xmlns:a16="http://schemas.microsoft.com/office/drawing/2014/main" id="{C7796B44-6546-4960-97B7-1FDEA9FE1C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15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>
            <a:extLst>
              <a:ext uri="{FF2B5EF4-FFF2-40B4-BE49-F238E27FC236}">
                <a16:creationId xmlns:a16="http://schemas.microsoft.com/office/drawing/2014/main" id="{B70ACABF-626B-4D0D-AF88-936128E339B6}"/>
              </a:ext>
            </a:extLst>
          </p:cNvPr>
          <p:cNvGrpSpPr>
            <a:grpSpLocks/>
          </p:cNvGrpSpPr>
          <p:nvPr/>
        </p:nvGrpSpPr>
        <p:grpSpPr bwMode="auto">
          <a:xfrm>
            <a:off x="3753897" y="2459020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>
              <a:extLst>
                <a:ext uri="{FF2B5EF4-FFF2-40B4-BE49-F238E27FC236}">
                  <a16:creationId xmlns:a16="http://schemas.microsoft.com/office/drawing/2014/main" id="{088248CF-3C08-4871-BD67-3ADF113B33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1" name="AutoShape 53">
              <a:extLst>
                <a:ext uri="{FF2B5EF4-FFF2-40B4-BE49-F238E27FC236}">
                  <a16:creationId xmlns:a16="http://schemas.microsoft.com/office/drawing/2014/main" id="{EBF1EB94-B999-46BC-828B-EE99A924E2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6" name="Group 51">
            <a:extLst>
              <a:ext uri="{FF2B5EF4-FFF2-40B4-BE49-F238E27FC236}">
                <a16:creationId xmlns:a16="http://schemas.microsoft.com/office/drawing/2014/main" id="{C42B7DAC-79D9-45DB-9A07-AC9135B8DB5A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4497779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9" name="AutoShape 52">
              <a:extLst>
                <a:ext uri="{FF2B5EF4-FFF2-40B4-BE49-F238E27FC236}">
                  <a16:creationId xmlns:a16="http://schemas.microsoft.com/office/drawing/2014/main" id="{68A4BA3C-81BD-4D22-89A9-2DBBFE7DE2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</a:p>
          </p:txBody>
        </p:sp>
        <p:sp>
          <p:nvSpPr>
            <p:cNvPr id="70" name="AutoShape 53">
              <a:extLst>
                <a:ext uri="{FF2B5EF4-FFF2-40B4-BE49-F238E27FC236}">
                  <a16:creationId xmlns:a16="http://schemas.microsoft.com/office/drawing/2014/main" id="{D4AA0F1B-B629-430E-9559-93E6922215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2FC76F9B-BC4E-4103-8FE1-2B91D6A19DA7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5517158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52">
              <a:extLst>
                <a:ext uri="{FF2B5EF4-FFF2-40B4-BE49-F238E27FC236}">
                  <a16:creationId xmlns:a16="http://schemas.microsoft.com/office/drawing/2014/main" id="{F6AF6AEA-0AE1-46AD-9D69-CF0E3D1429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</a:p>
          </p:txBody>
        </p:sp>
        <p:sp>
          <p:nvSpPr>
            <p:cNvPr id="22" name="AutoShape 53">
              <a:extLst>
                <a:ext uri="{FF2B5EF4-FFF2-40B4-BE49-F238E27FC236}">
                  <a16:creationId xmlns:a16="http://schemas.microsoft.com/office/drawing/2014/main" id="{DAD1A9FF-FA83-4AC8-BED1-04D37CEA2E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9" name="Group 51">
            <a:extLst>
              <a:ext uri="{FF2B5EF4-FFF2-40B4-BE49-F238E27FC236}">
                <a16:creationId xmlns:a16="http://schemas.microsoft.com/office/drawing/2014/main" id="{735B7676-A5BB-4842-83CD-ED706903F0E0}"/>
              </a:ext>
            </a:extLst>
          </p:cNvPr>
          <p:cNvGrpSpPr>
            <a:grpSpLocks/>
          </p:cNvGrpSpPr>
          <p:nvPr/>
        </p:nvGrpSpPr>
        <p:grpSpPr bwMode="auto">
          <a:xfrm>
            <a:off x="3759994" y="1413471"/>
            <a:ext cx="4672012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30" name="AutoShape 52">
              <a:extLst>
                <a:ext uri="{FF2B5EF4-FFF2-40B4-BE49-F238E27FC236}">
                  <a16:creationId xmlns:a16="http://schemas.microsoft.com/office/drawing/2014/main" id="{56EB0A87-71E5-45D0-9C22-A20BE63C14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研究背景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1" name="AutoShape 53">
              <a:extLst>
                <a:ext uri="{FF2B5EF4-FFF2-40B4-BE49-F238E27FC236}">
                  <a16:creationId xmlns:a16="http://schemas.microsoft.com/office/drawing/2014/main" id="{141F16AD-ECC0-4100-9231-0B598DB9F8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32" name="Group 51">
            <a:extLst>
              <a:ext uri="{FF2B5EF4-FFF2-40B4-BE49-F238E27FC236}">
                <a16:creationId xmlns:a16="http://schemas.microsoft.com/office/drawing/2014/main" id="{42FCC5EA-6906-4B35-8157-F5FE9A2B3A68}"/>
              </a:ext>
            </a:extLst>
          </p:cNvPr>
          <p:cNvGrpSpPr>
            <a:grpSpLocks/>
          </p:cNvGrpSpPr>
          <p:nvPr/>
        </p:nvGrpSpPr>
        <p:grpSpPr bwMode="auto">
          <a:xfrm>
            <a:off x="3753897" y="3478399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3" name="AutoShape 52">
              <a:extLst>
                <a:ext uri="{FF2B5EF4-FFF2-40B4-BE49-F238E27FC236}">
                  <a16:creationId xmlns:a16="http://schemas.microsoft.com/office/drawing/2014/main" id="{91019504-B6B0-4A84-BAB7-54489BC9A83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4" name="AutoShape 53">
              <a:extLst>
                <a:ext uri="{FF2B5EF4-FFF2-40B4-BE49-F238E27FC236}">
                  <a16:creationId xmlns:a16="http://schemas.microsoft.com/office/drawing/2014/main" id="{435DFF0A-60A2-43D4-9B9C-D74EF5F5B8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467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1">
            <a:extLst>
              <a:ext uri="{FF2B5EF4-FFF2-40B4-BE49-F238E27FC236}">
                <a16:creationId xmlns:a16="http://schemas.microsoft.com/office/drawing/2014/main" id="{C42B7DAC-79D9-45DB-9A07-AC9135B8DB5A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4497779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9" name="AutoShape 52">
              <a:extLst>
                <a:ext uri="{FF2B5EF4-FFF2-40B4-BE49-F238E27FC236}">
                  <a16:creationId xmlns:a16="http://schemas.microsoft.com/office/drawing/2014/main" id="{68A4BA3C-81BD-4D22-89A9-2DBBFE7DE2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</a:p>
          </p:txBody>
        </p:sp>
        <p:sp>
          <p:nvSpPr>
            <p:cNvPr id="70" name="AutoShape 53">
              <a:extLst>
                <a:ext uri="{FF2B5EF4-FFF2-40B4-BE49-F238E27FC236}">
                  <a16:creationId xmlns:a16="http://schemas.microsoft.com/office/drawing/2014/main" id="{D4AA0F1B-B629-430E-9559-93E6922215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2FC76F9B-BC4E-4103-8FE1-2B91D6A19DA7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5517158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52">
              <a:extLst>
                <a:ext uri="{FF2B5EF4-FFF2-40B4-BE49-F238E27FC236}">
                  <a16:creationId xmlns:a16="http://schemas.microsoft.com/office/drawing/2014/main" id="{F6AF6AEA-0AE1-46AD-9D69-CF0E3D1429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</a:p>
          </p:txBody>
        </p:sp>
        <p:sp>
          <p:nvSpPr>
            <p:cNvPr id="22" name="AutoShape 53">
              <a:extLst>
                <a:ext uri="{FF2B5EF4-FFF2-40B4-BE49-F238E27FC236}">
                  <a16:creationId xmlns:a16="http://schemas.microsoft.com/office/drawing/2014/main" id="{DAD1A9FF-FA83-4AC8-BED1-04D37CEA2E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6" name="Group 51">
            <a:extLst>
              <a:ext uri="{FF2B5EF4-FFF2-40B4-BE49-F238E27FC236}">
                <a16:creationId xmlns:a16="http://schemas.microsoft.com/office/drawing/2014/main" id="{63D91BA3-79D8-4708-98AC-E163236B3052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1439640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52">
              <a:extLst>
                <a:ext uri="{FF2B5EF4-FFF2-40B4-BE49-F238E27FC236}">
                  <a16:creationId xmlns:a16="http://schemas.microsoft.com/office/drawing/2014/main" id="{3505A779-2210-480D-9D68-3AB34222C23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研究背景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8" name="AutoShape 53">
              <a:extLst>
                <a:ext uri="{FF2B5EF4-FFF2-40B4-BE49-F238E27FC236}">
                  <a16:creationId xmlns:a16="http://schemas.microsoft.com/office/drawing/2014/main" id="{136486A1-F90B-48A0-B196-55B93C80BA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9" name="Group 51">
            <a:extLst>
              <a:ext uri="{FF2B5EF4-FFF2-40B4-BE49-F238E27FC236}">
                <a16:creationId xmlns:a16="http://schemas.microsoft.com/office/drawing/2014/main" id="{942E84CB-68B2-4DD3-91CE-464469CE687B}"/>
              </a:ext>
            </a:extLst>
          </p:cNvPr>
          <p:cNvGrpSpPr>
            <a:grpSpLocks/>
          </p:cNvGrpSpPr>
          <p:nvPr/>
        </p:nvGrpSpPr>
        <p:grpSpPr bwMode="auto">
          <a:xfrm>
            <a:off x="3753897" y="3478399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52">
              <a:extLst>
                <a:ext uri="{FF2B5EF4-FFF2-40B4-BE49-F238E27FC236}">
                  <a16:creationId xmlns:a16="http://schemas.microsoft.com/office/drawing/2014/main" id="{3D63BFC6-1C0B-45EB-9851-8F380E8B07D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1" name="AutoShape 53">
              <a:extLst>
                <a:ext uri="{FF2B5EF4-FFF2-40B4-BE49-F238E27FC236}">
                  <a16:creationId xmlns:a16="http://schemas.microsoft.com/office/drawing/2014/main" id="{292CFEDD-A5BF-4692-A378-7FBBABE81D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32" name="Group 51">
            <a:extLst>
              <a:ext uri="{FF2B5EF4-FFF2-40B4-BE49-F238E27FC236}">
                <a16:creationId xmlns:a16="http://schemas.microsoft.com/office/drawing/2014/main" id="{577E3CA8-6294-456B-948D-A327984E7179}"/>
              </a:ext>
            </a:extLst>
          </p:cNvPr>
          <p:cNvGrpSpPr>
            <a:grpSpLocks/>
          </p:cNvGrpSpPr>
          <p:nvPr/>
        </p:nvGrpSpPr>
        <p:grpSpPr bwMode="auto">
          <a:xfrm>
            <a:off x="3759995" y="2439393"/>
            <a:ext cx="4672013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33" name="AutoShape 52">
              <a:extLst>
                <a:ext uri="{FF2B5EF4-FFF2-40B4-BE49-F238E27FC236}">
                  <a16:creationId xmlns:a16="http://schemas.microsoft.com/office/drawing/2014/main" id="{A1133AEA-2034-4E31-8ED8-21E35AC84E5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4" name="AutoShape 53">
              <a:extLst>
                <a:ext uri="{FF2B5EF4-FFF2-40B4-BE49-F238E27FC236}">
                  <a16:creationId xmlns:a16="http://schemas.microsoft.com/office/drawing/2014/main" id="{A013DA59-A2C2-4F2D-B631-69AF629E897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9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>
            <a:extLst>
              <a:ext uri="{FF2B5EF4-FFF2-40B4-BE49-F238E27FC236}">
                <a16:creationId xmlns:a16="http://schemas.microsoft.com/office/drawing/2014/main" id="{B70ACABF-626B-4D0D-AF88-936128E339B6}"/>
              </a:ext>
            </a:extLst>
          </p:cNvPr>
          <p:cNvGrpSpPr>
            <a:grpSpLocks/>
          </p:cNvGrpSpPr>
          <p:nvPr/>
        </p:nvGrpSpPr>
        <p:grpSpPr bwMode="auto">
          <a:xfrm>
            <a:off x="3753897" y="2459020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>
              <a:extLst>
                <a:ext uri="{FF2B5EF4-FFF2-40B4-BE49-F238E27FC236}">
                  <a16:creationId xmlns:a16="http://schemas.microsoft.com/office/drawing/2014/main" id="{088248CF-3C08-4871-BD67-3ADF113B33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1" name="AutoShape 53">
              <a:extLst>
                <a:ext uri="{FF2B5EF4-FFF2-40B4-BE49-F238E27FC236}">
                  <a16:creationId xmlns:a16="http://schemas.microsoft.com/office/drawing/2014/main" id="{EBF1EB94-B999-46BC-828B-EE99A924E2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6" name="Group 51">
            <a:extLst>
              <a:ext uri="{FF2B5EF4-FFF2-40B4-BE49-F238E27FC236}">
                <a16:creationId xmlns:a16="http://schemas.microsoft.com/office/drawing/2014/main" id="{C42B7DAC-79D9-45DB-9A07-AC9135B8DB5A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4497779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9" name="AutoShape 52">
              <a:extLst>
                <a:ext uri="{FF2B5EF4-FFF2-40B4-BE49-F238E27FC236}">
                  <a16:creationId xmlns:a16="http://schemas.microsoft.com/office/drawing/2014/main" id="{68A4BA3C-81BD-4D22-89A9-2DBBFE7DE2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</a:p>
          </p:txBody>
        </p:sp>
        <p:sp>
          <p:nvSpPr>
            <p:cNvPr id="70" name="AutoShape 53">
              <a:extLst>
                <a:ext uri="{FF2B5EF4-FFF2-40B4-BE49-F238E27FC236}">
                  <a16:creationId xmlns:a16="http://schemas.microsoft.com/office/drawing/2014/main" id="{D4AA0F1B-B629-430E-9559-93E6922215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2FC76F9B-BC4E-4103-8FE1-2B91D6A19DA7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5517158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52">
              <a:extLst>
                <a:ext uri="{FF2B5EF4-FFF2-40B4-BE49-F238E27FC236}">
                  <a16:creationId xmlns:a16="http://schemas.microsoft.com/office/drawing/2014/main" id="{F6AF6AEA-0AE1-46AD-9D69-CF0E3D1429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</a:p>
          </p:txBody>
        </p:sp>
        <p:sp>
          <p:nvSpPr>
            <p:cNvPr id="22" name="AutoShape 53">
              <a:extLst>
                <a:ext uri="{FF2B5EF4-FFF2-40B4-BE49-F238E27FC236}">
                  <a16:creationId xmlns:a16="http://schemas.microsoft.com/office/drawing/2014/main" id="{DAD1A9FF-FA83-4AC8-BED1-04D37CEA2E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3" name="Group 51">
            <a:extLst>
              <a:ext uri="{FF2B5EF4-FFF2-40B4-BE49-F238E27FC236}">
                <a16:creationId xmlns:a16="http://schemas.microsoft.com/office/drawing/2014/main" id="{181E8839-4F40-4591-A58B-86DC3C383052}"/>
              </a:ext>
            </a:extLst>
          </p:cNvPr>
          <p:cNvGrpSpPr>
            <a:grpSpLocks/>
          </p:cNvGrpSpPr>
          <p:nvPr/>
        </p:nvGrpSpPr>
        <p:grpSpPr bwMode="auto">
          <a:xfrm>
            <a:off x="3753897" y="3478399"/>
            <a:ext cx="4672013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24" name="AutoShape 52">
              <a:extLst>
                <a:ext uri="{FF2B5EF4-FFF2-40B4-BE49-F238E27FC236}">
                  <a16:creationId xmlns:a16="http://schemas.microsoft.com/office/drawing/2014/main" id="{66E8A06C-0B8E-428D-879F-F7AA645990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5" name="AutoShape 53">
              <a:extLst>
                <a:ext uri="{FF2B5EF4-FFF2-40B4-BE49-F238E27FC236}">
                  <a16:creationId xmlns:a16="http://schemas.microsoft.com/office/drawing/2014/main" id="{1A97FDE3-FE34-4AD8-B93B-B40108920D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13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>
            <a:extLst>
              <a:ext uri="{FF2B5EF4-FFF2-40B4-BE49-F238E27FC236}">
                <a16:creationId xmlns:a16="http://schemas.microsoft.com/office/drawing/2014/main" id="{B70ACABF-626B-4D0D-AF88-936128E339B6}"/>
              </a:ext>
            </a:extLst>
          </p:cNvPr>
          <p:cNvGrpSpPr>
            <a:grpSpLocks/>
          </p:cNvGrpSpPr>
          <p:nvPr/>
        </p:nvGrpSpPr>
        <p:grpSpPr bwMode="auto">
          <a:xfrm>
            <a:off x="3753897" y="2459020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>
              <a:extLst>
                <a:ext uri="{FF2B5EF4-FFF2-40B4-BE49-F238E27FC236}">
                  <a16:creationId xmlns:a16="http://schemas.microsoft.com/office/drawing/2014/main" id="{088248CF-3C08-4871-BD67-3ADF113B33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1" name="AutoShape 53">
              <a:extLst>
                <a:ext uri="{FF2B5EF4-FFF2-40B4-BE49-F238E27FC236}">
                  <a16:creationId xmlns:a16="http://schemas.microsoft.com/office/drawing/2014/main" id="{EBF1EB94-B999-46BC-828B-EE99A924E2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5" name="Group 51">
            <a:extLst>
              <a:ext uri="{FF2B5EF4-FFF2-40B4-BE49-F238E27FC236}">
                <a16:creationId xmlns:a16="http://schemas.microsoft.com/office/drawing/2014/main" id="{3939E8CB-A062-4EB7-AB43-D19E12514643}"/>
              </a:ext>
            </a:extLst>
          </p:cNvPr>
          <p:cNvGrpSpPr>
            <a:grpSpLocks/>
          </p:cNvGrpSpPr>
          <p:nvPr/>
        </p:nvGrpSpPr>
        <p:grpSpPr bwMode="auto">
          <a:xfrm>
            <a:off x="3753897" y="3478399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6" name="AutoShape 52">
              <a:extLst>
                <a:ext uri="{FF2B5EF4-FFF2-40B4-BE49-F238E27FC236}">
                  <a16:creationId xmlns:a16="http://schemas.microsoft.com/office/drawing/2014/main" id="{CFAAB57F-56B9-499B-B96C-6A7D929A8B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7" name="AutoShape 53">
              <a:extLst>
                <a:ext uri="{FF2B5EF4-FFF2-40B4-BE49-F238E27FC236}">
                  <a16:creationId xmlns:a16="http://schemas.microsoft.com/office/drawing/2014/main" id="{0C69B97E-CC8E-44B1-B310-8173278861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2FC76F9B-BC4E-4103-8FE1-2B91D6A19DA7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5517158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52">
              <a:extLst>
                <a:ext uri="{FF2B5EF4-FFF2-40B4-BE49-F238E27FC236}">
                  <a16:creationId xmlns:a16="http://schemas.microsoft.com/office/drawing/2014/main" id="{F6AF6AEA-0AE1-46AD-9D69-CF0E3D1429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</a:p>
          </p:txBody>
        </p:sp>
        <p:sp>
          <p:nvSpPr>
            <p:cNvPr id="22" name="AutoShape 53">
              <a:extLst>
                <a:ext uri="{FF2B5EF4-FFF2-40B4-BE49-F238E27FC236}">
                  <a16:creationId xmlns:a16="http://schemas.microsoft.com/office/drawing/2014/main" id="{DAD1A9FF-FA83-4AC8-BED1-04D37CEA2E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3" name="Group 51">
            <a:extLst>
              <a:ext uri="{FF2B5EF4-FFF2-40B4-BE49-F238E27FC236}">
                <a16:creationId xmlns:a16="http://schemas.microsoft.com/office/drawing/2014/main" id="{C72F0F51-4015-46A0-BDA8-386F72ADE8E7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4497779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24" name="AutoShape 52">
              <a:extLst>
                <a:ext uri="{FF2B5EF4-FFF2-40B4-BE49-F238E27FC236}">
                  <a16:creationId xmlns:a16="http://schemas.microsoft.com/office/drawing/2014/main" id="{00CEDF99-56AE-42FD-A4E8-33C07105C8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</a:p>
          </p:txBody>
        </p:sp>
        <p:sp>
          <p:nvSpPr>
            <p:cNvPr id="25" name="AutoShape 53">
              <a:extLst>
                <a:ext uri="{FF2B5EF4-FFF2-40B4-BE49-F238E27FC236}">
                  <a16:creationId xmlns:a16="http://schemas.microsoft.com/office/drawing/2014/main" id="{CA72367B-CE2F-41DF-86E4-AE30F141ADB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9" name="Group 51">
            <a:extLst>
              <a:ext uri="{FF2B5EF4-FFF2-40B4-BE49-F238E27FC236}">
                <a16:creationId xmlns:a16="http://schemas.microsoft.com/office/drawing/2014/main" id="{F47CEE61-2127-4065-968D-F5CAA5F89A5A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1439640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52">
              <a:extLst>
                <a:ext uri="{FF2B5EF4-FFF2-40B4-BE49-F238E27FC236}">
                  <a16:creationId xmlns:a16="http://schemas.microsoft.com/office/drawing/2014/main" id="{5AC1D8EF-DF95-49C6-B016-15822F1E0C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研究背景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1" name="AutoShape 53">
              <a:extLst>
                <a:ext uri="{FF2B5EF4-FFF2-40B4-BE49-F238E27FC236}">
                  <a16:creationId xmlns:a16="http://schemas.microsoft.com/office/drawing/2014/main" id="{F5320210-819C-4C0E-802A-3BA84EDEA1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711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>
            <a:extLst>
              <a:ext uri="{FF2B5EF4-FFF2-40B4-BE49-F238E27FC236}">
                <a16:creationId xmlns:a16="http://schemas.microsoft.com/office/drawing/2014/main" id="{B70ACABF-626B-4D0D-AF88-936128E339B6}"/>
              </a:ext>
            </a:extLst>
          </p:cNvPr>
          <p:cNvGrpSpPr>
            <a:grpSpLocks/>
          </p:cNvGrpSpPr>
          <p:nvPr/>
        </p:nvGrpSpPr>
        <p:grpSpPr bwMode="auto">
          <a:xfrm>
            <a:off x="3753897" y="2459020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>
              <a:extLst>
                <a:ext uri="{FF2B5EF4-FFF2-40B4-BE49-F238E27FC236}">
                  <a16:creationId xmlns:a16="http://schemas.microsoft.com/office/drawing/2014/main" id="{088248CF-3C08-4871-BD67-3ADF113B33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1" name="AutoShape 53">
              <a:extLst>
                <a:ext uri="{FF2B5EF4-FFF2-40B4-BE49-F238E27FC236}">
                  <a16:creationId xmlns:a16="http://schemas.microsoft.com/office/drawing/2014/main" id="{EBF1EB94-B999-46BC-828B-EE99A924E2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5" name="Group 51">
            <a:extLst>
              <a:ext uri="{FF2B5EF4-FFF2-40B4-BE49-F238E27FC236}">
                <a16:creationId xmlns:a16="http://schemas.microsoft.com/office/drawing/2014/main" id="{3939E8CB-A062-4EB7-AB43-D19E12514643}"/>
              </a:ext>
            </a:extLst>
          </p:cNvPr>
          <p:cNvGrpSpPr>
            <a:grpSpLocks/>
          </p:cNvGrpSpPr>
          <p:nvPr/>
        </p:nvGrpSpPr>
        <p:grpSpPr bwMode="auto">
          <a:xfrm>
            <a:off x="3753897" y="3478399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6" name="AutoShape 52">
              <a:extLst>
                <a:ext uri="{FF2B5EF4-FFF2-40B4-BE49-F238E27FC236}">
                  <a16:creationId xmlns:a16="http://schemas.microsoft.com/office/drawing/2014/main" id="{CFAAB57F-56B9-499B-B96C-6A7D929A8B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7" name="AutoShape 53">
              <a:extLst>
                <a:ext uri="{FF2B5EF4-FFF2-40B4-BE49-F238E27FC236}">
                  <a16:creationId xmlns:a16="http://schemas.microsoft.com/office/drawing/2014/main" id="{0C69B97E-CC8E-44B1-B310-8173278861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9" name="Group 51">
            <a:extLst>
              <a:ext uri="{FF2B5EF4-FFF2-40B4-BE49-F238E27FC236}">
                <a16:creationId xmlns:a16="http://schemas.microsoft.com/office/drawing/2014/main" id="{F47CEE61-2127-4065-968D-F5CAA5F89A5A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1439640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52">
              <a:extLst>
                <a:ext uri="{FF2B5EF4-FFF2-40B4-BE49-F238E27FC236}">
                  <a16:creationId xmlns:a16="http://schemas.microsoft.com/office/drawing/2014/main" id="{5AC1D8EF-DF95-49C6-B016-15822F1E0C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研究背景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1" name="AutoShape 53">
              <a:extLst>
                <a:ext uri="{FF2B5EF4-FFF2-40B4-BE49-F238E27FC236}">
                  <a16:creationId xmlns:a16="http://schemas.microsoft.com/office/drawing/2014/main" id="{F5320210-819C-4C0E-802A-3BA84EDEA1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6" name="Group 51">
            <a:extLst>
              <a:ext uri="{FF2B5EF4-FFF2-40B4-BE49-F238E27FC236}">
                <a16:creationId xmlns:a16="http://schemas.microsoft.com/office/drawing/2014/main" id="{169801A8-4A7A-4A07-85D6-5AE4B44197BD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4497779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52">
              <a:extLst>
                <a:ext uri="{FF2B5EF4-FFF2-40B4-BE49-F238E27FC236}">
                  <a16:creationId xmlns:a16="http://schemas.microsoft.com/office/drawing/2014/main" id="{9E916066-2893-4B56-AAE0-79E80E57C8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</a:p>
          </p:txBody>
        </p:sp>
        <p:sp>
          <p:nvSpPr>
            <p:cNvPr id="28" name="AutoShape 53">
              <a:extLst>
                <a:ext uri="{FF2B5EF4-FFF2-40B4-BE49-F238E27FC236}">
                  <a16:creationId xmlns:a16="http://schemas.microsoft.com/office/drawing/2014/main" id="{AA253D0C-43B7-4FF1-8BA4-00C7516BF8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32" name="Group 51">
            <a:extLst>
              <a:ext uri="{FF2B5EF4-FFF2-40B4-BE49-F238E27FC236}">
                <a16:creationId xmlns:a16="http://schemas.microsoft.com/office/drawing/2014/main" id="{F39B873F-7FCF-459B-9AA4-CE3C8633F756}"/>
              </a:ext>
            </a:extLst>
          </p:cNvPr>
          <p:cNvGrpSpPr>
            <a:grpSpLocks/>
          </p:cNvGrpSpPr>
          <p:nvPr/>
        </p:nvGrpSpPr>
        <p:grpSpPr bwMode="auto">
          <a:xfrm>
            <a:off x="3759994" y="5517158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33" name="AutoShape 52">
              <a:extLst>
                <a:ext uri="{FF2B5EF4-FFF2-40B4-BE49-F238E27FC236}">
                  <a16:creationId xmlns:a16="http://schemas.microsoft.com/office/drawing/2014/main" id="{B24E7D3B-83BF-4BEF-B16E-E775E43A94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</a:p>
          </p:txBody>
        </p:sp>
        <p:sp>
          <p:nvSpPr>
            <p:cNvPr id="34" name="AutoShape 53">
              <a:extLst>
                <a:ext uri="{FF2B5EF4-FFF2-40B4-BE49-F238E27FC236}">
                  <a16:creationId xmlns:a16="http://schemas.microsoft.com/office/drawing/2014/main" id="{F8B8F7A5-9E2B-4FCF-A326-0BF146C9C7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569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01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0D791-D6DF-416E-A790-89D3B995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何为</a:t>
            </a:r>
            <a:r>
              <a:rPr lang="en-US" altLang="zh-CN" dirty="0"/>
              <a:t>Mount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32052-1BE7-4287-B942-305E6E72F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Mount</a:t>
            </a:r>
            <a:r>
              <a:rPr lang="zh-CN" altLang="en-US" dirty="0"/>
              <a:t>前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5C2955-5A9D-4078-BE72-4170D9501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Mount</a:t>
            </a:r>
            <a:r>
              <a:rPr lang="zh-CN" altLang="en-US" dirty="0"/>
              <a:t>后</a:t>
            </a:r>
          </a:p>
        </p:txBody>
      </p:sp>
      <p:pic>
        <p:nvPicPr>
          <p:cNvPr id="7" name="Picture 2" descr="U 盘和 Linux 系统文件目录结构">
            <a:extLst>
              <a:ext uri="{FF2B5EF4-FFF2-40B4-BE49-F238E27FC236}">
                <a16:creationId xmlns:a16="http://schemas.microsoft.com/office/drawing/2014/main" id="{77DF8505-E3CE-4EF0-9D79-326EE6972C8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842" y="3540750"/>
            <a:ext cx="3868340" cy="115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文件系统挂载">
            <a:extLst>
              <a:ext uri="{FF2B5EF4-FFF2-40B4-BE49-F238E27FC236}">
                <a16:creationId xmlns:a16="http://schemas.microsoft.com/office/drawing/2014/main" id="{57EB8FB4-D32F-4DA4-A78F-7AD58F1D0F6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909" y="3178374"/>
            <a:ext cx="3571875" cy="18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71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F98F6-4C6A-4B27-A876-715E8986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</a:t>
            </a:r>
            <a:r>
              <a:rPr lang="zh-CN" altLang="en-US" dirty="0"/>
              <a:t>分类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C5E8E-032F-439F-9756-37438F7CA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挂载：</a:t>
            </a:r>
            <a:r>
              <a:rPr lang="en-US" altLang="zh-CN" dirty="0"/>
              <a:t>mount</a:t>
            </a:r>
          </a:p>
          <a:p>
            <a:r>
              <a:rPr lang="zh-CN" altLang="en-US" dirty="0"/>
              <a:t>将“设备”挂载到“挂载点”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0EACA9-C93B-4D3C-92FB-31AEB8913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mount –bind</a:t>
            </a:r>
            <a:r>
              <a:rPr lang="zh-CN" altLang="en-US" dirty="0"/>
              <a:t>将一个“挂载点”绑定到另一个“挂载点”</a:t>
            </a:r>
          </a:p>
        </p:txBody>
      </p:sp>
      <p:pic>
        <p:nvPicPr>
          <p:cNvPr id="7" name="Picture 2" descr="文件系统挂载">
            <a:extLst>
              <a:ext uri="{FF2B5EF4-FFF2-40B4-BE49-F238E27FC236}">
                <a16:creationId xmlns:a16="http://schemas.microsoft.com/office/drawing/2014/main" id="{269081FD-BCF3-444D-AF21-98E4643BFB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74" y="3178374"/>
            <a:ext cx="3571875" cy="18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文件系统挂载">
            <a:extLst>
              <a:ext uri="{FF2B5EF4-FFF2-40B4-BE49-F238E27FC236}">
                <a16:creationId xmlns:a16="http://schemas.microsoft.com/office/drawing/2014/main" id="{BD78F1A0-6E3C-4F79-9B3B-F0153536BF4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30" b="43872"/>
          <a:stretch/>
        </p:blipFill>
        <p:spPr bwMode="auto">
          <a:xfrm>
            <a:off x="6310908" y="3178375"/>
            <a:ext cx="2977872" cy="105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箭头: 下弧形 12">
            <a:extLst>
              <a:ext uri="{FF2B5EF4-FFF2-40B4-BE49-F238E27FC236}">
                <a16:creationId xmlns:a16="http://schemas.microsoft.com/office/drawing/2014/main" id="{2E97769E-2C22-486C-977E-7A8384A15336}"/>
              </a:ext>
            </a:extLst>
          </p:cNvPr>
          <p:cNvSpPr/>
          <p:nvPr/>
        </p:nvSpPr>
        <p:spPr>
          <a:xfrm>
            <a:off x="7132320" y="4232910"/>
            <a:ext cx="2057400" cy="54864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2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38187-3C43-4964-A92C-3CB6E6F2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r>
              <a:rPr lang="zh-CN" altLang="en-US" dirty="0"/>
              <a:t>：隔离挂载点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C7D6F-6843-4ACD-A74F-62CC7546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Mount namespace</a:t>
            </a:r>
            <a:r>
              <a:rPr lang="zh-CN" altLang="en-US" dirty="0"/>
              <a:t>时复制挂载点关系到新</a:t>
            </a:r>
            <a:r>
              <a:rPr lang="en-US" altLang="zh-CN" dirty="0"/>
              <a:t>namespace</a:t>
            </a:r>
          </a:p>
          <a:p>
            <a:r>
              <a:rPr lang="zh-CN" altLang="en-US" dirty="0"/>
              <a:t>各</a:t>
            </a:r>
            <a:r>
              <a:rPr lang="en-US" altLang="zh-CN" dirty="0"/>
              <a:t>namespace</a:t>
            </a:r>
            <a:r>
              <a:rPr lang="zh-CN" altLang="en-US" dirty="0"/>
              <a:t>中挂载与卸载互不影响</a:t>
            </a:r>
          </a:p>
        </p:txBody>
      </p:sp>
    </p:spTree>
    <p:extLst>
      <p:ext uri="{BB962C8B-B14F-4D97-AF65-F5344CB8AC3E}">
        <p14:creationId xmlns:p14="http://schemas.microsoft.com/office/powerpoint/2010/main" val="232924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9CE1E-4F57-44A8-8C3A-847D0E3A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Shared subtree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在</a:t>
            </a:r>
            <a:r>
              <a:rPr lang="en-US" altLang="zh-CN" dirty="0"/>
              <a:t>Mount namespace</a:t>
            </a:r>
            <a:r>
              <a:rPr lang="zh-CN" altLang="en-US" dirty="0"/>
              <a:t>中传播挂载事件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5E208-6AF9-4A47-B80C-03C61732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共享挂载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，则</a:t>
            </a:r>
            <a:r>
              <a:rPr lang="en-US" altLang="zh-CN" dirty="0"/>
              <a:t>B</a:t>
            </a:r>
            <a:r>
              <a:rPr lang="zh-CN" altLang="en-US" dirty="0"/>
              <a:t>中自动挂载</a:t>
            </a:r>
            <a:r>
              <a:rPr lang="en-US" altLang="zh-CN" dirty="0"/>
              <a:t>C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B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，则</a:t>
            </a:r>
            <a:r>
              <a:rPr lang="en-US" altLang="zh-CN" dirty="0"/>
              <a:t>A</a:t>
            </a:r>
            <a:r>
              <a:rPr lang="zh-CN" altLang="en-US" dirty="0"/>
              <a:t>中自动挂载</a:t>
            </a:r>
            <a:r>
              <a:rPr lang="en-US" altLang="zh-CN" dirty="0"/>
              <a:t>C</a:t>
            </a:r>
          </a:p>
          <a:p>
            <a:r>
              <a:rPr lang="zh-CN" altLang="en-US" dirty="0"/>
              <a:t>从属挂载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，则</a:t>
            </a:r>
            <a:r>
              <a:rPr lang="en-US" altLang="zh-CN" dirty="0"/>
              <a:t>B</a:t>
            </a:r>
            <a:r>
              <a:rPr lang="zh-CN" altLang="en-US" dirty="0"/>
              <a:t>中也自动挂载</a:t>
            </a:r>
            <a:r>
              <a:rPr lang="en-US" altLang="zh-CN" dirty="0"/>
              <a:t>C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B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不自动挂载</a:t>
            </a:r>
            <a:r>
              <a:rPr lang="en-US" altLang="zh-CN" dirty="0"/>
              <a:t>C</a:t>
            </a:r>
            <a:endParaRPr lang="zh-CN" altLang="en-US" dirty="0"/>
          </a:p>
          <a:p>
            <a:r>
              <a:rPr lang="zh-CN" altLang="en-US" dirty="0"/>
              <a:t>私有挂载</a:t>
            </a:r>
            <a:endParaRPr lang="en-US" altLang="zh-CN" dirty="0"/>
          </a:p>
          <a:p>
            <a:pPr lvl="1"/>
            <a:r>
              <a:rPr lang="en-US" altLang="zh-CN" dirty="0"/>
              <a:t>AB</a:t>
            </a:r>
            <a:r>
              <a:rPr lang="zh-CN" altLang="en-US" dirty="0"/>
              <a:t>互相独立，各自的挂载互不影响</a:t>
            </a:r>
          </a:p>
          <a:p>
            <a:r>
              <a:rPr lang="zh-CN" altLang="en-US" dirty="0"/>
              <a:t>不可绑定挂载</a:t>
            </a:r>
            <a:endParaRPr lang="en-US" altLang="zh-CN" dirty="0"/>
          </a:p>
          <a:p>
            <a:pPr lvl="1"/>
            <a:r>
              <a:rPr lang="zh-CN" altLang="en-US" dirty="0"/>
              <a:t>不可执行绑定操作（</a:t>
            </a:r>
            <a:r>
              <a:rPr lang="en-US" altLang="zh-CN" dirty="0"/>
              <a:t>mount –bind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92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br>
              <a:rPr lang="en-US" altLang="zh-CN" dirty="0"/>
            </a:br>
            <a:r>
              <a:rPr lang="en-US" altLang="zh-CN" dirty="0"/>
              <a:t>IPC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5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38187-3C43-4964-A92C-3CB6E6F2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r>
              <a:rPr lang="zh-CN" altLang="en-US" dirty="0"/>
              <a:t>：隔离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C7D6F-6843-4ACD-A74F-62CC7546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树型结构：</a:t>
            </a:r>
            <a:endParaRPr lang="en-US" altLang="zh-CN" dirty="0"/>
          </a:p>
          <a:p>
            <a:pPr lvl="1"/>
            <a:r>
              <a:rPr lang="en-US" altLang="zh-CN" dirty="0"/>
              <a:t>PID namespace A</a:t>
            </a:r>
            <a:r>
              <a:rPr lang="zh-CN" altLang="en-US" dirty="0"/>
              <a:t>中创建新的</a:t>
            </a:r>
            <a:r>
              <a:rPr lang="en-US" altLang="zh-CN" dirty="0"/>
              <a:t>PID namespace B</a:t>
            </a:r>
            <a:r>
              <a:rPr lang="zh-CN" altLang="en-US" dirty="0"/>
              <a:t>，则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的子</a:t>
            </a:r>
            <a:r>
              <a:rPr lang="en-US" altLang="zh-CN" dirty="0"/>
              <a:t>namespace</a:t>
            </a:r>
          </a:p>
          <a:p>
            <a:pPr lvl="1"/>
            <a:r>
              <a:rPr lang="zh-CN" altLang="en-US" dirty="0"/>
              <a:t>父</a:t>
            </a:r>
            <a:r>
              <a:rPr lang="en-US" altLang="zh-CN" dirty="0"/>
              <a:t>namespace</a:t>
            </a:r>
            <a:r>
              <a:rPr lang="zh-CN" altLang="en-US" dirty="0"/>
              <a:t>可以看到子</a:t>
            </a:r>
            <a:r>
              <a:rPr lang="en-US" altLang="zh-CN" dirty="0"/>
              <a:t>namespace</a:t>
            </a:r>
            <a:r>
              <a:rPr lang="zh-CN" altLang="en-US" dirty="0"/>
              <a:t>中的进程</a:t>
            </a:r>
            <a:endParaRPr lang="en-US" altLang="zh-CN" dirty="0"/>
          </a:p>
          <a:p>
            <a:pPr lvl="1"/>
            <a:r>
              <a:rPr lang="zh-CN" altLang="en-US" dirty="0"/>
              <a:t>子</a:t>
            </a:r>
            <a:r>
              <a:rPr lang="en-US" altLang="zh-CN" dirty="0"/>
              <a:t>namespace</a:t>
            </a:r>
            <a:r>
              <a:rPr lang="zh-CN" altLang="en-US" dirty="0"/>
              <a:t>不能看到父</a:t>
            </a:r>
            <a:r>
              <a:rPr lang="en-US" altLang="zh-CN" dirty="0"/>
              <a:t>namespace</a:t>
            </a:r>
            <a:r>
              <a:rPr lang="zh-CN" altLang="en-US" dirty="0"/>
              <a:t>中的进程</a:t>
            </a:r>
            <a:endParaRPr lang="en-US" altLang="zh-CN" dirty="0"/>
          </a:p>
          <a:p>
            <a:r>
              <a:rPr lang="en-US" altLang="zh-CN" dirty="0"/>
              <a:t>PID</a:t>
            </a:r>
            <a:r>
              <a:rPr lang="zh-CN" altLang="en-US" dirty="0"/>
              <a:t>不可变</a:t>
            </a:r>
            <a:endParaRPr lang="en-US" altLang="zh-CN" dirty="0"/>
          </a:p>
          <a:p>
            <a:pPr lvl="1"/>
            <a:r>
              <a:rPr lang="zh-CN" altLang="en-US" dirty="0"/>
              <a:t>进程不能在</a:t>
            </a:r>
            <a:r>
              <a:rPr lang="en-US" altLang="zh-CN" dirty="0"/>
              <a:t>PID namespace</a:t>
            </a:r>
            <a:r>
              <a:rPr lang="zh-CN" altLang="en-US" dirty="0"/>
              <a:t>间移动</a:t>
            </a:r>
            <a:endParaRPr lang="en-US" altLang="zh-CN" dirty="0"/>
          </a:p>
          <a:p>
            <a:r>
              <a:rPr lang="zh-CN" altLang="en-US" dirty="0"/>
              <a:t>信号量屏蔽</a:t>
            </a:r>
            <a:endParaRPr lang="en-US" altLang="zh-CN" dirty="0"/>
          </a:p>
          <a:p>
            <a:pPr lvl="1"/>
            <a:r>
              <a:rPr lang="en-US" altLang="zh-CN" dirty="0"/>
              <a:t>PID namespace</a:t>
            </a:r>
            <a:r>
              <a:rPr lang="zh-CN" altLang="en-US" dirty="0"/>
              <a:t>中的</a:t>
            </a:r>
            <a:r>
              <a:rPr lang="en-US" altLang="zh-CN" dirty="0"/>
              <a:t>SIGKILL/STOP</a:t>
            </a:r>
            <a:r>
              <a:rPr lang="zh-CN" altLang="en-US" dirty="0"/>
              <a:t>不会</a:t>
            </a:r>
            <a:r>
              <a:rPr lang="en-US" altLang="zh-CN" dirty="0"/>
              <a:t>kill</a:t>
            </a:r>
            <a:r>
              <a:rPr lang="zh-CN" altLang="en-US" dirty="0"/>
              <a:t>当前</a:t>
            </a:r>
            <a:r>
              <a:rPr lang="en-US" altLang="zh-CN" dirty="0"/>
              <a:t>namespace</a:t>
            </a:r>
            <a:r>
              <a:rPr lang="zh-CN" altLang="en-US" dirty="0"/>
              <a:t>中的</a:t>
            </a:r>
            <a:r>
              <a:rPr lang="en-US" altLang="zh-CN" dirty="0"/>
              <a:t>1</a:t>
            </a:r>
            <a:r>
              <a:rPr lang="zh-CN" altLang="en-US" dirty="0"/>
              <a:t>号进程</a:t>
            </a:r>
            <a:endParaRPr lang="en-US" altLang="zh-CN" dirty="0"/>
          </a:p>
          <a:p>
            <a:pPr lvl="1"/>
            <a:r>
              <a:rPr lang="zh-CN" altLang="en-US" dirty="0"/>
              <a:t>父</a:t>
            </a:r>
            <a:r>
              <a:rPr lang="en-US" altLang="zh-CN" dirty="0"/>
              <a:t>PID namespace</a:t>
            </a:r>
            <a:r>
              <a:rPr lang="zh-CN" altLang="en-US" dirty="0"/>
              <a:t>中的</a:t>
            </a:r>
            <a:r>
              <a:rPr lang="en-US" altLang="zh-CN" dirty="0"/>
              <a:t>SIGKILL/STOP</a:t>
            </a:r>
            <a:r>
              <a:rPr lang="zh-CN" altLang="en-US" dirty="0"/>
              <a:t>可以</a:t>
            </a:r>
            <a:r>
              <a:rPr lang="en-US" altLang="zh-CN" dirty="0"/>
              <a:t>kill</a:t>
            </a:r>
            <a:r>
              <a:rPr lang="zh-CN" altLang="en-US" dirty="0"/>
              <a:t>子</a:t>
            </a:r>
            <a:r>
              <a:rPr lang="en-US" altLang="zh-CN" dirty="0"/>
              <a:t>PID namespace</a:t>
            </a:r>
            <a:r>
              <a:rPr lang="zh-CN" altLang="en-US" dirty="0"/>
              <a:t>中任意进程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15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4908E-5BB2-4CE3-8389-36B453ED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namespace+/proc</a:t>
            </a:r>
            <a:r>
              <a:rPr lang="zh-CN" altLang="en-US" dirty="0"/>
              <a:t>：完全隔离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1E793-064D-4587-B862-B5CA28A9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PID namespace</a:t>
            </a:r>
            <a:r>
              <a:rPr lang="zh-CN" altLang="en-US" dirty="0"/>
              <a:t>只影响部分</a:t>
            </a:r>
            <a:r>
              <a:rPr lang="en-US" altLang="zh-CN" dirty="0"/>
              <a:t>PID</a:t>
            </a:r>
            <a:r>
              <a:rPr lang="zh-CN" altLang="en-US" dirty="0"/>
              <a:t>特性</a:t>
            </a:r>
          </a:p>
          <a:p>
            <a:pPr lvl="1"/>
            <a:r>
              <a:rPr lang="zh-CN" altLang="en-US" dirty="0"/>
              <a:t>一些</a:t>
            </a:r>
            <a:r>
              <a:rPr lang="en-US" altLang="zh-CN" dirty="0"/>
              <a:t>PID</a:t>
            </a:r>
            <a:r>
              <a:rPr lang="zh-CN" altLang="en-US" dirty="0"/>
              <a:t>特性依靠</a:t>
            </a:r>
            <a:r>
              <a:rPr lang="en-US" altLang="zh-CN" dirty="0"/>
              <a:t>/proc</a:t>
            </a:r>
            <a:r>
              <a:rPr lang="zh-CN" altLang="en-US" dirty="0"/>
              <a:t>完成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PID namespace</a:t>
            </a:r>
            <a:r>
              <a:rPr lang="zh-CN" altLang="en-US" dirty="0"/>
              <a:t>中读取</a:t>
            </a:r>
            <a:r>
              <a:rPr lang="en-US" altLang="zh-CN" dirty="0"/>
              <a:t>/proc</a:t>
            </a:r>
            <a:r>
              <a:rPr lang="zh-CN" altLang="en-US" dirty="0"/>
              <a:t>能看见系统内所有进程</a:t>
            </a:r>
            <a:endParaRPr lang="en-US" altLang="zh-CN" dirty="0"/>
          </a:p>
          <a:p>
            <a:r>
              <a:rPr lang="zh-CN" altLang="en-US" dirty="0"/>
              <a:t>完全隔离</a:t>
            </a:r>
            <a:r>
              <a:rPr lang="en-US" altLang="zh-CN" dirty="0"/>
              <a:t>PID</a:t>
            </a:r>
          </a:p>
          <a:p>
            <a:pPr marL="685800" lvl="1" indent="-342900">
              <a:buAutoNum type="arabicPeriod"/>
            </a:pPr>
            <a:r>
              <a:rPr lang="zh-CN" altLang="en-US" dirty="0"/>
              <a:t>新建</a:t>
            </a:r>
            <a:r>
              <a:rPr lang="en-US" altLang="zh-CN" dirty="0"/>
              <a:t>PID namespace</a:t>
            </a:r>
            <a:r>
              <a:rPr lang="zh-CN" altLang="en-US" dirty="0"/>
              <a:t>和</a:t>
            </a:r>
            <a:r>
              <a:rPr lang="en-US" altLang="zh-CN" dirty="0"/>
              <a:t>Mount namespace</a:t>
            </a:r>
          </a:p>
          <a:p>
            <a:pPr marL="685800" lvl="1" indent="-342900">
              <a:buAutoNum type="arabicPeriod"/>
            </a:pPr>
            <a:r>
              <a:rPr lang="zh-CN" altLang="en-US" dirty="0"/>
              <a:t>在新</a:t>
            </a:r>
            <a:r>
              <a:rPr lang="en-US" altLang="zh-CN" dirty="0"/>
              <a:t>Mount namespace</a:t>
            </a:r>
            <a:r>
              <a:rPr lang="zh-CN" altLang="en-US" dirty="0"/>
              <a:t>中重新挂载</a:t>
            </a:r>
            <a:r>
              <a:rPr lang="en-US" altLang="zh-CN" dirty="0"/>
              <a:t>/proc</a:t>
            </a:r>
          </a:p>
          <a:p>
            <a:pPr marL="685800" lvl="1" indent="-342900">
              <a:buAutoNum type="arabicPeriod"/>
            </a:pPr>
            <a:r>
              <a:rPr lang="zh-CN" altLang="en-US" dirty="0"/>
              <a:t>在新</a:t>
            </a:r>
            <a:r>
              <a:rPr lang="en-US" altLang="zh-CN" dirty="0"/>
              <a:t>namespace</a:t>
            </a:r>
            <a:r>
              <a:rPr lang="zh-CN" altLang="en-US" dirty="0"/>
              <a:t>中创建</a:t>
            </a:r>
            <a:r>
              <a:rPr lang="en-US" altLang="zh-CN" dirty="0"/>
              <a:t>1</a:t>
            </a:r>
            <a:r>
              <a:rPr lang="zh-CN" altLang="en-US" dirty="0"/>
              <a:t>号进程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086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15753</TotalTime>
  <Words>790</Words>
  <Application>Microsoft Office PowerPoint</Application>
  <PresentationFormat>宽屏</PresentationFormat>
  <Paragraphs>181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DengXian</vt:lpstr>
      <vt:lpstr>楷体</vt:lpstr>
      <vt:lpstr>微软雅黑</vt:lpstr>
      <vt:lpstr>Arial</vt:lpstr>
      <vt:lpstr>Calibri</vt:lpstr>
      <vt:lpstr>Wingdings</vt:lpstr>
      <vt:lpstr>Office 主题</vt:lpstr>
      <vt:lpstr>Namespaces</vt:lpstr>
      <vt:lpstr>Mount namespace</vt:lpstr>
      <vt:lpstr>何为Mount</vt:lpstr>
      <vt:lpstr>Mount分类</vt:lpstr>
      <vt:lpstr>Mount namespace：隔离挂载点</vt:lpstr>
      <vt:lpstr>Shared subtree： 在Mount namespace中传播挂载事件</vt:lpstr>
      <vt:lpstr>PID namespace IPC namespace</vt:lpstr>
      <vt:lpstr>PID namespace：隔离PID</vt:lpstr>
      <vt:lpstr>PID namespace+/proc：完全隔离PID</vt:lpstr>
      <vt:lpstr>PID namespace与Docker Daemon</vt:lpstr>
      <vt:lpstr>IPC namespace：隔离进程间通信</vt:lpstr>
      <vt:lpstr>UTS namespace User namespace</vt:lpstr>
      <vt:lpstr>何为UTS</vt:lpstr>
      <vt:lpstr>UTS namespace：隔离UTS</vt:lpstr>
      <vt:lpstr>User namespace：隔离用户和用户组</vt:lpstr>
      <vt:lpstr>Network namespace</vt:lpstr>
      <vt:lpstr>Linux 虚拟网络设备</vt:lpstr>
      <vt:lpstr>Network namespace：隔离网络资源</vt:lpstr>
      <vt:lpstr>Docker与Network namespace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Genevieve</dc:creator>
  <cp:lastModifiedBy>Yin Daheng</cp:lastModifiedBy>
  <cp:revision>1082</cp:revision>
  <dcterms:created xsi:type="dcterms:W3CDTF">2018-11-26T12:59:36Z</dcterms:created>
  <dcterms:modified xsi:type="dcterms:W3CDTF">2020-06-23T07:21:58Z</dcterms:modified>
</cp:coreProperties>
</file>