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57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44" autoAdjust="0"/>
  </p:normalViewPr>
  <p:slideViewPr>
    <p:cSldViewPr snapToGrid="0">
      <p:cViewPr varScale="1">
        <p:scale>
          <a:sx n="63" d="100"/>
          <a:sy n="63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7481-1149-42E0-B405-D65347F08F7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0A6CC-9DD4-4020-9F45-8A851EA8B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4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I’m Howard Yin from CNII, I’ll introduce the SDTCP Mechanism and our experiment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0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With the same experiment, we also present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timeout ratio for these protocols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as is shown in this figure.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We can see that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timeout greatly decreased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when performing SDTCP.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40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With the same experiment, we also present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timeout ratio for these protocols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as is shown in this figure.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We can see that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timeout greatly decreased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when performing SDTCP.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5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very much for your attention.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6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there are any questions, please feel free to ask. My partner would be happy to answer any questions.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1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basic principle of the SDTCP is simple.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As we all know</a:t>
            </a:r>
            <a:r>
              <a:rPr lang="en-US" altLang="zh-CN" dirty="0"/>
              <a:t>, in traditional TCP protocol, the </a:t>
            </a:r>
            <a:r>
              <a:rPr lang="en-US" altLang="zh-CN" b="1" dirty="0"/>
              <a:t>bandwidth of the dataflow was controlled by a slide window</a:t>
            </a:r>
            <a:r>
              <a:rPr lang="en-US" altLang="zh-CN" dirty="0"/>
              <a:t>, which can be controlled by a window size field in ACK message, so our OF-switches can </a:t>
            </a:r>
            <a:r>
              <a:rPr lang="en-US" altLang="zh-CN" b="1" dirty="0"/>
              <a:t>control the flow from senders by edit the window size in ACK message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 step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network congestion trigger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design a network congestion trigger module at the OF-switch.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module can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determine whether the network is congested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by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counting the queue length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OF-switch’s buffer.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Once it discovered that the network is congested, it will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send a congestion notification message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to our controller.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6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step is </a:t>
            </a:r>
            <a:r>
              <a:rPr lang="en-US" altLang="zh-CN" b="1" dirty="0"/>
              <a:t>Flow Selection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This module can </a:t>
            </a:r>
            <a:r>
              <a:rPr lang="en-US" altLang="zh-CN" b="1" dirty="0"/>
              <a:t>analyze all of the TCP flow information</a:t>
            </a:r>
            <a:r>
              <a:rPr lang="en-US" altLang="zh-CN" dirty="0"/>
              <a:t>, e.g., TTL (time-to-live), flow size, and IP addresses of TCP flows, gained from OF-switches through the OpenFlow protocol. Through this analysis, this module can </a:t>
            </a:r>
            <a:r>
              <a:rPr lang="en-US" altLang="zh-CN" b="1" dirty="0"/>
              <a:t>differentiate the background flows and burst flows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9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this module, our controller will </a:t>
            </a:r>
            <a:r>
              <a:rPr lang="en-US" altLang="zh-CN" b="1" dirty="0"/>
              <a:t>select all of the background flows</a:t>
            </a:r>
            <a:r>
              <a:rPr lang="en-US" altLang="zh-CN" dirty="0"/>
              <a:t> passing through the OF-switch </a:t>
            </a:r>
            <a:r>
              <a:rPr lang="en-US" altLang="zh-CN" b="1" dirty="0"/>
              <a:t>once received a congestion notification message</a:t>
            </a:r>
            <a:r>
              <a:rPr lang="en-US" altLang="zh-CN" dirty="0"/>
              <a:t> from a congested OF-switch.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1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</a:t>
            </a:r>
            <a:r>
              <a:rPr lang="en-US" altLang="zh-CN" b="1" dirty="0"/>
              <a:t>background flows have been selected</a:t>
            </a:r>
            <a:r>
              <a:rPr lang="en-US" altLang="zh-CN" dirty="0"/>
              <a:t>, controller will </a:t>
            </a:r>
            <a:r>
              <a:rPr lang="en-US" altLang="zh-CN" b="1" dirty="0"/>
              <a:t>perform Flow Rate Control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At this step, a flow rate control module at the controller will at first </a:t>
            </a:r>
            <a:r>
              <a:rPr lang="en-US" altLang="zh-CN" b="1" dirty="0"/>
              <a:t>calculate a desired bandwidth</a:t>
            </a:r>
            <a:r>
              <a:rPr lang="en-US" altLang="zh-CN" dirty="0"/>
              <a:t> depends on the </a:t>
            </a:r>
            <a:r>
              <a:rPr lang="en-US" altLang="zh-CN" b="1" dirty="0"/>
              <a:t>network congestion level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4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, then </a:t>
            </a:r>
            <a:r>
              <a:rPr lang="en-US" altLang="zh-CN" b="1" dirty="0"/>
              <a:t>estimates the current bandwidth</a:t>
            </a:r>
            <a:r>
              <a:rPr lang="en-US" altLang="zh-CN" dirty="0"/>
              <a:t> of the </a:t>
            </a:r>
            <a:r>
              <a:rPr lang="en-US" altLang="zh-CN" b="1" dirty="0"/>
              <a:t>chosen background flows</a:t>
            </a:r>
            <a:r>
              <a:rPr lang="en-US" altLang="zh-CN" dirty="0"/>
              <a:t> and then </a:t>
            </a:r>
            <a:r>
              <a:rPr lang="en-US" altLang="zh-CN" b="1" dirty="0"/>
              <a:t>degrades their bandwidth to the desired</a:t>
            </a:r>
            <a:r>
              <a:rPr lang="en-US" altLang="zh-CN" dirty="0"/>
              <a:t> one and </a:t>
            </a:r>
            <a:r>
              <a:rPr lang="en-US" altLang="zh-CN" b="1" dirty="0"/>
              <a:t>generates new flow table entries</a:t>
            </a:r>
            <a:r>
              <a:rPr lang="en-US" altLang="zh-CN" dirty="0"/>
              <a:t> that is used to regulate the background flow bandwidth to our desired one and </a:t>
            </a:r>
            <a:r>
              <a:rPr lang="en-US" altLang="zh-CN" b="1" dirty="0"/>
              <a:t>sends them to the OF-switch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Once the flow table </a:t>
            </a:r>
            <a:r>
              <a:rPr lang="en-US" altLang="zh-CN" b="1" dirty="0"/>
              <a:t>entries on the OF-</a:t>
            </a:r>
            <a:r>
              <a:rPr lang="en-US" altLang="zh-CN" b="1" dirty="0" err="1"/>
              <a:t>switchs</a:t>
            </a:r>
            <a:r>
              <a:rPr lang="en-US" altLang="zh-CN" b="1" dirty="0"/>
              <a:t> updated</a:t>
            </a:r>
            <a:r>
              <a:rPr lang="en-US" altLang="zh-CN" dirty="0"/>
              <a:t>, they will start to </a:t>
            </a:r>
            <a:r>
              <a:rPr lang="en-US" altLang="zh-CN" b="1" dirty="0"/>
              <a:t>perform Flow Match and Regulation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Once TCP ACK packets from the receiver match the regulation entry at OF-switch, </a:t>
            </a:r>
            <a:r>
              <a:rPr lang="en-US" altLang="zh-CN" b="1" dirty="0"/>
              <a:t>the window size field</a:t>
            </a:r>
            <a:r>
              <a:rPr lang="en-US" altLang="zh-CN" dirty="0"/>
              <a:t> of these packets </a:t>
            </a:r>
            <a:r>
              <a:rPr lang="en-US" altLang="zh-CN" b="1" dirty="0"/>
              <a:t>will be modified to the desired one</a:t>
            </a:r>
            <a:r>
              <a:rPr lang="en-US" altLang="zh-CN" dirty="0"/>
              <a:t> and then forwarded to the sender.</a:t>
            </a:r>
          </a:p>
          <a:p>
            <a:r>
              <a:rPr lang="en-US" altLang="zh-CN" b="1" dirty="0"/>
              <a:t>After receiving</a:t>
            </a:r>
            <a:r>
              <a:rPr lang="en-US" altLang="zh-CN" dirty="0"/>
              <a:t> these modified ACK packets, the sender will </a:t>
            </a:r>
            <a:r>
              <a:rPr lang="en-US" altLang="zh-CN" b="1" dirty="0"/>
              <a:t>adjust the slide window into the desired size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b="1" dirty="0"/>
              <a:t>In this way</a:t>
            </a:r>
            <a:r>
              <a:rPr lang="en-US" altLang="zh-CN" dirty="0"/>
              <a:t>, the </a:t>
            </a:r>
            <a:r>
              <a:rPr lang="en-US" altLang="zh-CN" b="1" dirty="0"/>
              <a:t>bandwidth</a:t>
            </a:r>
            <a:r>
              <a:rPr lang="en-US" altLang="zh-CN" dirty="0"/>
              <a:t> of </a:t>
            </a:r>
            <a:r>
              <a:rPr lang="en-US" altLang="zh-CN" b="1" dirty="0"/>
              <a:t>background flows</a:t>
            </a:r>
            <a:r>
              <a:rPr lang="en-US" altLang="zh-CN" dirty="0"/>
              <a:t> can be </a:t>
            </a:r>
            <a:r>
              <a:rPr lang="en-US" altLang="zh-CN" b="1" dirty="0"/>
              <a:t>decreased to our desired one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9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This figure shows the goodput of SDTCP, TCP, DCTCP, and SAB as we vary the number of concurrent flows from 1 to 150.</a:t>
            </a:r>
          </a:p>
          <a:p>
            <a:r>
              <a:rPr lang="en-US" altLang="zh-CN" dirty="0"/>
              <a:t>SDTCP can </a:t>
            </a:r>
            <a:r>
              <a:rPr lang="en-US" altLang="zh-CN" b="1" dirty="0"/>
              <a:t>easily handle 100 concurrent flows</a:t>
            </a:r>
            <a:r>
              <a:rPr lang="en-US" altLang="zh-CN" dirty="0"/>
              <a:t> and </a:t>
            </a:r>
            <a:r>
              <a:rPr lang="en-US" altLang="zh-CN" b="1" dirty="0"/>
              <a:t>significantly improve the network performance</a:t>
            </a:r>
            <a:r>
              <a:rPr lang="en-US" altLang="zh-CN" dirty="0"/>
              <a:t> over the </a:t>
            </a:r>
            <a:r>
              <a:rPr lang="en-US" altLang="zh-CN" dirty="0" err="1"/>
              <a:t>incast</a:t>
            </a:r>
            <a:r>
              <a:rPr lang="en-US" altLang="zh-CN" dirty="0"/>
              <a:t>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0A6CC-9DD4-4020-9F45-8A851EA8B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2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D0FE7-CF88-47AC-825B-460F14DF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F172B-B5C1-4118-B046-DC95A86D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5AF9E-3BFA-4840-83D9-2D3BA8A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63C0-F42D-4D47-A2FB-5F79227C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1A88F-F872-42D6-94B6-D95B6CC6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5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9AB7-134E-4953-8DB4-B56C3A9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3B040-8F57-4FF8-9996-A787FD0E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CB9C-1F6C-462E-8D5C-B046F07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87C71-02DB-4395-B84E-75375EA3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CD172-B169-414C-A59B-EE1890C5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A2D06-3598-4C35-BC2C-CBEDD2EA1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CF46B-5403-4E18-BB2B-5D5D941C1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BBA54-5EEC-41FA-BCA6-2E238180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6A7D2-EFB3-4FE4-8C67-75D51478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D95C3-DFAA-4AA5-8221-68367F9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C020-1DAE-4CB2-B0D7-326A878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4F7BB-8ABE-4EBF-876E-D4CB0218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6A710-5D93-4904-8A20-1E42EF9B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7DC-F804-4330-B97F-A1635F4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C5046-DBF9-445D-8C11-811ED401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E199-DA4C-45DC-8758-E6AC99D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72250-AA30-41D6-9CB2-26A4B26F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652B-28B8-49FC-BF47-2739AE67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FE32C-9410-40E8-B174-E964AEBD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2927-325B-4972-8465-8F687DA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288A-7BD6-49FB-8CB9-649123D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42F13-F267-459B-BECF-69953039D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12514-EF65-4C4B-A8F5-B6FF18C1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DA8BD-A607-4F0D-AD79-2B96DC52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C6B50-6B15-4A66-A255-6DE016F1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A1621-ED5F-4B09-966E-779D143B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6425-B337-4864-8E99-8AD35734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E3C84-8CC0-4DB1-AE4D-76D2B86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1C23D-FDB6-4EC8-904F-FAB051D5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819D95-F08D-4CDC-AB9B-7FF25C8B6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C5FC5B-61E5-4501-A1CB-58D33512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0C1CF-7108-4D25-8440-5B3580E0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6AB32-7E89-479A-B510-35846E2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9CED85-33C2-430A-9329-C1976B60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1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D185F-1A4C-4144-976C-1560779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A2D15-E981-42D0-8C46-D8151648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E9AB7-4F78-4079-9A1C-78FD94F4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F5BF9-951D-4687-A909-109F76E2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9DAB4-C2C8-41BB-823C-7D828304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D42D4-3460-4A4E-86CA-7289C2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D73A3-17D8-4F39-96E5-BAFB01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C0506-9987-405B-A38E-5D46A81A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5AFD-81DE-4C2C-91E1-5B3DCEF6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296B7-773B-4514-A51D-A3AE63548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756C-959F-4869-91FE-3453178D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15CA3-5C7E-422D-8F46-B527446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44696-E5F4-4C02-BB92-DE570AE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FC804-7F6F-44DB-9BC6-D14092F4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65322A-5727-4F94-8808-BFC45EA2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D3E99-1B49-435E-AAEE-1EEF1754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703D-79B2-4003-B55A-D7587DE2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3FEE2-A2BC-4C7D-864A-6060C0B1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856D8-0951-41A4-90C8-C9BA1DF8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79717C-3DB5-4B2D-AED5-CF859A0B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56CA9-3B9D-4657-AEEF-4CD7848F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502D-1784-4A5F-9D63-9595895B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EDCE-E72C-4F6D-AF9C-6F77BC4076A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D665A-311B-4C79-AA60-C8E38C7B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2EAF4-23B9-492B-8BF0-188CC576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02E3-037F-4D40-863E-FD8172EC2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5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A16BB-B76D-4097-97F7-37F42A00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Keynote Speech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912A1-8DFF-495A-9922-F093FAC57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下半部分</a:t>
            </a:r>
          </a:p>
        </p:txBody>
      </p:sp>
    </p:spTree>
    <p:extLst>
      <p:ext uri="{BB962C8B-B14F-4D97-AF65-F5344CB8AC3E}">
        <p14:creationId xmlns:p14="http://schemas.microsoft.com/office/powerpoint/2010/main" val="78932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C34F-5792-4728-92BF-B19540D3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064EA-32E5-4EFF-BCDA-0F862950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7015-0B20-4755-AEF4-8EF8FB48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7337C6-16DD-413A-888F-5C78DF4E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2" y="1502417"/>
            <a:ext cx="6694715" cy="5252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29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7015-0B20-4755-AEF4-8EF8FB48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24027DD-00D9-4B4D-83BD-814AD1BD2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45" y="1425733"/>
            <a:ext cx="6595110" cy="534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3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7015-0B20-4755-AEF4-8EF8FB48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A1584-1CF2-4872-9DD0-E8801D0F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adjusting the window size of TCP ACK packets</a:t>
            </a:r>
          </a:p>
          <a:p>
            <a:r>
              <a:rPr lang="en-US" altLang="zh-CN" dirty="0"/>
              <a:t>reduces the sending rate of background flows</a:t>
            </a:r>
          </a:p>
          <a:p>
            <a:r>
              <a:rPr lang="en-US" altLang="zh-CN" dirty="0"/>
              <a:t>guarantees high throughput for burst flows effectively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C34F-5792-4728-92BF-B19540D3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064EA-32E5-4EFF-BCDA-0F862950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0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C34F-5792-4728-92BF-B19540D3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064EA-32E5-4EFF-BCDA-0F862950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8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C34F-5792-4728-92BF-B19540D3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SDTCP Mechanism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064EA-32E5-4EFF-BCDA-0F862950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Principle of TCP used by SDTCP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8E2318-89C8-4995-8452-483D9AB2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Bandwidth of dataflow is controlled by the size of slide window</a:t>
            </a:r>
          </a:p>
          <a:p>
            <a:r>
              <a:rPr lang="en-US" altLang="zh-CN" dirty="0"/>
              <a:t>Receiver change the slide window size according to ACK</a:t>
            </a:r>
          </a:p>
          <a:p>
            <a:r>
              <a:rPr lang="en-US" altLang="zh-CN" dirty="0"/>
              <a:t>SDTCP control the ACK so that control the bandwidth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F945C-536F-40BD-8C25-11FF70CBAD46}"/>
              </a:ext>
            </a:extLst>
          </p:cNvPr>
          <p:cNvSpPr/>
          <p:nvPr/>
        </p:nvSpPr>
        <p:spPr>
          <a:xfrm>
            <a:off x="1757680" y="4470400"/>
            <a:ext cx="8229600" cy="477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to be sent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7BF485-8739-4928-8E1B-86488FDD61EB}"/>
              </a:ext>
            </a:extLst>
          </p:cNvPr>
          <p:cNvSpPr/>
          <p:nvPr/>
        </p:nvSpPr>
        <p:spPr>
          <a:xfrm>
            <a:off x="2682240" y="4124960"/>
            <a:ext cx="2052320" cy="95504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Slide window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999D69C-259D-46C7-9B8A-E3D2749ABE3C}"/>
              </a:ext>
            </a:extLst>
          </p:cNvPr>
          <p:cNvSpPr/>
          <p:nvPr/>
        </p:nvSpPr>
        <p:spPr>
          <a:xfrm rot="16200000">
            <a:off x="3417061" y="4128927"/>
            <a:ext cx="582679" cy="2052320"/>
          </a:xfrm>
          <a:prstGeom prst="leftBrace">
            <a:avLst>
              <a:gd name="adj1" fmla="val 88055"/>
              <a:gd name="adj2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2630895-343A-4A18-AFB8-5608E2702CF1}"/>
              </a:ext>
            </a:extLst>
          </p:cNvPr>
          <p:cNvSpPr/>
          <p:nvPr/>
        </p:nvSpPr>
        <p:spPr>
          <a:xfrm>
            <a:off x="3466084" y="5425440"/>
            <a:ext cx="484632" cy="978408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4FE4-39B8-4E75-BE5E-BE02A5F7FE12}"/>
              </a:ext>
            </a:extLst>
          </p:cNvPr>
          <p:cNvSpPr txBox="1"/>
          <p:nvPr/>
        </p:nvSpPr>
        <p:spPr>
          <a:xfrm>
            <a:off x="2908341" y="617551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together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A3C5E3-8A3D-460E-AB38-F64401A031EA}"/>
              </a:ext>
            </a:extLst>
          </p:cNvPr>
          <p:cNvSpPr txBox="1"/>
          <p:nvPr/>
        </p:nvSpPr>
        <p:spPr>
          <a:xfrm>
            <a:off x="1625600" y="3331969"/>
            <a:ext cx="90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箭头: 圆角右 16">
            <a:extLst>
              <a:ext uri="{FF2B5EF4-FFF2-40B4-BE49-F238E27FC236}">
                <a16:creationId xmlns:a16="http://schemas.microsoft.com/office/drawing/2014/main" id="{72C311F0-DAFD-4F75-914B-9D18366F52A4}"/>
              </a:ext>
            </a:extLst>
          </p:cNvPr>
          <p:cNvSpPr/>
          <p:nvPr/>
        </p:nvSpPr>
        <p:spPr>
          <a:xfrm rot="5400000">
            <a:off x="2658029" y="3024964"/>
            <a:ext cx="744889" cy="1358900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8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1: Network Congestion Trigger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C0904E8-4968-486D-A52D-ADD60DC18F34}"/>
              </a:ext>
            </a:extLst>
          </p:cNvPr>
          <p:cNvSpPr/>
          <p:nvPr/>
        </p:nvSpPr>
        <p:spPr>
          <a:xfrm>
            <a:off x="5923280" y="2857500"/>
            <a:ext cx="1331056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AD669-B98A-4543-B139-22003F73C91C}"/>
              </a:ext>
            </a:extLst>
          </p:cNvPr>
          <p:cNvSpPr/>
          <p:nvPr/>
        </p:nvSpPr>
        <p:spPr>
          <a:xfrm>
            <a:off x="3851402" y="2286000"/>
            <a:ext cx="2071878" cy="1143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Congestion</a:t>
            </a:r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D30B90A-6757-4D42-B363-B92E6888CEF0}"/>
              </a:ext>
            </a:extLst>
          </p:cNvPr>
          <p:cNvSpPr/>
          <p:nvPr/>
        </p:nvSpPr>
        <p:spPr>
          <a:xfrm rot="5400000">
            <a:off x="3175357" y="2675993"/>
            <a:ext cx="731520" cy="1878886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 the length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2: Flow Selection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7AD669-B98A-4543-B139-22003F73C91C}"/>
              </a:ext>
            </a:extLst>
          </p:cNvPr>
          <p:cNvSpPr/>
          <p:nvPr/>
        </p:nvSpPr>
        <p:spPr>
          <a:xfrm>
            <a:off x="6996222" y="2264735"/>
            <a:ext cx="1893541" cy="1143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&amp; analysis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ED078CA-A29E-4D55-99BF-F8259D9BA725}"/>
              </a:ext>
            </a:extLst>
          </p:cNvPr>
          <p:cNvSpPr/>
          <p:nvPr/>
        </p:nvSpPr>
        <p:spPr>
          <a:xfrm rot="5400000">
            <a:off x="9373782" y="2677282"/>
            <a:ext cx="3086944" cy="162764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TTL, Flow size, IP address, TCP flows……</a:t>
            </a:r>
            <a:endParaRPr lang="zh-CN" altLang="en-US" dirty="0"/>
          </a:p>
        </p:txBody>
      </p: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797D144E-1904-4965-B22B-365F617E2324}"/>
              </a:ext>
            </a:extLst>
          </p:cNvPr>
          <p:cNvSpPr/>
          <p:nvPr/>
        </p:nvSpPr>
        <p:spPr>
          <a:xfrm rot="3255286">
            <a:off x="10729234" y="667161"/>
            <a:ext cx="731520" cy="204705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from many other 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0EB2F0E-E939-45C1-AE51-2858DEC6CCED}"/>
              </a:ext>
            </a:extLst>
          </p:cNvPr>
          <p:cNvSpPr/>
          <p:nvPr/>
        </p:nvSpPr>
        <p:spPr>
          <a:xfrm rot="8246850">
            <a:off x="8588545" y="2869960"/>
            <a:ext cx="485444" cy="72246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3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2: Flow Selection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F03FBBD-03D4-42E0-95EE-562C0A8DE687}"/>
              </a:ext>
            </a:extLst>
          </p:cNvPr>
          <p:cNvSpPr/>
          <p:nvPr/>
        </p:nvSpPr>
        <p:spPr>
          <a:xfrm>
            <a:off x="5710629" y="2857500"/>
            <a:ext cx="1331056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159494-57EC-4A56-ABE5-562845C8A59C}"/>
              </a:ext>
            </a:extLst>
          </p:cNvPr>
          <p:cNvSpPr/>
          <p:nvPr/>
        </p:nvSpPr>
        <p:spPr>
          <a:xfrm>
            <a:off x="6996222" y="2264735"/>
            <a:ext cx="1893541" cy="1143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all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background flows </a:t>
            </a:r>
          </a:p>
        </p:txBody>
      </p:sp>
    </p:spTree>
    <p:extLst>
      <p:ext uri="{BB962C8B-B14F-4D97-AF65-F5344CB8AC3E}">
        <p14:creationId xmlns:p14="http://schemas.microsoft.com/office/powerpoint/2010/main" val="70837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Flow Rate Control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F99C78-D692-47AC-9039-BCA739CD77C1}"/>
              </a:ext>
            </a:extLst>
          </p:cNvPr>
          <p:cNvSpPr/>
          <p:nvPr/>
        </p:nvSpPr>
        <p:spPr>
          <a:xfrm>
            <a:off x="7019905" y="3774557"/>
            <a:ext cx="1730690" cy="159635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a desired bandwidth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131FDDC-0500-48E5-BF5C-C9A540822E2E}"/>
              </a:ext>
            </a:extLst>
          </p:cNvPr>
          <p:cNvSpPr/>
          <p:nvPr/>
        </p:nvSpPr>
        <p:spPr>
          <a:xfrm>
            <a:off x="6095999" y="3287047"/>
            <a:ext cx="3569967" cy="48751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congestion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25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Flow Rate Control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F99C78-D692-47AC-9039-BCA739CD77C1}"/>
              </a:ext>
            </a:extLst>
          </p:cNvPr>
          <p:cNvSpPr/>
          <p:nvPr/>
        </p:nvSpPr>
        <p:spPr>
          <a:xfrm>
            <a:off x="7019905" y="3774557"/>
            <a:ext cx="1730690" cy="159635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generates new flow table entries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131FDDC-0500-48E5-BF5C-C9A540822E2E}"/>
              </a:ext>
            </a:extLst>
          </p:cNvPr>
          <p:cNvSpPr/>
          <p:nvPr/>
        </p:nvSpPr>
        <p:spPr>
          <a:xfrm>
            <a:off x="6095999" y="3253563"/>
            <a:ext cx="3569967" cy="52099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Chosen Background flow</a:t>
            </a:r>
            <a:endParaRPr lang="zh-CN" altLang="en-US" sz="1600" dirty="0"/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70BDDFE-48DD-47A6-9C29-060314BCBE98}"/>
              </a:ext>
            </a:extLst>
          </p:cNvPr>
          <p:cNvSpPr/>
          <p:nvPr/>
        </p:nvSpPr>
        <p:spPr>
          <a:xfrm rot="2399771">
            <a:off x="9147312" y="3916034"/>
            <a:ext cx="798631" cy="1796409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ADD18-9E66-4808-AAC8-4AE3229444A0}"/>
              </a:ext>
            </a:extLst>
          </p:cNvPr>
          <p:cNvSpPr txBox="1"/>
          <p:nvPr/>
        </p:nvSpPr>
        <p:spPr>
          <a:xfrm>
            <a:off x="8962682" y="4453791"/>
            <a:ext cx="136560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F4A9F9B5-ADDA-49B0-ACB3-F175D864CDB9}"/>
              </a:ext>
            </a:extLst>
          </p:cNvPr>
          <p:cNvSpPr/>
          <p:nvPr/>
        </p:nvSpPr>
        <p:spPr>
          <a:xfrm>
            <a:off x="3264195" y="3429000"/>
            <a:ext cx="3755709" cy="118106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these entries to all switches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50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9304-4E8A-49E1-88D6-3591E524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Flow Match and Regulation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516F9-C2C2-4006-84C3-4D1DBC4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89" y="1690688"/>
            <a:ext cx="8725821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ACF2FE0-E6B5-4F48-A317-1F5A793BCA94}"/>
              </a:ext>
            </a:extLst>
          </p:cNvPr>
          <p:cNvSpPr/>
          <p:nvPr/>
        </p:nvSpPr>
        <p:spPr>
          <a:xfrm>
            <a:off x="-148856" y="4619736"/>
            <a:ext cx="2135371" cy="12014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Packets from other switch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EC3986-E37A-4F4C-B1BF-62DCCE605877}"/>
              </a:ext>
            </a:extLst>
          </p:cNvPr>
          <p:cNvSpPr/>
          <p:nvPr/>
        </p:nvSpPr>
        <p:spPr>
          <a:xfrm>
            <a:off x="4191619" y="4896517"/>
            <a:ext cx="1730690" cy="92469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ACK</a:t>
            </a:r>
          </a:p>
        </p:txBody>
      </p:sp>
      <p:sp>
        <p:nvSpPr>
          <p:cNvPr id="17" name="箭头: 右弧形 16">
            <a:extLst>
              <a:ext uri="{FF2B5EF4-FFF2-40B4-BE49-F238E27FC236}">
                <a16:creationId xmlns:a16="http://schemas.microsoft.com/office/drawing/2014/main" id="{E54A5FEA-D3F3-4EEA-9952-660BB700C12D}"/>
              </a:ext>
            </a:extLst>
          </p:cNvPr>
          <p:cNvSpPr/>
          <p:nvPr/>
        </p:nvSpPr>
        <p:spPr>
          <a:xfrm rot="17967539">
            <a:off x="3934932" y="3340220"/>
            <a:ext cx="798631" cy="1796409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4F347A-596D-49BF-A374-298E281A1B26}"/>
              </a:ext>
            </a:extLst>
          </p:cNvPr>
          <p:cNvSpPr txBox="1"/>
          <p:nvPr/>
        </p:nvSpPr>
        <p:spPr>
          <a:xfrm>
            <a:off x="3414848" y="4091781"/>
            <a:ext cx="22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Desired window size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D7AEE33-0E86-4563-B9C3-ED412803B353}"/>
              </a:ext>
            </a:extLst>
          </p:cNvPr>
          <p:cNvSpPr/>
          <p:nvPr/>
        </p:nvSpPr>
        <p:spPr>
          <a:xfrm>
            <a:off x="5530659" y="6059388"/>
            <a:ext cx="2135371" cy="65118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 Receiver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69D6CA-B70A-44C5-B4B1-43ABE7A3947E}"/>
              </a:ext>
            </a:extLst>
          </p:cNvPr>
          <p:cNvSpPr/>
          <p:nvPr/>
        </p:nvSpPr>
        <p:spPr>
          <a:xfrm>
            <a:off x="7666028" y="5853379"/>
            <a:ext cx="2135371" cy="92469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</a:p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window size according to ACK</a:t>
            </a:r>
          </a:p>
        </p:txBody>
      </p:sp>
    </p:spTree>
    <p:extLst>
      <p:ext uri="{BB962C8B-B14F-4D97-AF65-F5344CB8AC3E}">
        <p14:creationId xmlns:p14="http://schemas.microsoft.com/office/powerpoint/2010/main" val="50129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753</Words>
  <Application>Microsoft Office PowerPoint</Application>
  <PresentationFormat>宽屏</PresentationFormat>
  <Paragraphs>86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Keynote Speech</vt:lpstr>
      <vt:lpstr>SDTCP Mechanism</vt:lpstr>
      <vt:lpstr>Basic Principle of TCP used by SDTCP</vt:lpstr>
      <vt:lpstr>Step 1: Network Congestion Trigger</vt:lpstr>
      <vt:lpstr>Step 2: Flow Selection</vt:lpstr>
      <vt:lpstr>Step 2: Flow Selection</vt:lpstr>
      <vt:lpstr>Step 3: Flow Rate Control</vt:lpstr>
      <vt:lpstr>Step 3: Flow Rate Control</vt:lpstr>
      <vt:lpstr>Step 4: Flow Match and Regulation</vt:lpstr>
      <vt:lpstr>Experiment Results</vt:lpstr>
      <vt:lpstr>Experiment Results</vt:lpstr>
      <vt:lpstr>Experiment Results</vt:lpstr>
      <vt:lpstr>Summary</vt:lpstr>
      <vt:lpstr>Thanks for listening!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86</cp:revision>
  <dcterms:created xsi:type="dcterms:W3CDTF">2020-11-15T10:15:00Z</dcterms:created>
  <dcterms:modified xsi:type="dcterms:W3CDTF">2020-11-15T13:06:45Z</dcterms:modified>
</cp:coreProperties>
</file>