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6" r:id="rId2"/>
    <p:sldId id="317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7524D-C70A-4447-8A58-9D0BF0FF363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BB902-2DBA-4697-AEF4-95BD164B7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3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15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12192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C661FD0-60DD-459F-B399-FEA4B9CFB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25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7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ED3AB4-93C4-4985-9727-B5715F6DCF1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E5772554-358F-47C0-96CC-C9A515D842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952489E2-6397-44CE-8691-C678D69100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448BAFAA-2692-4D2E-8630-5C30F4E85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25D89B58-495A-43A7-92C0-BF27541BD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033440"/>
            <a:ext cx="10972800" cy="5092724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33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FD6234-749D-4F0C-9C2C-F3E5A01C882A}"/>
              </a:ext>
            </a:extLst>
          </p:cNvPr>
          <p:cNvGrpSpPr/>
          <p:nvPr/>
        </p:nvGrpSpPr>
        <p:grpSpPr>
          <a:xfrm rot="5400000">
            <a:off x="8187268" y="2853269"/>
            <a:ext cx="6858001" cy="1151468"/>
            <a:chOff x="1" y="-26988"/>
            <a:chExt cx="6858001" cy="863601"/>
          </a:xfrm>
        </p:grpSpPr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574037EC-6187-49F8-9EE1-3DD7CCA0BB04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26988"/>
              <a:ext cx="6858001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9017F2ED-EF73-4A0D-B8D3-D9B77AA179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5E0181A-AEEC-41B7-980F-4C1E8F2CEA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>
              <a:extLst>
                <a:ext uri="{FF2B5EF4-FFF2-40B4-BE49-F238E27FC236}">
                  <a16:creationId xmlns:a16="http://schemas.microsoft.com/office/drawing/2014/main" id="{385AB42A-FEB5-4E5C-A393-4C51D819C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226803" y="622301"/>
            <a:ext cx="738717" cy="5499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74639"/>
            <a:ext cx="10231971" cy="5851525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59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208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3440"/>
            <a:ext cx="10972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29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/>
        </p:nvSpPr>
        <p:spPr>
          <a:xfrm>
            <a:off x="0" y="-24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018" y="1565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/>
        </p:nvCxnSpPr>
        <p:spPr bwMode="auto">
          <a:xfrm flipH="1">
            <a:off x="681567" y="-24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/>
        </p:nvCxnSpPr>
        <p:spPr bwMode="auto">
          <a:xfrm>
            <a:off x="768351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4" y="169838"/>
            <a:ext cx="111229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8923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5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3343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673201"/>
            <a:ext cx="5386917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03343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673201"/>
            <a:ext cx="5389033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1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42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4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062C8-8753-4729-A2AC-00E51378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B1FA3-89C5-42E1-BC99-5A18B6AA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2A1CF-E4C3-4C1D-9AA9-A3422C5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FC290AC1-FD36-4F3C-A293-1435AA3E4C39}"/>
              </a:ext>
            </a:extLst>
          </p:cNvPr>
          <p:cNvSpPr txBox="1">
            <a:spLocks/>
          </p:cNvSpPr>
          <p:nvPr/>
        </p:nvSpPr>
        <p:spPr>
          <a:xfrm>
            <a:off x="0" y="2277691"/>
            <a:ext cx="12192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842466-337A-4916-8970-BB531A1FEC01}"/>
              </a:ext>
            </a:extLst>
          </p:cNvPr>
          <p:cNvSpPr txBox="1"/>
          <p:nvPr/>
        </p:nvSpPr>
        <p:spPr>
          <a:xfrm>
            <a:off x="152400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45B8ADE-1A65-4AC9-9F73-9F3D74418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9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239D7E3-952F-4DFC-A6A0-4C11CFBB9ECC}"/>
              </a:ext>
            </a:extLst>
          </p:cNvPr>
          <p:cNvGrpSpPr/>
          <p:nvPr/>
        </p:nvGrpSpPr>
        <p:grpSpPr>
          <a:xfrm>
            <a:off x="0" y="-24"/>
            <a:ext cx="4766733" cy="6237336"/>
            <a:chOff x="0" y="-26988"/>
            <a:chExt cx="3575050" cy="6237336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7ED03D04-5254-4133-8E60-869A42A49C6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3575050" cy="6237336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2B907581-060F-4C52-B91A-13D97D4B1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F1C2E4E4-0EDE-4C0B-8343-2920F8B43D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6BFC0A1C-1BD8-4541-8818-56E847A9B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3200"/>
            </a:lvl1pPr>
            <a:lvl2pPr marL="742950" indent="-285750">
              <a:buFont typeface="Wingdings" panose="05000000000000000000" pitchFamily="2" charset="2"/>
              <a:buChar char="n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4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26DAE-505E-4D69-83FB-E72D5448BF93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7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70DD2-D85B-4290-94B6-C85B9D5B8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AWS IoT Greengrass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FFD931-7017-4497-A7CB-923B7FBDF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AWS</a:t>
            </a:r>
            <a:r>
              <a:rPr lang="zh-CN" altLang="en-US" dirty="0"/>
              <a:t>物联网框架中的</a:t>
            </a:r>
            <a:r>
              <a:rPr lang="zh-CN" altLang="en-US"/>
              <a:t>边缘服务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1">
            <a:extLst>
              <a:ext uri="{FF2B5EF4-FFF2-40B4-BE49-F238E27FC236}">
                <a16:creationId xmlns:a16="http://schemas.microsoft.com/office/drawing/2014/main" id="{08023E16-B204-4905-BA61-9D9964A23655}"/>
              </a:ext>
            </a:extLst>
          </p:cNvPr>
          <p:cNvGrpSpPr>
            <a:grpSpLocks/>
          </p:cNvGrpSpPr>
          <p:nvPr/>
        </p:nvGrpSpPr>
        <p:grpSpPr bwMode="auto">
          <a:xfrm>
            <a:off x="3759995" y="2439393"/>
            <a:ext cx="4672013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2" name="AutoShape 52">
              <a:extLst>
                <a:ext uri="{FF2B5EF4-FFF2-40B4-BE49-F238E27FC236}">
                  <a16:creationId xmlns:a16="http://schemas.microsoft.com/office/drawing/2014/main" id="{80FD6FFA-4AD8-42F7-B043-5BE376BAD2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AWS IoT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的云端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5" name="AutoShape 53">
              <a:extLst>
                <a:ext uri="{FF2B5EF4-FFF2-40B4-BE49-F238E27FC236}">
                  <a16:creationId xmlns:a16="http://schemas.microsoft.com/office/drawing/2014/main" id="{F152860F-69CF-44C6-ADB1-DE60F64892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68" name="Group 51">
            <a:extLst>
              <a:ext uri="{FF2B5EF4-FFF2-40B4-BE49-F238E27FC236}">
                <a16:creationId xmlns:a16="http://schemas.microsoft.com/office/drawing/2014/main" id="{26DDA1E1-CB46-4572-93B2-0178AFE50BCC}"/>
              </a:ext>
            </a:extLst>
          </p:cNvPr>
          <p:cNvGrpSpPr>
            <a:grpSpLocks/>
          </p:cNvGrpSpPr>
          <p:nvPr/>
        </p:nvGrpSpPr>
        <p:grpSpPr bwMode="auto">
          <a:xfrm>
            <a:off x="3759994" y="1413471"/>
            <a:ext cx="4672012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71" name="AutoShape 52">
              <a:extLst>
                <a:ext uri="{FF2B5EF4-FFF2-40B4-BE49-F238E27FC236}">
                  <a16:creationId xmlns:a16="http://schemas.microsoft.com/office/drawing/2014/main" id="{24CF72B0-E90A-4772-A6ED-121C83FBFF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AWS IoT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整体架构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72" name="AutoShape 53">
              <a:extLst>
                <a:ext uri="{FF2B5EF4-FFF2-40B4-BE49-F238E27FC236}">
                  <a16:creationId xmlns:a16="http://schemas.microsoft.com/office/drawing/2014/main" id="{5616BEF9-52EF-48CD-B8D0-34A8AF6C4D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3" name="Group 51">
            <a:extLst>
              <a:ext uri="{FF2B5EF4-FFF2-40B4-BE49-F238E27FC236}">
                <a16:creationId xmlns:a16="http://schemas.microsoft.com/office/drawing/2014/main" id="{CBF64065-A810-4281-9B22-ABE0D0EA857C}"/>
              </a:ext>
            </a:extLst>
          </p:cNvPr>
          <p:cNvGrpSpPr>
            <a:grpSpLocks/>
          </p:cNvGrpSpPr>
          <p:nvPr/>
        </p:nvGrpSpPr>
        <p:grpSpPr bwMode="auto">
          <a:xfrm>
            <a:off x="3759995" y="3465314"/>
            <a:ext cx="4672013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74" name="AutoShape 52">
              <a:extLst>
                <a:ext uri="{FF2B5EF4-FFF2-40B4-BE49-F238E27FC236}">
                  <a16:creationId xmlns:a16="http://schemas.microsoft.com/office/drawing/2014/main" id="{DC09F2DF-E7CC-4F38-B7AF-33E30331C8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AWS IoT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的终端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75" name="AutoShape 53">
              <a:extLst>
                <a:ext uri="{FF2B5EF4-FFF2-40B4-BE49-F238E27FC236}">
                  <a16:creationId xmlns:a16="http://schemas.microsoft.com/office/drawing/2014/main" id="{A9E4BBD4-2094-4E7D-8E0F-C20E19C252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6" name="Group 51">
            <a:extLst>
              <a:ext uri="{FF2B5EF4-FFF2-40B4-BE49-F238E27FC236}">
                <a16:creationId xmlns:a16="http://schemas.microsoft.com/office/drawing/2014/main" id="{59126D34-2695-4B3F-B82D-D13CF0A2FC2E}"/>
              </a:ext>
            </a:extLst>
          </p:cNvPr>
          <p:cNvGrpSpPr>
            <a:grpSpLocks/>
          </p:cNvGrpSpPr>
          <p:nvPr/>
        </p:nvGrpSpPr>
        <p:grpSpPr bwMode="auto">
          <a:xfrm>
            <a:off x="3759994" y="4491236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77" name="AutoShape 52">
              <a:extLst>
                <a:ext uri="{FF2B5EF4-FFF2-40B4-BE49-F238E27FC236}">
                  <a16:creationId xmlns:a16="http://schemas.microsoft.com/office/drawing/2014/main" id="{48BC4C6B-D655-420D-B351-1AF78C479E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AWS IoT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的边缘端</a:t>
              </a:r>
            </a:p>
          </p:txBody>
        </p:sp>
        <p:sp>
          <p:nvSpPr>
            <p:cNvPr id="78" name="AutoShape 53">
              <a:extLst>
                <a:ext uri="{FF2B5EF4-FFF2-40B4-BE49-F238E27FC236}">
                  <a16:creationId xmlns:a16="http://schemas.microsoft.com/office/drawing/2014/main" id="{F66D9F84-F0C0-46E1-8F89-5B0C30F3E4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9" name="Group 51">
            <a:extLst>
              <a:ext uri="{FF2B5EF4-FFF2-40B4-BE49-F238E27FC236}">
                <a16:creationId xmlns:a16="http://schemas.microsoft.com/office/drawing/2014/main" id="{B0B0199A-D54D-4F3B-8DCB-465FDD2AF8FB}"/>
              </a:ext>
            </a:extLst>
          </p:cNvPr>
          <p:cNvGrpSpPr>
            <a:grpSpLocks/>
          </p:cNvGrpSpPr>
          <p:nvPr/>
        </p:nvGrpSpPr>
        <p:grpSpPr bwMode="auto">
          <a:xfrm>
            <a:off x="3759994" y="5517158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80" name="AutoShape 52">
              <a:extLst>
                <a:ext uri="{FF2B5EF4-FFF2-40B4-BE49-F238E27FC236}">
                  <a16:creationId xmlns:a16="http://schemas.microsoft.com/office/drawing/2014/main" id="{B9D17F81-6DB5-4CC2-933C-1CEB36CFE1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AWS IoT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的边缘端核心软件</a:t>
              </a:r>
            </a:p>
          </p:txBody>
        </p:sp>
        <p:sp>
          <p:nvSpPr>
            <p:cNvPr id="81" name="AutoShape 53">
              <a:extLst>
                <a:ext uri="{FF2B5EF4-FFF2-40B4-BE49-F238E27FC236}">
                  <a16:creationId xmlns:a16="http://schemas.microsoft.com/office/drawing/2014/main" id="{C7796B44-6546-4960-97B7-1FDEA9FE1C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15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1B4B-1C88-4B17-8041-99B3462F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IoT</a:t>
            </a:r>
            <a:r>
              <a:rPr lang="zh-CN" altLang="en-US" dirty="0"/>
              <a:t>整体架构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3B5F1-D27B-421D-820C-DC7A1EF2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联网并控制终端设备</a:t>
            </a:r>
            <a:endParaRPr lang="en-US" altLang="zh-CN" dirty="0"/>
          </a:p>
          <a:p>
            <a:pPr lvl="1"/>
            <a:r>
              <a:rPr lang="zh-CN" altLang="en-US" dirty="0"/>
              <a:t>设备发送当前状态</a:t>
            </a:r>
            <a:endParaRPr lang="en-US" altLang="zh-CN" dirty="0"/>
          </a:p>
          <a:p>
            <a:pPr lvl="1"/>
            <a:r>
              <a:rPr lang="zh-CN" altLang="en-US" dirty="0"/>
              <a:t>云端更新</a:t>
            </a:r>
            <a:r>
              <a:rPr lang="en-US" altLang="zh-CN" dirty="0"/>
              <a:t>Device Shadow</a:t>
            </a:r>
          </a:p>
          <a:p>
            <a:pPr lvl="1"/>
            <a:r>
              <a:rPr lang="zh-CN" altLang="en-US" dirty="0"/>
              <a:t>应用程序修改设备状态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BCF24C-BE4D-435A-9F42-575D1E2C5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880" y="3102797"/>
            <a:ext cx="7310120" cy="320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6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9920C-550E-4159-ACAE-52C9B2B9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IoT</a:t>
            </a:r>
            <a:r>
              <a:rPr lang="zh-CN" altLang="en-US" dirty="0"/>
              <a:t>的云端：</a:t>
            </a:r>
            <a:r>
              <a:rPr lang="en-US" altLang="zh-CN" dirty="0"/>
              <a:t>AWS IoT 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9736D-0FF3-4D91-875E-ECFEDF29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支持使用</a:t>
            </a:r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 err="1"/>
              <a:t>WebSockets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MQTT</a:t>
            </a:r>
            <a:r>
              <a:rPr lang="zh-CN" altLang="en-US" dirty="0"/>
              <a:t>等协议上传设备状态</a:t>
            </a:r>
            <a:endParaRPr lang="en-US" altLang="zh-CN" dirty="0"/>
          </a:p>
          <a:p>
            <a:r>
              <a:rPr lang="zh-CN" altLang="en-US" dirty="0"/>
              <a:t>设备身份验证</a:t>
            </a:r>
            <a:endParaRPr lang="en-US" altLang="zh-CN" dirty="0"/>
          </a:p>
          <a:p>
            <a:r>
              <a:rPr lang="zh-CN" altLang="en-US" dirty="0"/>
              <a:t>端到端加密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AWS Lambda</a:t>
            </a:r>
            <a:r>
              <a:rPr lang="zh-CN" altLang="en-US" dirty="0"/>
              <a:t>、</a:t>
            </a:r>
            <a:r>
              <a:rPr lang="en-US" altLang="zh-CN" dirty="0"/>
              <a:t>Amazon Kinesis</a:t>
            </a:r>
            <a:r>
              <a:rPr lang="zh-CN" altLang="en-US" dirty="0"/>
              <a:t>、</a:t>
            </a:r>
            <a:r>
              <a:rPr lang="en-US" altLang="zh-CN" dirty="0"/>
              <a:t>Amazon S3</a:t>
            </a:r>
            <a:r>
              <a:rPr lang="zh-CN" altLang="en-US" dirty="0"/>
              <a:t>、</a:t>
            </a:r>
            <a:r>
              <a:rPr lang="en-US" altLang="zh-CN" dirty="0"/>
              <a:t>Amazon DynamoDB</a:t>
            </a:r>
            <a:r>
              <a:rPr lang="zh-CN" altLang="en-US" dirty="0"/>
              <a:t>、</a:t>
            </a:r>
            <a:r>
              <a:rPr lang="en-US" altLang="zh-CN" dirty="0"/>
              <a:t>Amazon CloudWatch </a:t>
            </a:r>
            <a:r>
              <a:rPr lang="zh-CN" altLang="en-US" dirty="0"/>
              <a:t>和 </a:t>
            </a:r>
            <a:r>
              <a:rPr lang="en-US" altLang="zh-CN" dirty="0"/>
              <a:t>Amazon Elasticsearch Service </a:t>
            </a:r>
            <a:r>
              <a:rPr lang="zh-CN" altLang="en-US" dirty="0"/>
              <a:t>等 </a:t>
            </a:r>
            <a:r>
              <a:rPr lang="en-US" altLang="zh-CN" dirty="0"/>
              <a:t>AWS </a:t>
            </a:r>
            <a:r>
              <a:rPr lang="zh-CN" altLang="en-US" dirty="0"/>
              <a:t>服务整合</a:t>
            </a:r>
          </a:p>
        </p:txBody>
      </p:sp>
    </p:spTree>
    <p:extLst>
      <p:ext uri="{BB962C8B-B14F-4D97-AF65-F5344CB8AC3E}">
        <p14:creationId xmlns:p14="http://schemas.microsoft.com/office/powerpoint/2010/main" val="401863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E779-859A-4AB0-B907-83AC57B6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IoT</a:t>
            </a:r>
            <a:r>
              <a:rPr lang="zh-CN" altLang="en-US" dirty="0"/>
              <a:t>的终端：</a:t>
            </a:r>
            <a:r>
              <a:rPr lang="en-US" altLang="zh-CN" dirty="0"/>
              <a:t>AWS IoT Device SDK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50143-1896-4AAA-8EF2-8838B42B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用于开发</a:t>
            </a:r>
            <a:r>
              <a:rPr lang="en-US" altLang="zh-CN" dirty="0"/>
              <a:t>AWS IoT </a:t>
            </a:r>
            <a:r>
              <a:rPr lang="zh-CN" altLang="en-US" dirty="0"/>
              <a:t>终端设备</a:t>
            </a:r>
            <a:endParaRPr lang="en-US" altLang="zh-CN" dirty="0"/>
          </a:p>
          <a:p>
            <a:r>
              <a:rPr lang="zh-CN" altLang="en-US" dirty="0"/>
              <a:t>包含一系列与</a:t>
            </a:r>
            <a:r>
              <a:rPr lang="en-US" altLang="zh-CN" dirty="0"/>
              <a:t>AWS IoT Core</a:t>
            </a:r>
            <a:r>
              <a:rPr lang="zh-CN" altLang="en-US" dirty="0"/>
              <a:t>通信的库</a:t>
            </a:r>
            <a:endParaRPr lang="en-US" altLang="zh-CN" dirty="0"/>
          </a:p>
          <a:p>
            <a:pPr lvl="1"/>
            <a:r>
              <a:rPr lang="zh-CN" altLang="en-US" dirty="0"/>
              <a:t>上报设备状态</a:t>
            </a:r>
            <a:endParaRPr lang="en-US" altLang="zh-CN" dirty="0"/>
          </a:p>
          <a:p>
            <a:pPr lvl="1"/>
            <a:r>
              <a:rPr lang="zh-CN" altLang="en-US" dirty="0"/>
              <a:t>接收控制信息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支持多种语言</a:t>
            </a:r>
            <a:endParaRPr lang="en-US" altLang="zh-CN" dirty="0"/>
          </a:p>
          <a:p>
            <a:pPr lvl="1"/>
            <a:r>
              <a:rPr lang="zh-CN" altLang="en-US" dirty="0"/>
              <a:t>只有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Python SDK</a:t>
            </a:r>
            <a:r>
              <a:rPr lang="zh-CN" altLang="en-US" dirty="0"/>
              <a:t>有</a:t>
            </a:r>
            <a:r>
              <a:rPr lang="en-US" altLang="zh-CN" dirty="0"/>
              <a:t>AWS IoT Greengrass</a:t>
            </a:r>
            <a:r>
              <a:rPr lang="zh-CN" altLang="en-US"/>
              <a:t>专用功能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8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95089-3669-4781-B754-F947E10A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IoT</a:t>
            </a:r>
            <a:r>
              <a:rPr lang="zh-CN" altLang="en-US" dirty="0"/>
              <a:t>的边缘端：</a:t>
            </a:r>
            <a:r>
              <a:rPr lang="en-US" altLang="zh-CN" dirty="0"/>
              <a:t>AWS IoT Greengrass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4CFAB-F348-4218-A530-663A45A0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部署在“本地”，部分替代</a:t>
            </a:r>
            <a:r>
              <a:rPr lang="en-US" altLang="zh-CN" dirty="0"/>
              <a:t>AWS IoT Core</a:t>
            </a:r>
            <a:r>
              <a:rPr lang="zh-CN" altLang="en-US" dirty="0"/>
              <a:t>的功能</a:t>
            </a:r>
            <a:endParaRPr lang="en-US" altLang="zh-CN" dirty="0"/>
          </a:p>
          <a:p>
            <a:pPr lvl="1"/>
            <a:r>
              <a:rPr lang="zh-CN" altLang="en-US" dirty="0"/>
              <a:t>“本地”可能代表一个建筑层、一辆卡车或整个矿区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FC2288-42B0-4CBE-BD38-CC9A42DF9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448" y="2606428"/>
            <a:ext cx="6104352" cy="16451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A92727-26A1-45B5-B487-066297DD8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48" y="4225784"/>
            <a:ext cx="6104352" cy="237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7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CAF66-11DA-4935-99DD-5463110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IoT</a:t>
            </a:r>
            <a:r>
              <a:rPr lang="zh-CN" altLang="en-US" dirty="0"/>
              <a:t>的边缘端：</a:t>
            </a:r>
            <a:r>
              <a:rPr lang="en-US" altLang="zh-CN" dirty="0"/>
              <a:t>AWS IoT Greengrass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7435E-3183-49E2-9199-1677F93B2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无</a:t>
            </a:r>
            <a:r>
              <a:rPr lang="en-US" altLang="zh-CN" dirty="0"/>
              <a:t>AWS IoT Greengrass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sz="2000" dirty="0"/>
              <a:t>终端设备直连云端</a:t>
            </a:r>
            <a:r>
              <a:rPr lang="en-US" altLang="zh-CN" sz="2000" dirty="0"/>
              <a:t>AWS IoT Core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05250F75-4DC1-4AD7-AD59-578975ABD3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3176671"/>
            <a:ext cx="5386388" cy="1446046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A12ADC-132B-4B40-BBCD-9E2404024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AWS IoT Greengrass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sz="2000" dirty="0"/>
              <a:t>终端设备先连</a:t>
            </a:r>
            <a:r>
              <a:rPr lang="en-US" altLang="zh-CN" sz="2000" dirty="0"/>
              <a:t>AWS IoT Greengrass Core</a:t>
            </a:r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A12C7585-9A22-4534-8798-0813F80A9A1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5440"/>
            <a:ext cx="5183188" cy="1961672"/>
          </a:xfrm>
        </p:spPr>
      </p:pic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72F98105-EF50-406C-870A-CE531D80F4FC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80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AWS IoT Greengrass Core</a:t>
            </a:r>
            <a:r>
              <a:rPr lang="zh-CN" altLang="en-US" sz="2000" dirty="0"/>
              <a:t>统一上报云端</a:t>
            </a:r>
            <a:endParaRPr lang="en-US" altLang="zh-CN" sz="20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6700976-C482-41FA-8A67-F80875016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670884"/>
            <a:ext cx="5180012" cy="218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0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FEF2-1623-45EA-AECD-0B43D246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核心软件：</a:t>
            </a:r>
            <a:r>
              <a:rPr lang="en-US" altLang="zh-CN" dirty="0"/>
              <a:t>AWS IoT Greengrass 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CE35-F04A-4E81-A008-88F60A1F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直接与 </a:t>
            </a:r>
            <a:r>
              <a:rPr lang="en-US" altLang="zh-CN" dirty="0"/>
              <a:t>AWS IoT Core </a:t>
            </a:r>
            <a:r>
              <a:rPr lang="zh-CN" altLang="en-US" dirty="0"/>
              <a:t>和 </a:t>
            </a:r>
            <a:r>
              <a:rPr lang="en-US" altLang="zh-CN" dirty="0"/>
              <a:t>AWS IoT Greengrass </a:t>
            </a:r>
            <a:r>
              <a:rPr lang="zh-CN" altLang="en-US" dirty="0"/>
              <a:t>服务进行通信</a:t>
            </a:r>
            <a:endParaRPr lang="en-US" altLang="zh-CN" dirty="0"/>
          </a:p>
          <a:p>
            <a:r>
              <a:rPr lang="zh-CN" altLang="en-US" dirty="0"/>
              <a:t>具有自己的设备证书，用于在 </a:t>
            </a:r>
            <a:r>
              <a:rPr lang="en-US" altLang="zh-CN" dirty="0"/>
              <a:t>AWS IoT Core </a:t>
            </a:r>
            <a:r>
              <a:rPr lang="zh-CN" altLang="en-US" dirty="0"/>
              <a:t>中进行身份验证</a:t>
            </a:r>
            <a:endParaRPr lang="en-US" altLang="zh-CN" dirty="0"/>
          </a:p>
          <a:p>
            <a:r>
              <a:rPr lang="zh-CN" altLang="en-US" dirty="0"/>
              <a:t>有自己的</a:t>
            </a:r>
            <a:r>
              <a:rPr lang="en-US" altLang="zh-CN" dirty="0"/>
              <a:t>Device Shadow</a:t>
            </a:r>
            <a:r>
              <a:rPr lang="zh-CN" altLang="en-US" dirty="0"/>
              <a:t>和一个 </a:t>
            </a:r>
            <a:r>
              <a:rPr lang="en-US" altLang="zh-CN" dirty="0"/>
              <a:t>AWS IoT Core </a:t>
            </a:r>
            <a:r>
              <a:rPr lang="zh-CN" altLang="en-US" dirty="0"/>
              <a:t>注册表中的条目</a:t>
            </a:r>
          </a:p>
        </p:txBody>
      </p:sp>
    </p:spTree>
    <p:extLst>
      <p:ext uri="{BB962C8B-B14F-4D97-AF65-F5344CB8AC3E}">
        <p14:creationId xmlns:p14="http://schemas.microsoft.com/office/powerpoint/2010/main" val="129412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FEF2-1623-45EA-AECD-0B43D246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核心软件：</a:t>
            </a:r>
            <a:r>
              <a:rPr lang="en-US" altLang="zh-CN" dirty="0"/>
              <a:t>AWS IoT Greengrass 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CE35-F04A-4E81-A008-88F60A1F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该软件是一个可执行程序，需要部署于用户“本地”的边缘服务器</a:t>
            </a:r>
            <a:endParaRPr lang="en-US" altLang="zh-CN" dirty="0"/>
          </a:p>
          <a:p>
            <a:pPr lvl="1"/>
            <a:r>
              <a:rPr lang="en-US" altLang="zh-CN" dirty="0"/>
              <a:t>Lambda </a:t>
            </a:r>
            <a:r>
              <a:rPr lang="zh-CN" altLang="en-US" dirty="0"/>
              <a:t>函数的部署、本地执行、自动更新</a:t>
            </a:r>
            <a:endParaRPr lang="en-US" altLang="zh-CN" dirty="0"/>
          </a:p>
          <a:p>
            <a:pPr lvl="1"/>
            <a:r>
              <a:rPr lang="zh-CN" altLang="en-US" dirty="0"/>
              <a:t>在本地处理数据流，并自动导出到 </a:t>
            </a:r>
            <a:r>
              <a:rPr lang="en-US" altLang="zh-CN" dirty="0"/>
              <a:t>AWS </a:t>
            </a:r>
            <a:r>
              <a:rPr lang="zh-CN" altLang="en-US" dirty="0"/>
              <a:t>云</a:t>
            </a:r>
            <a:endParaRPr lang="en-US" altLang="zh-CN" dirty="0"/>
          </a:p>
          <a:p>
            <a:pPr lvl="1"/>
            <a:r>
              <a:rPr lang="zh-CN" altLang="en-US" dirty="0"/>
              <a:t>通过本地网络或</a:t>
            </a:r>
            <a:r>
              <a:rPr lang="en-US" altLang="zh-CN" dirty="0"/>
              <a:t>AWS IoT</a:t>
            </a:r>
            <a:r>
              <a:rPr lang="zh-CN" altLang="en-US" dirty="0"/>
              <a:t>在设备、连接器和 </a:t>
            </a:r>
            <a:r>
              <a:rPr lang="en-US" altLang="zh-CN" dirty="0"/>
              <a:t>Lambda </a:t>
            </a:r>
            <a:r>
              <a:rPr lang="zh-CN" altLang="en-US" dirty="0"/>
              <a:t>函数之间进行的 </a:t>
            </a:r>
            <a:r>
              <a:rPr lang="en-US" altLang="zh-CN" dirty="0"/>
              <a:t>MQTT </a:t>
            </a:r>
            <a:r>
              <a:rPr lang="zh-CN" altLang="en-US" dirty="0"/>
              <a:t>消息传递</a:t>
            </a:r>
            <a:endParaRPr lang="en-US" altLang="zh-CN" dirty="0"/>
          </a:p>
          <a:p>
            <a:pPr lvl="1"/>
            <a:r>
              <a:rPr lang="zh-CN" altLang="en-US" dirty="0"/>
              <a:t>设备身份验证和授权确保设备和云之间的安全连接</a:t>
            </a:r>
            <a:endParaRPr lang="en-US" altLang="zh-CN" dirty="0"/>
          </a:p>
          <a:p>
            <a:pPr lvl="1"/>
            <a:r>
              <a:rPr lang="zh-CN" altLang="en-US" dirty="0"/>
              <a:t>本地和云端</a:t>
            </a:r>
            <a:r>
              <a:rPr lang="en-US" altLang="zh-CN" dirty="0"/>
              <a:t>Device Shadow</a:t>
            </a:r>
            <a:r>
              <a:rPr lang="zh-CN" altLang="en-US" dirty="0"/>
              <a:t>同步</a:t>
            </a:r>
            <a:endParaRPr lang="en-US" altLang="zh-CN" dirty="0"/>
          </a:p>
          <a:p>
            <a:pPr lvl="1"/>
            <a:r>
              <a:rPr lang="zh-CN" altLang="en-US" dirty="0"/>
              <a:t>本地设备和卷资源的受控访问</a:t>
            </a:r>
            <a:endParaRPr lang="en-US" altLang="zh-CN" dirty="0"/>
          </a:p>
          <a:p>
            <a:pPr lvl="1"/>
            <a:r>
              <a:rPr lang="zh-CN" altLang="en-US" dirty="0"/>
              <a:t>云训练机器学习模型的本地部署运行</a:t>
            </a:r>
          </a:p>
        </p:txBody>
      </p:sp>
    </p:spTree>
    <p:extLst>
      <p:ext uri="{BB962C8B-B14F-4D97-AF65-F5344CB8AC3E}">
        <p14:creationId xmlns:p14="http://schemas.microsoft.com/office/powerpoint/2010/main" val="459497119"/>
      </p:ext>
    </p:extLst>
  </p:cSld>
  <p:clrMapOvr>
    <a:masterClrMapping/>
  </p:clrMapOvr>
</p:sld>
</file>

<file path=ppt/theme/theme1.xml><?xml version="1.0" encoding="utf-8"?>
<a:theme xmlns:a="http://schemas.openxmlformats.org/drawingml/2006/main" name="组会模板16：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组会模板16：9" id="{722C1CE8-8F34-440C-8F82-DF9A61DD2FC2}" vid="{84B508D6-EB5E-4151-8B64-1876C2B964D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组会模板16：9</Template>
  <TotalTime>130</TotalTime>
  <Words>379</Words>
  <Application>Microsoft Office PowerPoint</Application>
  <PresentationFormat>宽屏</PresentationFormat>
  <Paragraphs>53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DengXian</vt:lpstr>
      <vt:lpstr>DengXian</vt:lpstr>
      <vt:lpstr>楷体</vt:lpstr>
      <vt:lpstr>微软雅黑</vt:lpstr>
      <vt:lpstr>Arial</vt:lpstr>
      <vt:lpstr>Calibri</vt:lpstr>
      <vt:lpstr>Wingdings</vt:lpstr>
      <vt:lpstr>组会模板16：9</vt:lpstr>
      <vt:lpstr>AWS IoT Greengrass</vt:lpstr>
      <vt:lpstr>PowerPoint 演示文稿</vt:lpstr>
      <vt:lpstr>AWS IoT整体架构</vt:lpstr>
      <vt:lpstr>AWS IoT的云端：AWS IoT Core</vt:lpstr>
      <vt:lpstr>AWS IoT的终端：AWS IoT Device SDK</vt:lpstr>
      <vt:lpstr>AWS IoT的边缘端：AWS IoT Greengrass</vt:lpstr>
      <vt:lpstr>AWS IoT的边缘端：AWS IoT Greengrass</vt:lpstr>
      <vt:lpstr>核心软件：AWS IoT Greengrass Core</vt:lpstr>
      <vt:lpstr>核心软件：AWS IoT Greengrass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IoT</dc:title>
  <dc:creator>Yin Daheng</dc:creator>
  <cp:lastModifiedBy>Yin Daheng</cp:lastModifiedBy>
  <cp:revision>44</cp:revision>
  <dcterms:created xsi:type="dcterms:W3CDTF">2020-06-21T07:27:04Z</dcterms:created>
  <dcterms:modified xsi:type="dcterms:W3CDTF">2020-06-24T03:47:21Z</dcterms:modified>
</cp:coreProperties>
</file>