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317" r:id="rId3"/>
    <p:sldId id="257" r:id="rId4"/>
    <p:sldId id="258" r:id="rId5"/>
    <p:sldId id="259" r:id="rId6"/>
    <p:sldId id="260" r:id="rId7"/>
    <p:sldId id="261" r:id="rId8"/>
    <p:sldId id="318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C994A-07E9-48AB-899B-986BA1A7C40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92387-55CC-4E16-BDC0-64DD2A8BD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79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15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3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0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39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2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0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58344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9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3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4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4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7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3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5F41-E834-4DB6-B9C1-79A68E8ED0B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8BCB-78D8-4FBA-A524-37EF5F2F6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Azure IoT Edge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91B1C0-BA3B-42B3-911F-8C654B4AC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Azure</a:t>
            </a:r>
            <a:r>
              <a:rPr lang="zh-CN" altLang="en-US" dirty="0"/>
              <a:t>物联网框架中的边缘服务</a:t>
            </a:r>
          </a:p>
        </p:txBody>
      </p:sp>
    </p:spTree>
    <p:extLst>
      <p:ext uri="{BB962C8B-B14F-4D97-AF65-F5344CB8AC3E}">
        <p14:creationId xmlns:p14="http://schemas.microsoft.com/office/powerpoint/2010/main" val="109199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核心软件：</a:t>
            </a:r>
            <a:r>
              <a:rPr lang="en-US" altLang="zh-CN" dirty="0"/>
              <a:t>Azure IoT Edge </a:t>
            </a:r>
            <a:r>
              <a:rPr lang="zh-CN" altLang="en-US" dirty="0"/>
              <a:t>运行时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由两个</a:t>
            </a:r>
            <a:r>
              <a:rPr lang="en-US" altLang="zh-CN" dirty="0"/>
              <a:t>Azure IoT Edge </a:t>
            </a:r>
            <a:r>
              <a:rPr lang="zh-CN" altLang="en-US" dirty="0"/>
              <a:t>模块组成</a:t>
            </a:r>
            <a:endParaRPr lang="en-US" altLang="zh-CN" dirty="0"/>
          </a:p>
          <a:p>
            <a:r>
              <a:rPr lang="en-US" altLang="zh-CN" dirty="0"/>
              <a:t>IoT Edge </a:t>
            </a:r>
            <a:r>
              <a:rPr lang="zh-CN" altLang="en-US" dirty="0"/>
              <a:t>代理模块</a:t>
            </a:r>
            <a:endParaRPr lang="en-US" altLang="zh-CN" dirty="0"/>
          </a:p>
          <a:p>
            <a:pPr lvl="1"/>
            <a:r>
              <a:rPr lang="zh-CN" altLang="en-US" dirty="0"/>
              <a:t>在设备上安装和更新工作负荷</a:t>
            </a:r>
            <a:endParaRPr lang="en-US" altLang="zh-CN" dirty="0"/>
          </a:p>
          <a:p>
            <a:pPr lvl="1"/>
            <a:r>
              <a:rPr lang="zh-CN" altLang="en-US" dirty="0"/>
              <a:t>维护设备上的 </a:t>
            </a:r>
            <a:r>
              <a:rPr lang="en-US" altLang="zh-CN" dirty="0"/>
              <a:t>Azure IoT Edge </a:t>
            </a:r>
            <a:r>
              <a:rPr lang="zh-CN" altLang="en-US" dirty="0"/>
              <a:t>安全标准</a:t>
            </a:r>
            <a:endParaRPr lang="en-US" altLang="zh-CN" dirty="0"/>
          </a:p>
          <a:p>
            <a:pPr lvl="1"/>
            <a:r>
              <a:rPr lang="zh-CN" altLang="en-US" dirty="0"/>
              <a:t>确保 </a:t>
            </a:r>
            <a:r>
              <a:rPr lang="en-US" altLang="zh-CN" dirty="0"/>
              <a:t>IoT Edge </a:t>
            </a:r>
            <a:r>
              <a:rPr lang="zh-CN" altLang="en-US" dirty="0"/>
              <a:t>模块始终处于运行状态</a:t>
            </a:r>
            <a:endParaRPr lang="en-US" altLang="zh-CN" dirty="0"/>
          </a:p>
          <a:p>
            <a:pPr lvl="1"/>
            <a:r>
              <a:rPr lang="zh-CN" altLang="en-US" dirty="0"/>
              <a:t>将模块运行状况报告给云以进行远程监视</a:t>
            </a:r>
            <a:endParaRPr lang="en-US" altLang="zh-CN" dirty="0"/>
          </a:p>
          <a:p>
            <a:r>
              <a:rPr lang="en-US" altLang="zh-CN" dirty="0"/>
              <a:t>IoT Edge </a:t>
            </a:r>
            <a:r>
              <a:rPr lang="zh-CN" altLang="en-US" dirty="0"/>
              <a:t>中心模块</a:t>
            </a:r>
            <a:endParaRPr lang="en-US" altLang="zh-CN" dirty="0"/>
          </a:p>
          <a:p>
            <a:pPr lvl="1"/>
            <a:r>
              <a:rPr lang="zh-CN" altLang="en-US" dirty="0"/>
              <a:t>管理下游设备与 </a:t>
            </a:r>
            <a:r>
              <a:rPr lang="en-US" altLang="zh-CN" dirty="0"/>
              <a:t>IoT Edge </a:t>
            </a:r>
            <a:r>
              <a:rPr lang="zh-CN" altLang="en-US" dirty="0"/>
              <a:t>设备之间的通信</a:t>
            </a:r>
            <a:endParaRPr lang="en-US" altLang="zh-CN" dirty="0"/>
          </a:p>
          <a:p>
            <a:pPr lvl="1"/>
            <a:r>
              <a:rPr lang="zh-CN" altLang="en-US" dirty="0"/>
              <a:t>管理 </a:t>
            </a:r>
            <a:r>
              <a:rPr lang="en-US" altLang="zh-CN" dirty="0"/>
              <a:t>IoT Edge </a:t>
            </a:r>
            <a:r>
              <a:rPr lang="zh-CN" altLang="en-US" dirty="0"/>
              <a:t>设备上的模块间的通信</a:t>
            </a:r>
            <a:endParaRPr lang="en-US" altLang="zh-CN" dirty="0"/>
          </a:p>
          <a:p>
            <a:pPr lvl="1"/>
            <a:r>
              <a:rPr lang="zh-CN" altLang="en-US" dirty="0"/>
              <a:t>管理 </a:t>
            </a:r>
            <a:r>
              <a:rPr lang="en-US" altLang="zh-CN" dirty="0"/>
              <a:t>IoT Edge </a:t>
            </a:r>
            <a:r>
              <a:rPr lang="zh-CN" altLang="en-US" dirty="0"/>
              <a:t>设备和云之间的通信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412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关于任务卸载：</a:t>
            </a:r>
            <a:r>
              <a:rPr lang="en-US" altLang="zh-CN" dirty="0"/>
              <a:t>Azure IoT Edge </a:t>
            </a:r>
            <a:r>
              <a:rPr lang="zh-CN" altLang="en-US" dirty="0"/>
              <a:t>云界面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创建和配置在特定类型的设备上运行的工作负荷</a:t>
            </a:r>
            <a:endParaRPr lang="en-US" altLang="zh-CN" dirty="0"/>
          </a:p>
          <a:p>
            <a:r>
              <a:rPr lang="zh-CN" altLang="en-US" dirty="0"/>
              <a:t>将工作负荷发送到一组设备</a:t>
            </a:r>
            <a:endParaRPr lang="en-US" altLang="zh-CN" dirty="0"/>
          </a:p>
          <a:p>
            <a:r>
              <a:rPr lang="zh-CN" altLang="en-US" dirty="0"/>
              <a:t>监视在现场设备上运行的工作负荷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520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1">
            <a:extLst>
              <a:ext uri="{FF2B5EF4-FFF2-40B4-BE49-F238E27FC236}">
                <a16:creationId xmlns:a16="http://schemas.microsoft.com/office/drawing/2014/main" id="{08023E16-B204-4905-BA61-9D9964A23655}"/>
              </a:ext>
            </a:extLst>
          </p:cNvPr>
          <p:cNvGrpSpPr>
            <a:grpSpLocks/>
          </p:cNvGrpSpPr>
          <p:nvPr/>
        </p:nvGrpSpPr>
        <p:grpSpPr bwMode="auto">
          <a:xfrm>
            <a:off x="3759995" y="2439393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2" name="AutoShape 52">
              <a:extLst>
                <a:ext uri="{FF2B5EF4-FFF2-40B4-BE49-F238E27FC236}">
                  <a16:creationId xmlns:a16="http://schemas.microsoft.com/office/drawing/2014/main" id="{80FD6FFA-4AD8-42F7-B043-5BE376BAD2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Azure IoT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的云端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5" name="AutoShape 53">
              <a:extLst>
                <a:ext uri="{FF2B5EF4-FFF2-40B4-BE49-F238E27FC236}">
                  <a16:creationId xmlns:a16="http://schemas.microsoft.com/office/drawing/2014/main" id="{F152860F-69CF-44C6-ADB1-DE60F64892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8" name="Group 51">
            <a:extLst>
              <a:ext uri="{FF2B5EF4-FFF2-40B4-BE49-F238E27FC236}">
                <a16:creationId xmlns:a16="http://schemas.microsoft.com/office/drawing/2014/main" id="{26DDA1E1-CB46-4572-93B2-0178AFE50BCC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1" name="AutoShape 52">
              <a:extLst>
                <a:ext uri="{FF2B5EF4-FFF2-40B4-BE49-F238E27FC236}">
                  <a16:creationId xmlns:a16="http://schemas.microsoft.com/office/drawing/2014/main" id="{24CF72B0-E90A-4772-A6ED-121C83FBFF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Azure IoT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解决方案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2" name="AutoShape 53">
              <a:extLst>
                <a:ext uri="{FF2B5EF4-FFF2-40B4-BE49-F238E27FC236}">
                  <a16:creationId xmlns:a16="http://schemas.microsoft.com/office/drawing/2014/main" id="{5616BEF9-52EF-48CD-B8D0-34A8AF6C4D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3" name="Group 51">
            <a:extLst>
              <a:ext uri="{FF2B5EF4-FFF2-40B4-BE49-F238E27FC236}">
                <a16:creationId xmlns:a16="http://schemas.microsoft.com/office/drawing/2014/main" id="{CBF64065-A810-4281-9B22-ABE0D0EA857C}"/>
              </a:ext>
            </a:extLst>
          </p:cNvPr>
          <p:cNvGrpSpPr>
            <a:grpSpLocks/>
          </p:cNvGrpSpPr>
          <p:nvPr/>
        </p:nvGrpSpPr>
        <p:grpSpPr bwMode="auto">
          <a:xfrm>
            <a:off x="3759995" y="3465314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4" name="AutoShape 52">
              <a:extLst>
                <a:ext uri="{FF2B5EF4-FFF2-40B4-BE49-F238E27FC236}">
                  <a16:creationId xmlns:a16="http://schemas.microsoft.com/office/drawing/2014/main" id="{DC09F2DF-E7CC-4F38-B7AF-33E30331C8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Azure IoT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的终端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5" name="AutoShape 53">
              <a:extLst>
                <a:ext uri="{FF2B5EF4-FFF2-40B4-BE49-F238E27FC236}">
                  <a16:creationId xmlns:a16="http://schemas.microsoft.com/office/drawing/2014/main" id="{A9E4BBD4-2094-4E7D-8E0F-C20E19C252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6" name="Group 51">
            <a:extLst>
              <a:ext uri="{FF2B5EF4-FFF2-40B4-BE49-F238E27FC236}">
                <a16:creationId xmlns:a16="http://schemas.microsoft.com/office/drawing/2014/main" id="{59126D34-2695-4B3F-B82D-D13CF0A2FC2E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4491236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77" name="AutoShape 52">
              <a:extLst>
                <a:ext uri="{FF2B5EF4-FFF2-40B4-BE49-F238E27FC236}">
                  <a16:creationId xmlns:a16="http://schemas.microsoft.com/office/drawing/2014/main" id="{48BC4C6B-D655-420D-B351-1AF78C479E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Azure IoT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的边缘端</a:t>
              </a:r>
            </a:p>
          </p:txBody>
        </p:sp>
        <p:sp>
          <p:nvSpPr>
            <p:cNvPr id="78" name="AutoShape 53">
              <a:extLst>
                <a:ext uri="{FF2B5EF4-FFF2-40B4-BE49-F238E27FC236}">
                  <a16:creationId xmlns:a16="http://schemas.microsoft.com/office/drawing/2014/main" id="{F66D9F84-F0C0-46E1-8F89-5B0C30F3E4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9" name="Group 51">
            <a:extLst>
              <a:ext uri="{FF2B5EF4-FFF2-40B4-BE49-F238E27FC236}">
                <a16:creationId xmlns:a16="http://schemas.microsoft.com/office/drawing/2014/main" id="{B0B0199A-D54D-4F3B-8DCB-465FDD2AF8FB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5517158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80" name="AutoShape 52">
              <a:extLst>
                <a:ext uri="{FF2B5EF4-FFF2-40B4-BE49-F238E27FC236}">
                  <a16:creationId xmlns:a16="http://schemas.microsoft.com/office/drawing/2014/main" id="{B9D17F81-6DB5-4CC2-933C-1CEB36CFE1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Azure IoT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的边缘端核心软件</a:t>
              </a:r>
            </a:p>
          </p:txBody>
        </p:sp>
        <p:sp>
          <p:nvSpPr>
            <p:cNvPr id="81" name="AutoShape 53">
              <a:extLst>
                <a:ext uri="{FF2B5EF4-FFF2-40B4-BE49-F238E27FC236}">
                  <a16:creationId xmlns:a16="http://schemas.microsoft.com/office/drawing/2014/main" id="{C7796B44-6546-4960-97B7-1FDEA9FE1C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15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1B4B-1C88-4B17-8041-99B3462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3B5F1-D27B-421D-820C-DC7A1EF2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1"/>
            <a:r>
              <a:rPr lang="en-US" altLang="zh-CN" dirty="0"/>
              <a:t>Azure IoT </a:t>
            </a:r>
            <a:r>
              <a:rPr lang="zh-CN" altLang="en-US" dirty="0"/>
              <a:t>解决方案包含一个或多个 </a:t>
            </a:r>
            <a:r>
              <a:rPr lang="en-US" altLang="zh-CN" dirty="0"/>
              <a:t>IoT </a:t>
            </a:r>
            <a:r>
              <a:rPr lang="zh-CN" altLang="en-US" dirty="0"/>
              <a:t>设备构成</a:t>
            </a:r>
            <a:endParaRPr lang="en-US" altLang="zh-CN" dirty="0"/>
          </a:p>
          <a:p>
            <a:r>
              <a:rPr lang="en-US" altLang="zh-CN" dirty="0"/>
              <a:t>Azure IoT</a:t>
            </a:r>
            <a:r>
              <a:rPr lang="zh-CN" altLang="en-US" dirty="0"/>
              <a:t>后端服务</a:t>
            </a:r>
            <a:endParaRPr lang="en-US" altLang="zh-CN" dirty="0"/>
          </a:p>
          <a:p>
            <a:pPr lvl="1"/>
            <a:r>
              <a:rPr lang="en-US" altLang="zh-CN" dirty="0"/>
              <a:t>Azure IoT</a:t>
            </a:r>
            <a:r>
              <a:rPr lang="zh-CN" altLang="en-US" dirty="0"/>
              <a:t>设备与云中托管的一个或多个后端服务通信</a:t>
            </a:r>
            <a:endParaRPr lang="en-US" altLang="zh-CN" dirty="0"/>
          </a:p>
          <a:p>
            <a:r>
              <a:rPr lang="en-US" altLang="zh-CN" dirty="0"/>
              <a:t>Azure IoT</a:t>
            </a:r>
            <a:r>
              <a:rPr lang="zh-CN" altLang="en-US" dirty="0"/>
              <a:t>解决方案可以实现如下功能</a:t>
            </a:r>
            <a:endParaRPr lang="en-US" altLang="zh-CN" dirty="0"/>
          </a:p>
          <a:p>
            <a:pPr lvl="1"/>
            <a:r>
              <a:rPr lang="zh-CN" altLang="en-US" dirty="0"/>
              <a:t>管理设备上安装的固件</a:t>
            </a:r>
            <a:endParaRPr lang="en-US" altLang="zh-CN" dirty="0"/>
          </a:p>
          <a:p>
            <a:pPr lvl="1"/>
            <a:r>
              <a:rPr lang="zh-CN" altLang="en-US" dirty="0"/>
              <a:t>控制设备状态并监视设备活动</a:t>
            </a:r>
            <a:endParaRPr lang="en-US" altLang="zh-CN" dirty="0"/>
          </a:p>
          <a:p>
            <a:pPr lvl="1"/>
            <a:r>
              <a:rPr lang="zh-CN" altLang="en-US" dirty="0"/>
              <a:t>接收来自设备的遥测数据，进行处理和存储</a:t>
            </a:r>
            <a:endParaRPr lang="en-US" altLang="zh-CN" dirty="0"/>
          </a:p>
          <a:p>
            <a:pPr lvl="1"/>
            <a:r>
              <a:rPr lang="zh-CN" altLang="en-US" dirty="0"/>
              <a:t>通过分析遥测数据为用户提供实时或事后见解</a:t>
            </a:r>
          </a:p>
        </p:txBody>
      </p:sp>
    </p:spTree>
    <p:extLst>
      <p:ext uri="{BB962C8B-B14F-4D97-AF65-F5344CB8AC3E}">
        <p14:creationId xmlns:p14="http://schemas.microsoft.com/office/powerpoint/2010/main" val="202226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9920C-550E-4159-ACAE-52C9B2B9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的云端：</a:t>
            </a:r>
            <a:r>
              <a:rPr lang="en-US" altLang="zh-CN" dirty="0"/>
              <a:t>Azure IoT</a:t>
            </a:r>
            <a:r>
              <a:rPr lang="zh-CN" altLang="en-US" dirty="0"/>
              <a:t>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9736D-0FF3-4D91-875E-ECFEDF29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HTTPS</a:t>
            </a:r>
            <a:r>
              <a:rPr lang="zh-CN" altLang="en-US" dirty="0"/>
              <a:t>、</a:t>
            </a:r>
            <a:r>
              <a:rPr lang="en-US" altLang="zh-CN" dirty="0" err="1"/>
              <a:t>WebSockets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AMQP</a:t>
            </a:r>
            <a:r>
              <a:rPr lang="zh-CN" altLang="en-US" dirty="0"/>
              <a:t>和</a:t>
            </a:r>
            <a:r>
              <a:rPr lang="en-US" altLang="zh-CN" dirty="0"/>
              <a:t>MQTT</a:t>
            </a:r>
            <a:r>
              <a:rPr lang="zh-CN" altLang="en-US" dirty="0"/>
              <a:t>等协议上传设备状态</a:t>
            </a:r>
            <a:endParaRPr lang="en-US" altLang="zh-CN" dirty="0"/>
          </a:p>
          <a:p>
            <a:r>
              <a:rPr lang="zh-CN" altLang="en-US" dirty="0"/>
              <a:t>设备身份验证</a:t>
            </a:r>
            <a:endParaRPr lang="en-US" altLang="zh-CN" dirty="0"/>
          </a:p>
          <a:p>
            <a:r>
              <a:rPr lang="zh-CN" altLang="en-US" dirty="0"/>
              <a:t>端到端加密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Azure </a:t>
            </a:r>
            <a:r>
              <a:rPr lang="zh-CN" altLang="en-US" dirty="0"/>
              <a:t>事件网格、</a:t>
            </a:r>
            <a:r>
              <a:rPr lang="en-US" altLang="zh-CN" dirty="0"/>
              <a:t>Azure </a:t>
            </a:r>
            <a:r>
              <a:rPr lang="zh-CN" altLang="en-US" dirty="0"/>
              <a:t>逻辑应用、</a:t>
            </a:r>
            <a:r>
              <a:rPr lang="en-US" altLang="zh-CN" dirty="0"/>
              <a:t>Azure </a:t>
            </a:r>
            <a:r>
              <a:rPr lang="zh-CN" altLang="en-US" dirty="0"/>
              <a:t>机器学习、</a:t>
            </a:r>
            <a:r>
              <a:rPr lang="en-US" altLang="zh-CN" dirty="0"/>
              <a:t>Azure </a:t>
            </a:r>
            <a:r>
              <a:rPr lang="zh-CN" altLang="en-US" dirty="0"/>
              <a:t>流分析等 </a:t>
            </a:r>
            <a:r>
              <a:rPr lang="en-US" altLang="zh-CN" dirty="0"/>
              <a:t>Azure </a:t>
            </a:r>
            <a:r>
              <a:rPr lang="zh-CN" altLang="en-US" dirty="0"/>
              <a:t>服务整合</a:t>
            </a:r>
          </a:p>
        </p:txBody>
      </p:sp>
    </p:spTree>
    <p:extLst>
      <p:ext uri="{BB962C8B-B14F-4D97-AF65-F5344CB8AC3E}">
        <p14:creationId xmlns:p14="http://schemas.microsoft.com/office/powerpoint/2010/main" val="401863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E779-859A-4AB0-B907-83AC57B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的终端：</a:t>
            </a:r>
            <a:r>
              <a:rPr lang="en-US" altLang="zh-CN" dirty="0"/>
              <a:t>Azure IoT SDK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50143-1896-4AAA-8EF2-8838B42B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Azure IoT </a:t>
            </a:r>
            <a:r>
              <a:rPr lang="zh-CN" altLang="en-US" dirty="0"/>
              <a:t>设备 </a:t>
            </a:r>
            <a:r>
              <a:rPr lang="en-US" altLang="zh-CN" dirty="0"/>
              <a:t>SDK</a:t>
            </a:r>
          </a:p>
          <a:p>
            <a:pPr lvl="1"/>
            <a:r>
              <a:rPr lang="zh-CN" altLang="en-US" dirty="0"/>
              <a:t>连接到 </a:t>
            </a:r>
            <a:r>
              <a:rPr lang="en-US" altLang="zh-CN" dirty="0"/>
              <a:t>Azure IoT </a:t>
            </a:r>
            <a:r>
              <a:rPr lang="zh-CN" altLang="en-US" dirty="0"/>
              <a:t>中心服务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Azure IoT </a:t>
            </a:r>
            <a:r>
              <a:rPr lang="zh-CN" altLang="en-US" dirty="0"/>
              <a:t>中心服务管理</a:t>
            </a:r>
            <a:endParaRPr lang="en-US" altLang="zh-CN" dirty="0"/>
          </a:p>
          <a:p>
            <a:r>
              <a:rPr lang="en-US" altLang="zh-CN" dirty="0"/>
              <a:t>Azure IoT </a:t>
            </a:r>
            <a:r>
              <a:rPr lang="zh-CN" altLang="en-US" dirty="0"/>
              <a:t>服务 </a:t>
            </a:r>
            <a:r>
              <a:rPr lang="en-US" altLang="zh-CN" dirty="0"/>
              <a:t>SDK</a:t>
            </a:r>
          </a:p>
          <a:p>
            <a:pPr lvl="1"/>
            <a:r>
              <a:rPr lang="zh-CN" altLang="en-US" dirty="0"/>
              <a:t>连接到 </a:t>
            </a:r>
            <a:r>
              <a:rPr lang="en-US" altLang="zh-CN" dirty="0"/>
              <a:t>Azure IoT </a:t>
            </a:r>
            <a:r>
              <a:rPr lang="zh-CN" altLang="en-US" dirty="0"/>
              <a:t>中心服务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Azure IoT </a:t>
            </a:r>
            <a:r>
              <a:rPr lang="zh-CN" altLang="en-US" dirty="0"/>
              <a:t>中心服务管理</a:t>
            </a:r>
            <a:r>
              <a:rPr lang="en-US" altLang="zh-CN" dirty="0"/>
              <a:t>IoT</a:t>
            </a:r>
            <a:r>
              <a:rPr lang="zh-CN" altLang="en-US" dirty="0"/>
              <a:t>设备</a:t>
            </a:r>
            <a:endParaRPr lang="en-US" altLang="zh-CN" dirty="0"/>
          </a:p>
          <a:p>
            <a:r>
              <a:rPr lang="zh-CN" altLang="en-US" dirty="0"/>
              <a:t>支持多种语言和平台</a:t>
            </a:r>
          </a:p>
        </p:txBody>
      </p:sp>
    </p:spTree>
    <p:extLst>
      <p:ext uri="{BB962C8B-B14F-4D97-AF65-F5344CB8AC3E}">
        <p14:creationId xmlns:p14="http://schemas.microsoft.com/office/powerpoint/2010/main" val="24998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E779-859A-4AB0-B907-83AC57B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的终端：</a:t>
            </a:r>
            <a:r>
              <a:rPr lang="en-US" altLang="zh-CN" dirty="0"/>
              <a:t>Azure Sphere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50143-1896-4AAA-8EF2-8838B42B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通过硬件层面的深度防御保护 </a:t>
            </a:r>
            <a:r>
              <a:rPr lang="en-US" altLang="zh-CN" dirty="0"/>
              <a:t>IoT 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1"/>
            <a:r>
              <a:rPr lang="en-US" altLang="zh-CN" dirty="0"/>
              <a:t>Azure Sphere </a:t>
            </a:r>
            <a:r>
              <a:rPr lang="zh-CN" altLang="en-US" dirty="0"/>
              <a:t>认证芯片具有内置的 </a:t>
            </a:r>
            <a:r>
              <a:rPr lang="en-US" altLang="zh-CN" dirty="0"/>
              <a:t>Microsoft </a:t>
            </a:r>
            <a:r>
              <a:rPr lang="zh-CN" altLang="en-US" dirty="0"/>
              <a:t>安全性技术</a:t>
            </a:r>
            <a:endParaRPr lang="en-US" altLang="zh-CN" dirty="0"/>
          </a:p>
          <a:p>
            <a:pPr lvl="1"/>
            <a:r>
              <a:rPr lang="en-US" altLang="zh-CN" dirty="0"/>
              <a:t>Azure Sphere OS </a:t>
            </a:r>
            <a:r>
              <a:rPr lang="zh-CN" altLang="en-US" dirty="0"/>
              <a:t>增加了多层保护和持续的安全性更新</a:t>
            </a:r>
            <a:endParaRPr lang="en-US" altLang="zh-CN" dirty="0"/>
          </a:p>
          <a:p>
            <a:pPr lvl="1"/>
            <a:r>
              <a:rPr lang="en-US" altLang="zh-CN" dirty="0"/>
              <a:t>Azure Sphere </a:t>
            </a:r>
            <a:r>
              <a:rPr lang="zh-CN" altLang="en-US" dirty="0"/>
              <a:t>安全性服务检测设备威胁并更新设备安全性</a:t>
            </a:r>
          </a:p>
        </p:txBody>
      </p:sp>
    </p:spTree>
    <p:extLst>
      <p:ext uri="{BB962C8B-B14F-4D97-AF65-F5344CB8AC3E}">
        <p14:creationId xmlns:p14="http://schemas.microsoft.com/office/powerpoint/2010/main" val="232712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95089-3669-4781-B754-F947E10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的边缘端：</a:t>
            </a:r>
            <a:r>
              <a:rPr lang="en-US" altLang="zh-CN" dirty="0"/>
              <a:t>Azure IoT Edge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4CFAB-F348-4218-A530-663A45A0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将云分析和自定义业务逻辑移到设备</a:t>
            </a:r>
            <a:endParaRPr lang="en-US" altLang="zh-CN" dirty="0"/>
          </a:p>
          <a:p>
            <a:pPr lvl="1"/>
            <a:r>
              <a:rPr lang="zh-CN" altLang="en-US" dirty="0"/>
              <a:t>将业务逻辑打包到标准容器中，将这些容器部署到</a:t>
            </a:r>
            <a:r>
              <a:rPr lang="zh-CN" altLang="en-US" sz="3200" b="1" dirty="0"/>
              <a:t>任何设备</a:t>
            </a:r>
            <a:endParaRPr lang="en-US" altLang="zh-CN" b="1" dirty="0"/>
          </a:p>
          <a:p>
            <a:pPr lvl="1"/>
            <a:r>
              <a:rPr lang="zh-CN" altLang="en-US" dirty="0"/>
              <a:t>原本在云端执行的操作现在可以在</a:t>
            </a:r>
            <a:r>
              <a:rPr lang="en-US" altLang="zh-CN" dirty="0"/>
              <a:t>IoT Edge</a:t>
            </a:r>
            <a:r>
              <a:rPr lang="zh-CN" altLang="en-US" dirty="0"/>
              <a:t>上执行</a:t>
            </a:r>
            <a:endParaRPr lang="en-US" altLang="zh-CN" dirty="0"/>
          </a:p>
          <a:p>
            <a:pPr lvl="1"/>
            <a:r>
              <a:rPr lang="zh-CN" altLang="en-US" dirty="0"/>
              <a:t>注：</a:t>
            </a:r>
            <a:r>
              <a:rPr lang="en-US" altLang="zh-CN" dirty="0"/>
              <a:t>Azure IoT</a:t>
            </a:r>
            <a:r>
              <a:rPr lang="zh-CN" altLang="en-US" dirty="0"/>
              <a:t>没有所谓“边缘服务器”的概念</a:t>
            </a:r>
            <a:endParaRPr lang="en-US" altLang="zh-CN" dirty="0"/>
          </a:p>
        </p:txBody>
      </p:sp>
      <p:pic>
        <p:nvPicPr>
          <p:cNvPr id="1026" name="Picture 2" descr="IoT Edge 运行时将见解和报告发送到 IoT 中心">
            <a:extLst>
              <a:ext uri="{FF2B5EF4-FFF2-40B4-BE49-F238E27FC236}">
                <a16:creationId xmlns:a16="http://schemas.microsoft.com/office/drawing/2014/main" id="{64E2A51A-6E20-4370-8448-4ADC4BA80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10" y="3779520"/>
            <a:ext cx="1035599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7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CAF66-11DA-4935-99DD-5463110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的边缘端：</a:t>
            </a:r>
            <a:r>
              <a:rPr lang="en-US" altLang="zh-CN" dirty="0"/>
              <a:t>Azure IoT Edge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7435E-3183-49E2-9199-1677F93B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33438"/>
            <a:ext cx="5386917" cy="1802895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无</a:t>
            </a:r>
            <a:r>
              <a:rPr lang="en-US" altLang="zh-CN" sz="2000" dirty="0"/>
              <a:t>Azure IoT Edge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zh-CN" altLang="en-US" sz="1800" dirty="0"/>
              <a:t>设备程序用</a:t>
            </a:r>
            <a:r>
              <a:rPr lang="en-US" altLang="zh-CN" sz="1800" dirty="0"/>
              <a:t>Azure IoT SDK</a:t>
            </a:r>
            <a:r>
              <a:rPr lang="zh-CN" altLang="en-US" sz="1800" dirty="0"/>
              <a:t>开发</a:t>
            </a:r>
            <a:endParaRPr lang="en-US" altLang="zh-CN" sz="1800" dirty="0"/>
          </a:p>
          <a:p>
            <a:r>
              <a:rPr lang="zh-CN" altLang="en-US" sz="1800" dirty="0"/>
              <a:t>设备部署可执行程序</a:t>
            </a:r>
            <a:endParaRPr lang="en-US" altLang="zh-CN" sz="1800" dirty="0"/>
          </a:p>
          <a:p>
            <a:r>
              <a:rPr lang="zh-CN" altLang="en-US" sz="1800" dirty="0"/>
              <a:t>设备数据直接上报</a:t>
            </a:r>
            <a:r>
              <a:rPr lang="en-US" altLang="zh-CN" sz="1800" dirty="0"/>
              <a:t>IoT Hub</a:t>
            </a:r>
          </a:p>
          <a:p>
            <a:r>
              <a:rPr lang="zh-CN" altLang="en-US" sz="1800" dirty="0"/>
              <a:t>设备直接接收来自</a:t>
            </a:r>
            <a:r>
              <a:rPr lang="en-US" altLang="zh-CN" sz="1800" dirty="0"/>
              <a:t>IoT Hub</a:t>
            </a:r>
            <a:r>
              <a:rPr lang="zh-CN" altLang="en-US" sz="1800" dirty="0"/>
              <a:t>的消息</a:t>
            </a:r>
            <a:endParaRPr lang="en-US" altLang="zh-CN" sz="18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A12ADC-132B-4B40-BBCD-9E2404024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1033438"/>
            <a:ext cx="5389033" cy="1802895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有</a:t>
            </a:r>
            <a:r>
              <a:rPr lang="en-US" altLang="zh-CN" sz="2000" dirty="0"/>
              <a:t>Azure IoT Edge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zh-CN" altLang="en-US" sz="1800" dirty="0"/>
              <a:t>设备程序用</a:t>
            </a:r>
            <a:r>
              <a:rPr lang="en-US" altLang="zh-CN" sz="1800" dirty="0"/>
              <a:t>Azure IoT SDK</a:t>
            </a:r>
            <a:r>
              <a:rPr lang="zh-CN" altLang="en-US" sz="1800" dirty="0"/>
              <a:t>开发并包成模块映像</a:t>
            </a:r>
            <a:endParaRPr lang="en-US" altLang="zh-CN" sz="1800" dirty="0"/>
          </a:p>
          <a:p>
            <a:r>
              <a:rPr lang="zh-CN" altLang="en-US" sz="1800" dirty="0"/>
              <a:t>设备部署</a:t>
            </a:r>
            <a:r>
              <a:rPr lang="en-US" altLang="zh-CN" sz="1800" dirty="0"/>
              <a:t>IoT Edge</a:t>
            </a:r>
            <a:r>
              <a:rPr lang="zh-CN" altLang="en-US" sz="1800" dirty="0"/>
              <a:t>运行时，自行下载模块映像运行</a:t>
            </a:r>
          </a:p>
          <a:p>
            <a:r>
              <a:rPr lang="zh-CN" altLang="en-US" sz="1800" dirty="0"/>
              <a:t>模块数据路由到其他模块</a:t>
            </a:r>
            <a:endParaRPr lang="en-US" altLang="zh-CN" sz="1800" dirty="0"/>
          </a:p>
          <a:p>
            <a:r>
              <a:rPr lang="zh-CN" altLang="en-US" sz="1800" dirty="0"/>
              <a:t>模块接收模块路由来的数据</a:t>
            </a:r>
            <a:endParaRPr lang="en-US" altLang="zh-CN" sz="18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4C2F353-17A3-4873-BF7A-3A34A07A0A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2947170"/>
            <a:ext cx="5389562" cy="3649182"/>
          </a:xfr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58C3DA0-83E8-4F36-BED7-5F185FD125D8}"/>
              </a:ext>
            </a:extLst>
          </p:cNvPr>
          <p:cNvSpPr/>
          <p:nvPr/>
        </p:nvSpPr>
        <p:spPr>
          <a:xfrm>
            <a:off x="2692400" y="5342467"/>
            <a:ext cx="2633133" cy="111760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0AEF7A-9DDF-4FF5-9BD7-77AD1314C42F}"/>
              </a:ext>
            </a:extLst>
          </p:cNvPr>
          <p:cNvSpPr/>
          <p:nvPr/>
        </p:nvSpPr>
        <p:spPr>
          <a:xfrm>
            <a:off x="1955800" y="3632200"/>
            <a:ext cx="1261533" cy="72813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66474149-AF55-40EA-952F-A34275F6FFB0}"/>
              </a:ext>
            </a:extLst>
          </p:cNvPr>
          <p:cNvCxnSpPr>
            <a:stCxn id="21" idx="3"/>
          </p:cNvCxnSpPr>
          <p:nvPr/>
        </p:nvCxnSpPr>
        <p:spPr>
          <a:xfrm flipV="1">
            <a:off x="3217333" y="1659467"/>
            <a:ext cx="2976035" cy="23368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7CB4A16-E6E4-4DD0-98F8-9F2121B5671C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5325533" y="1934886"/>
            <a:ext cx="867835" cy="3966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79AA278E-5EB7-440C-AB45-D4169B7C6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86" y="3949263"/>
            <a:ext cx="4547715" cy="2510804"/>
          </a:xfrm>
          <a:prstGeom prst="rect">
            <a:avLst/>
          </a:prstGeom>
        </p:spPr>
      </p:pic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E16B91F2-D2BA-49F5-9F45-2628EE079221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8243470" y="3480749"/>
            <a:ext cx="1809531" cy="520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642FAD1-7A12-4E5F-892F-C18570C8BF5C}"/>
              </a:ext>
            </a:extLst>
          </p:cNvPr>
          <p:cNvSpPr/>
          <p:nvPr/>
        </p:nvSpPr>
        <p:spPr>
          <a:xfrm>
            <a:off x="8301569" y="4645864"/>
            <a:ext cx="2214032" cy="147553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0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核心软件：</a:t>
            </a:r>
            <a:r>
              <a:rPr lang="en-US" altLang="zh-CN" dirty="0"/>
              <a:t>Azure IoT Edge 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Azure IoT Edge</a:t>
            </a:r>
            <a:r>
              <a:rPr lang="zh-CN" altLang="en-US" dirty="0"/>
              <a:t>程序以容器方式分发运行</a:t>
            </a:r>
            <a:endParaRPr lang="en-US" altLang="zh-CN" dirty="0"/>
          </a:p>
          <a:p>
            <a:pPr lvl="1"/>
            <a:r>
              <a:rPr lang="zh-CN" altLang="en-US" dirty="0"/>
              <a:t>默认引擎为</a:t>
            </a:r>
            <a:r>
              <a:rPr lang="en-US" altLang="zh-CN" dirty="0"/>
              <a:t>Moby</a:t>
            </a:r>
            <a:r>
              <a:rPr lang="zh-CN" altLang="en-US" dirty="0"/>
              <a:t>，兼容</a:t>
            </a:r>
            <a:r>
              <a:rPr lang="en-US" altLang="zh-CN" dirty="0"/>
              <a:t>Docker CE/EE</a:t>
            </a:r>
          </a:p>
          <a:p>
            <a:pPr lvl="1"/>
            <a:r>
              <a:rPr lang="zh-CN" altLang="en-US" dirty="0"/>
              <a:t>模块映像：云端存储库中的容器映像</a:t>
            </a:r>
            <a:endParaRPr lang="en-US" altLang="zh-CN" dirty="0"/>
          </a:p>
          <a:p>
            <a:pPr lvl="1"/>
            <a:r>
              <a:rPr lang="zh-CN" altLang="en-US" dirty="0"/>
              <a:t>模块实例：设备上的运行着的容器</a:t>
            </a:r>
            <a:endParaRPr lang="en-US" altLang="zh-CN" dirty="0"/>
          </a:p>
          <a:p>
            <a:pPr lvl="1"/>
            <a:r>
              <a:rPr lang="zh-CN" altLang="en-US" dirty="0"/>
              <a:t>模块标识：用于模块实例的本地和云通信寻址和安全</a:t>
            </a:r>
            <a:endParaRPr lang="en-US" altLang="zh-CN" dirty="0"/>
          </a:p>
          <a:p>
            <a:pPr lvl="1"/>
            <a:r>
              <a:rPr lang="zh-CN" altLang="en-US" dirty="0"/>
              <a:t>模块孪生：使用它来配置模块实例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61A767-7B00-4441-B3C4-37A18A48A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80" y="4199478"/>
            <a:ext cx="3708102" cy="25860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A32EC9-A1D2-421F-8E4F-1F7DD0879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7" y="4271994"/>
            <a:ext cx="5165013" cy="25860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605839-D6B9-4566-A4F8-04BFA1B8C8CB}"/>
              </a:ext>
            </a:extLst>
          </p:cNvPr>
          <p:cNvSpPr txBox="1"/>
          <p:nvPr/>
        </p:nvSpPr>
        <p:spPr>
          <a:xfrm>
            <a:off x="1026160" y="50088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模块映像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189E88-D9F8-44EC-8B69-8BD4118CB6AE}"/>
              </a:ext>
            </a:extLst>
          </p:cNvPr>
          <p:cNvSpPr txBox="1"/>
          <p:nvPr/>
        </p:nvSpPr>
        <p:spPr>
          <a:xfrm>
            <a:off x="7680960" y="40873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模块标识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B066E8-7AD5-4005-AD1D-E475B90B56E0}"/>
              </a:ext>
            </a:extLst>
          </p:cNvPr>
          <p:cNvSpPr txBox="1"/>
          <p:nvPr/>
        </p:nvSpPr>
        <p:spPr>
          <a:xfrm>
            <a:off x="1026160" y="6194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模块实例</a:t>
            </a:r>
          </a:p>
        </p:txBody>
      </p:sp>
    </p:spTree>
    <p:extLst>
      <p:ext uri="{BB962C8B-B14F-4D97-AF65-F5344CB8AC3E}">
        <p14:creationId xmlns:p14="http://schemas.microsoft.com/office/powerpoint/2010/main" val="739547911"/>
      </p:ext>
    </p:extLst>
  </p:cSld>
  <p:clrMapOvr>
    <a:masterClrMapping/>
  </p:clrMapOvr>
</p:sld>
</file>

<file path=ppt/theme/theme1.xml><?xml version="1.0" encoding="utf-8"?>
<a:theme xmlns:a="http://schemas.openxmlformats.org/drawingml/2006/main" name="组会模板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组会模板16：9" id="{722C1CE8-8F34-440C-8F82-DF9A61DD2FC2}" vid="{84B508D6-EB5E-4151-8B64-1876C2B964D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组会模板16：9</Template>
  <TotalTime>252</TotalTime>
  <Words>605</Words>
  <Application>Microsoft Office PowerPoint</Application>
  <PresentationFormat>宽屏</PresentationFormat>
  <Paragraphs>82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DengXian</vt:lpstr>
      <vt:lpstr>DengXian</vt:lpstr>
      <vt:lpstr>楷体</vt:lpstr>
      <vt:lpstr>微软雅黑</vt:lpstr>
      <vt:lpstr>Arial</vt:lpstr>
      <vt:lpstr>Calibri</vt:lpstr>
      <vt:lpstr>Wingdings</vt:lpstr>
      <vt:lpstr>组会模板16：9</vt:lpstr>
      <vt:lpstr>Azure IoT Edge</vt:lpstr>
      <vt:lpstr>PowerPoint 演示文稿</vt:lpstr>
      <vt:lpstr>Azure IoT解决方案</vt:lpstr>
      <vt:lpstr>Azure IoT的云端：Azure IoT中心</vt:lpstr>
      <vt:lpstr>Azure IoT的终端：Azure IoT SDK</vt:lpstr>
      <vt:lpstr>Azure IoT的终端：Azure Sphere</vt:lpstr>
      <vt:lpstr>Azure IoT的边缘端：Azure IoT Edge</vt:lpstr>
      <vt:lpstr>Azure IoT的边缘端：Azure IoT Edge</vt:lpstr>
      <vt:lpstr>核心软件：Azure IoT Edge 模块</vt:lpstr>
      <vt:lpstr>核心软件：Azure IoT Edge 运行时</vt:lpstr>
      <vt:lpstr>关于任务卸载：Azure IoT Edge 云界面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</dc:title>
  <dc:creator>Yin Daheng</dc:creator>
  <cp:lastModifiedBy>Yin Daheng</cp:lastModifiedBy>
  <cp:revision>78</cp:revision>
  <dcterms:created xsi:type="dcterms:W3CDTF">2020-06-22T06:55:12Z</dcterms:created>
  <dcterms:modified xsi:type="dcterms:W3CDTF">2020-06-23T08:52:07Z</dcterms:modified>
</cp:coreProperties>
</file>