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3" r:id="rId5"/>
    <p:sldId id="261" r:id="rId6"/>
    <p:sldId id="264" r:id="rId7"/>
    <p:sldId id="265" r:id="rId8"/>
    <p:sldId id="266" r:id="rId9"/>
    <p:sldId id="268" r:id="rId10"/>
    <p:sldId id="267" r:id="rId11"/>
    <p:sldId id="269" r:id="rId12"/>
    <p:sldId id="270" r:id="rId13"/>
    <p:sldId id="271" r:id="rId14"/>
    <p:sldId id="273" r:id="rId15"/>
    <p:sldId id="272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052266"/>
            <a:ext cx="12192000" cy="1562846"/>
          </a:xfrm>
          <a:prstGeom prst="rect">
            <a:avLst/>
          </a:prstGeom>
          <a:solidFill>
            <a:srgbClr val="02409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>
            <a:lvl1pPr>
              <a:def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 vert="horz" lIns="91440" tIns="45720" rIns="91440" bIns="45720" rtlCol="0">
            <a:normAutofit lnSpcReduction="10000"/>
          </a:bodyPr>
          <a:lstStyle>
            <a:lvl1pPr algn="ctr">
              <a:defRPr lang="zh-CN" altLang="en-US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marL="0" lvl="0" indent="0" algn="ctr">
              <a:spcAft>
                <a:spcPts val="2400"/>
              </a:spcAft>
              <a:buNone/>
            </a:pPr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3580-B7CA-4B06-8C21-64AD1D8D9F12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6792-931C-4BA7-800A-6E2E77F8AAF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5C661FD0-60DD-459F-B399-FEA4B9CFB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6" y="355983"/>
            <a:ext cx="230346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613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3580-B7CA-4B06-8C21-64AD1D8D9F12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6792-931C-4BA7-800A-6E2E77F8A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55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F4ED3AB4-93C4-4985-9727-B5715F6DCF1B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8" name="标题 3">
              <a:extLst>
                <a:ext uri="{FF2B5EF4-FFF2-40B4-BE49-F238E27FC236}">
                  <a16:creationId xmlns:a16="http://schemas.microsoft.com/office/drawing/2014/main" id="{E5772554-358F-47C0-96CC-C9A515D842CA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连接符 19">
              <a:extLst>
                <a:ext uri="{FF2B5EF4-FFF2-40B4-BE49-F238E27FC236}">
                  <a16:creationId xmlns:a16="http://schemas.microsoft.com/office/drawing/2014/main" id="{952489E2-6397-44CE-8691-C678D691008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20">
              <a:extLst>
                <a:ext uri="{FF2B5EF4-FFF2-40B4-BE49-F238E27FC236}">
                  <a16:creationId xmlns:a16="http://schemas.microsoft.com/office/drawing/2014/main" id="{448BAFAA-2692-4D2E-8630-5C30F4E8521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30">
              <a:extLst>
                <a:ext uri="{FF2B5EF4-FFF2-40B4-BE49-F238E27FC236}">
                  <a16:creationId xmlns:a16="http://schemas.microsoft.com/office/drawing/2014/main" id="{25D89B58-495A-43A7-92C0-BF27541BD2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54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033440"/>
            <a:ext cx="10972800" cy="5092724"/>
          </a:xfrm>
        </p:spPr>
        <p:txBody>
          <a:bodyPr vert="eaVert"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3580-B7CA-4B06-8C21-64AD1D8D9F12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6792-931C-4BA7-800A-6E2E77F8A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31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1DFD6234-749D-4F0C-9C2C-F3E5A01C882A}"/>
              </a:ext>
            </a:extLst>
          </p:cNvPr>
          <p:cNvGrpSpPr/>
          <p:nvPr/>
        </p:nvGrpSpPr>
        <p:grpSpPr>
          <a:xfrm rot="5400000">
            <a:off x="8187268" y="2853269"/>
            <a:ext cx="6858001" cy="1151468"/>
            <a:chOff x="1" y="-26988"/>
            <a:chExt cx="6858001" cy="863601"/>
          </a:xfrm>
        </p:grpSpPr>
        <p:sp>
          <p:nvSpPr>
            <p:cNvPr id="13" name="标题 3">
              <a:extLst>
                <a:ext uri="{FF2B5EF4-FFF2-40B4-BE49-F238E27FC236}">
                  <a16:creationId xmlns:a16="http://schemas.microsoft.com/office/drawing/2014/main" id="{574037EC-6187-49F8-9EE1-3DD7CCA0BB04}"/>
                </a:ext>
              </a:extLst>
            </p:cNvPr>
            <p:cNvSpPr txBox="1">
              <a:spLocks/>
            </p:cNvSpPr>
            <p:nvPr/>
          </p:nvSpPr>
          <p:spPr>
            <a:xfrm>
              <a:off x="1" y="-26988"/>
              <a:ext cx="6858001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4" name="直接连接符 19">
              <a:extLst>
                <a:ext uri="{FF2B5EF4-FFF2-40B4-BE49-F238E27FC236}">
                  <a16:creationId xmlns:a16="http://schemas.microsoft.com/office/drawing/2014/main" id="{9017F2ED-EF73-4A0D-B8D3-D9B77AA1798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20">
              <a:extLst>
                <a:ext uri="{FF2B5EF4-FFF2-40B4-BE49-F238E27FC236}">
                  <a16:creationId xmlns:a16="http://schemas.microsoft.com/office/drawing/2014/main" id="{45E0181A-AEEC-41B7-980F-4C1E8F2CEA0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连接符 30">
              <a:extLst>
                <a:ext uri="{FF2B5EF4-FFF2-40B4-BE49-F238E27FC236}">
                  <a16:creationId xmlns:a16="http://schemas.microsoft.com/office/drawing/2014/main" id="{385AB42A-FEB5-4E5C-A393-4C51D819CE7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226803" y="622301"/>
            <a:ext cx="738717" cy="5499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99" y="274639"/>
            <a:ext cx="10231971" cy="5851525"/>
          </a:xfrm>
        </p:spPr>
        <p:txBody>
          <a:bodyPr vert="eaVert"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3580-B7CA-4B06-8C21-64AD1D8D9F12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6792-931C-4BA7-800A-6E2E77F8A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23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26DC398-675C-4A24-84B3-5404C11AC76E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8" name="标题 3">
              <a:extLst>
                <a:ext uri="{FF2B5EF4-FFF2-40B4-BE49-F238E27FC236}">
                  <a16:creationId xmlns:a16="http://schemas.microsoft.com/office/drawing/2014/main" id="{1E0D3804-A6F0-4CDE-BDE3-E630549CBA6F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连接符 19">
              <a:extLst>
                <a:ext uri="{FF2B5EF4-FFF2-40B4-BE49-F238E27FC236}">
                  <a16:creationId xmlns:a16="http://schemas.microsoft.com/office/drawing/2014/main" id="{B446B7E4-78F0-4194-B08A-1AC2C39958A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20">
              <a:extLst>
                <a:ext uri="{FF2B5EF4-FFF2-40B4-BE49-F238E27FC236}">
                  <a16:creationId xmlns:a16="http://schemas.microsoft.com/office/drawing/2014/main" id="{B7C0A3E6-F1FF-427D-8DB1-E9791B89118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30">
              <a:extLst>
                <a:ext uri="{FF2B5EF4-FFF2-40B4-BE49-F238E27FC236}">
                  <a16:creationId xmlns:a16="http://schemas.microsoft.com/office/drawing/2014/main" id="{440505F1-F975-4EFE-9258-4A1E718E635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20800" cy="553998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lang="zh-CN" altLang="en-US" sz="3000" b="1" kern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33440"/>
            <a:ext cx="10972800" cy="509272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3580-B7CA-4B06-8C21-64AD1D8D9F12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6792-931C-4BA7-800A-6E2E77F8A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85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3580-B7CA-4B06-8C21-64AD1D8D9F12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6792-931C-4BA7-800A-6E2E77F8AAF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1EE7B386-338B-4764-85F1-67C3D55680EC}"/>
              </a:ext>
            </a:extLst>
          </p:cNvPr>
          <p:cNvSpPr txBox="1">
            <a:spLocks/>
          </p:cNvSpPr>
          <p:nvPr/>
        </p:nvSpPr>
        <p:spPr>
          <a:xfrm>
            <a:off x="0" y="-24"/>
            <a:ext cx="12192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19">
            <a:extLst>
              <a:ext uri="{FF2B5EF4-FFF2-40B4-BE49-F238E27FC236}">
                <a16:creationId xmlns:a16="http://schemas.microsoft.com/office/drawing/2014/main" id="{5EDB0516-F82E-4E09-BCC6-78628E7E2022}"/>
              </a:ext>
            </a:extLst>
          </p:cNvPr>
          <p:cNvCxnSpPr>
            <a:cxnSpLocks/>
          </p:cNvCxnSpPr>
          <p:nvPr/>
        </p:nvCxnSpPr>
        <p:spPr bwMode="auto">
          <a:xfrm flipH="1">
            <a:off x="599018" y="1565"/>
            <a:ext cx="2116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20">
            <a:extLst>
              <a:ext uri="{FF2B5EF4-FFF2-40B4-BE49-F238E27FC236}">
                <a16:creationId xmlns:a16="http://schemas.microsoft.com/office/drawing/2014/main" id="{740BB1FC-B3C6-4721-92D6-BF1F1FA3F6A5}"/>
              </a:ext>
            </a:extLst>
          </p:cNvPr>
          <p:cNvCxnSpPr>
            <a:cxnSpLocks/>
          </p:cNvCxnSpPr>
          <p:nvPr/>
        </p:nvCxnSpPr>
        <p:spPr bwMode="auto">
          <a:xfrm flipH="1">
            <a:off x="681567" y="-24"/>
            <a:ext cx="2117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30">
            <a:extLst>
              <a:ext uri="{FF2B5EF4-FFF2-40B4-BE49-F238E27FC236}">
                <a16:creationId xmlns:a16="http://schemas.microsoft.com/office/drawing/2014/main" id="{28A6E5BF-2A0D-4294-9AFE-058CFD22D566}"/>
              </a:ext>
            </a:extLst>
          </p:cNvPr>
          <p:cNvCxnSpPr>
            <a:cxnSpLocks/>
          </p:cNvCxnSpPr>
          <p:nvPr/>
        </p:nvCxnSpPr>
        <p:spPr bwMode="auto">
          <a:xfrm>
            <a:off x="768351" y="-24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9">
            <a:extLst>
              <a:ext uri="{FF2B5EF4-FFF2-40B4-BE49-F238E27FC236}">
                <a16:creationId xmlns:a16="http://schemas.microsoft.com/office/drawing/2014/main" id="{6EE42B8E-637A-44E6-A66B-3C85DDBB8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734" y="169838"/>
            <a:ext cx="1112291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61470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1B9BF0A4-17AA-4116-B463-360E9B871E6B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9" name="标题 3">
              <a:extLst>
                <a:ext uri="{FF2B5EF4-FFF2-40B4-BE49-F238E27FC236}">
                  <a16:creationId xmlns:a16="http://schemas.microsoft.com/office/drawing/2014/main" id="{4CD6A6AB-DF25-4447-AA31-6C2F889D5FB2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连接符 19">
              <a:extLst>
                <a:ext uri="{FF2B5EF4-FFF2-40B4-BE49-F238E27FC236}">
                  <a16:creationId xmlns:a16="http://schemas.microsoft.com/office/drawing/2014/main" id="{3A276ED9-4D9E-440A-A84A-84AE621A77B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20">
              <a:extLst>
                <a:ext uri="{FF2B5EF4-FFF2-40B4-BE49-F238E27FC236}">
                  <a16:creationId xmlns:a16="http://schemas.microsoft.com/office/drawing/2014/main" id="{8DC851E0-C218-4FEF-871A-3065C46D640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30">
              <a:extLst>
                <a:ext uri="{FF2B5EF4-FFF2-40B4-BE49-F238E27FC236}">
                  <a16:creationId xmlns:a16="http://schemas.microsoft.com/office/drawing/2014/main" id="{C400D821-542D-4941-BD6A-B493542CA5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33440"/>
            <a:ext cx="5384800" cy="509272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800"/>
            </a:lvl1pPr>
            <a:lvl2pPr marL="742950" indent="-285750">
              <a:buFont typeface="Wingdings" panose="05000000000000000000" pitchFamily="2" charset="2"/>
              <a:buChar char="n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33440"/>
            <a:ext cx="5384800" cy="509272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800"/>
            </a:lvl1pPr>
            <a:lvl2pPr marL="742950" indent="-285750">
              <a:buFont typeface="Wingdings" panose="05000000000000000000" pitchFamily="2" charset="2"/>
              <a:buChar char="n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3580-B7CA-4B06-8C21-64AD1D8D9F12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6792-931C-4BA7-800A-6E2E77F8A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71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0F997A75-5537-440A-81DD-40FE6869741F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11" name="标题 3">
              <a:extLst>
                <a:ext uri="{FF2B5EF4-FFF2-40B4-BE49-F238E27FC236}">
                  <a16:creationId xmlns:a16="http://schemas.microsoft.com/office/drawing/2014/main" id="{7CE531F4-6090-42D3-A92F-67A519F6D07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2" name="直接连接符 19">
              <a:extLst>
                <a:ext uri="{FF2B5EF4-FFF2-40B4-BE49-F238E27FC236}">
                  <a16:creationId xmlns:a16="http://schemas.microsoft.com/office/drawing/2014/main" id="{0C3A453E-A72A-4D5D-A50D-04D166C5F79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接连接符 20">
              <a:extLst>
                <a:ext uri="{FF2B5EF4-FFF2-40B4-BE49-F238E27FC236}">
                  <a16:creationId xmlns:a16="http://schemas.microsoft.com/office/drawing/2014/main" id="{7AB50A70-8E93-4820-AAE5-F7D6D8ED343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连接符 30">
              <a:extLst>
                <a:ext uri="{FF2B5EF4-FFF2-40B4-BE49-F238E27FC236}">
                  <a16:creationId xmlns:a16="http://schemas.microsoft.com/office/drawing/2014/main" id="{BC8A1772-E37A-4276-BC13-2F9DFCB9E34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033439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1673201"/>
            <a:ext cx="5386917" cy="445296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/>
            </a:lvl1pPr>
            <a:lvl2pPr marL="742950" indent="-285750">
              <a:buFont typeface="Wingdings" panose="05000000000000000000" pitchFamily="2" charset="2"/>
              <a:buChar char="n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033439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673201"/>
            <a:ext cx="5389033" cy="445296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/>
            </a:lvl1pPr>
            <a:lvl2pPr marL="742950" indent="-285750">
              <a:buFont typeface="Wingdings" panose="05000000000000000000" pitchFamily="2" charset="2"/>
              <a:buChar char="n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3580-B7CA-4B06-8C21-64AD1D8D9F12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6792-931C-4BA7-800A-6E2E77F8A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20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12912D2-0DF4-4AFD-987D-E4A4BE79C44B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7" name="标题 3">
              <a:extLst>
                <a:ext uri="{FF2B5EF4-FFF2-40B4-BE49-F238E27FC236}">
                  <a16:creationId xmlns:a16="http://schemas.microsoft.com/office/drawing/2014/main" id="{EE11A992-40E0-4E14-AC49-D270EDB9095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" name="直接连接符 19">
              <a:extLst>
                <a:ext uri="{FF2B5EF4-FFF2-40B4-BE49-F238E27FC236}">
                  <a16:creationId xmlns:a16="http://schemas.microsoft.com/office/drawing/2014/main" id="{5DFC2A33-AB71-4FEB-8310-CC5635A0872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直接连接符 20">
              <a:extLst>
                <a:ext uri="{FF2B5EF4-FFF2-40B4-BE49-F238E27FC236}">
                  <a16:creationId xmlns:a16="http://schemas.microsoft.com/office/drawing/2014/main" id="{7EDE707B-1815-4F6E-AE62-356B0843661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30">
              <a:extLst>
                <a:ext uri="{FF2B5EF4-FFF2-40B4-BE49-F238E27FC236}">
                  <a16:creationId xmlns:a16="http://schemas.microsoft.com/office/drawing/2014/main" id="{503B0CE3-D7D8-4814-9D62-C1B54623C0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3580-B7CA-4B06-8C21-64AD1D8D9F12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6792-931C-4BA7-800A-6E2E77F8A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6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3580-B7CA-4B06-8C21-64AD1D8D9F12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6792-931C-4BA7-800A-6E2E77F8A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40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B062C8-8753-4729-A2AC-00E51378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3580-B7CA-4B06-8C21-64AD1D8D9F12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0B1FA3-89C5-42E1-BC99-5A18B6AA9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72A1CF-E4C3-4C1D-9AA9-A3422C5D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6792-931C-4BA7-800A-6E2E77F8AAF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3">
            <a:extLst>
              <a:ext uri="{FF2B5EF4-FFF2-40B4-BE49-F238E27FC236}">
                <a16:creationId xmlns:a16="http://schemas.microsoft.com/office/drawing/2014/main" id="{FC290AC1-FD36-4F3C-A293-1435AA3E4C39}"/>
              </a:ext>
            </a:extLst>
          </p:cNvPr>
          <p:cNvSpPr txBox="1">
            <a:spLocks/>
          </p:cNvSpPr>
          <p:nvPr/>
        </p:nvSpPr>
        <p:spPr>
          <a:xfrm>
            <a:off x="0" y="2277691"/>
            <a:ext cx="12192000" cy="1943844"/>
          </a:xfrm>
          <a:prstGeom prst="rect">
            <a:avLst/>
          </a:prstGeom>
          <a:solidFill>
            <a:srgbClr val="02409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C8842466-337A-4916-8970-BB531A1FEC01}"/>
              </a:ext>
            </a:extLst>
          </p:cNvPr>
          <p:cNvSpPr txBox="1"/>
          <p:nvPr/>
        </p:nvSpPr>
        <p:spPr>
          <a:xfrm>
            <a:off x="1524000" y="2464783"/>
            <a:ext cx="9144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感谢各位老师和同学！</a:t>
            </a:r>
          </a:p>
          <a:p>
            <a:pPr algn="ctr">
              <a:defRPr/>
            </a:pPr>
            <a:r>
              <a:rPr lang="zh-CN" altLang="en-US" sz="4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请大家提出宝贵意见！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E45B8ADE-1A65-4AC9-9F73-9F3D74418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6" y="355983"/>
            <a:ext cx="230346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79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3239D7E3-952F-4DFC-A6A0-4C11CFBB9ECC}"/>
              </a:ext>
            </a:extLst>
          </p:cNvPr>
          <p:cNvGrpSpPr/>
          <p:nvPr/>
        </p:nvGrpSpPr>
        <p:grpSpPr>
          <a:xfrm>
            <a:off x="0" y="-24"/>
            <a:ext cx="4766733" cy="6237336"/>
            <a:chOff x="0" y="-26988"/>
            <a:chExt cx="3575050" cy="6237336"/>
          </a:xfrm>
        </p:grpSpPr>
        <p:sp>
          <p:nvSpPr>
            <p:cNvPr id="9" name="标题 3">
              <a:extLst>
                <a:ext uri="{FF2B5EF4-FFF2-40B4-BE49-F238E27FC236}">
                  <a16:creationId xmlns:a16="http://schemas.microsoft.com/office/drawing/2014/main" id="{7ED03D04-5254-4133-8E60-869A42A49C69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3575050" cy="6237336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连接符 19">
              <a:extLst>
                <a:ext uri="{FF2B5EF4-FFF2-40B4-BE49-F238E27FC236}">
                  <a16:creationId xmlns:a16="http://schemas.microsoft.com/office/drawing/2014/main" id="{2B907581-060F-4C52-B91A-13D97D4B12D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20">
              <a:extLst>
                <a:ext uri="{FF2B5EF4-FFF2-40B4-BE49-F238E27FC236}">
                  <a16:creationId xmlns:a16="http://schemas.microsoft.com/office/drawing/2014/main" id="{F1C2E4E4-0EDE-4C0B-8343-2920F8B43D7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30">
              <a:extLst>
                <a:ext uri="{FF2B5EF4-FFF2-40B4-BE49-F238E27FC236}">
                  <a16:creationId xmlns:a16="http://schemas.microsoft.com/office/drawing/2014/main" id="{6BFC0A1C-1BD8-4541-8818-56E847A9B6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3200"/>
            </a:lvl1pPr>
            <a:lvl2pPr marL="742950" indent="-285750">
              <a:buFont typeface="Wingdings" panose="05000000000000000000" pitchFamily="2" charset="2"/>
              <a:buChar char="n"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3580-B7CA-4B06-8C21-64AD1D8D9F12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6792-931C-4BA7-800A-6E2E77F8A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56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E3580-B7CA-4B06-8C21-64AD1D8D9F12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C6792-931C-4BA7-800A-6E2E77F8A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17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5705D-0562-40CF-AA79-8A46092E9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Namespaces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154862-09A2-43E4-8DEF-CF2C8BA2F4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584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24DBB-1B38-4895-9164-2789FD2E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PID namespace</a:t>
            </a:r>
            <a:r>
              <a:rPr lang="zh-CN" altLang="en-US" dirty="0"/>
              <a:t>与</a:t>
            </a:r>
            <a:r>
              <a:rPr lang="en-US" altLang="zh-CN" dirty="0"/>
              <a:t>Docker Daemon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CF9256-5D39-499F-9276-3FA451140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UNIX</a:t>
            </a:r>
            <a:r>
              <a:rPr lang="zh-CN" altLang="en-US" dirty="0"/>
              <a:t>系统中</a:t>
            </a:r>
            <a:r>
              <a:rPr lang="en-US" altLang="zh-CN" dirty="0"/>
              <a:t>Init</a:t>
            </a:r>
            <a:r>
              <a:rPr lang="zh-CN" altLang="en-US" dirty="0"/>
              <a:t>进程的权力和责任</a:t>
            </a:r>
            <a:endParaRPr lang="en-US" altLang="zh-CN" dirty="0"/>
          </a:p>
          <a:p>
            <a:pPr lvl="1"/>
            <a:r>
              <a:rPr lang="zh-CN" altLang="en-US" dirty="0"/>
              <a:t>作为所有进程的父进程</a:t>
            </a:r>
          </a:p>
          <a:p>
            <a:pPr lvl="1"/>
            <a:r>
              <a:rPr lang="en-US" altLang="zh-CN" dirty="0"/>
              <a:t>Kill</a:t>
            </a:r>
            <a:r>
              <a:rPr lang="zh-CN" altLang="en-US" dirty="0"/>
              <a:t>并回收孤儿进程</a:t>
            </a:r>
            <a:endParaRPr lang="en-US" altLang="zh-CN" dirty="0"/>
          </a:p>
          <a:p>
            <a:r>
              <a:rPr lang="en-US" altLang="zh-CN" dirty="0"/>
              <a:t>Docker Daemon</a:t>
            </a:r>
            <a:r>
              <a:rPr lang="zh-CN" altLang="en-US" dirty="0"/>
              <a:t>的责任</a:t>
            </a:r>
            <a:endParaRPr lang="en-US" altLang="zh-CN" dirty="0"/>
          </a:p>
          <a:p>
            <a:pPr lvl="1"/>
            <a:r>
              <a:rPr lang="zh-CN" altLang="en-US" dirty="0"/>
              <a:t>作为所有容器</a:t>
            </a:r>
            <a:r>
              <a:rPr lang="en-US" altLang="zh-CN" dirty="0"/>
              <a:t>PID namespace</a:t>
            </a:r>
            <a:r>
              <a:rPr lang="zh-CN" altLang="en-US" dirty="0"/>
              <a:t>的父</a:t>
            </a:r>
            <a:r>
              <a:rPr lang="en-US" altLang="zh-CN" dirty="0"/>
              <a:t>namespace</a:t>
            </a:r>
          </a:p>
          <a:p>
            <a:pPr lvl="1"/>
            <a:r>
              <a:rPr lang="en-US" altLang="zh-CN" dirty="0"/>
              <a:t>Kill</a:t>
            </a:r>
            <a:r>
              <a:rPr lang="zh-CN" altLang="en-US" dirty="0"/>
              <a:t>并回收孤儿进程和容器的</a:t>
            </a:r>
            <a:r>
              <a:rPr lang="en-US" altLang="zh-CN" dirty="0"/>
              <a:t>namespace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0568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34386-F84D-41EF-9D03-979F1ABE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IPC namespace</a:t>
            </a:r>
            <a:r>
              <a:rPr lang="zh-CN" altLang="en-US" dirty="0"/>
              <a:t>：隔离进程间通信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7F8C69-1BC2-4951-9ABD-13839ED7F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包含了系统</a:t>
            </a:r>
            <a:r>
              <a:rPr lang="en-US" altLang="zh-CN" dirty="0"/>
              <a:t>IPC</a:t>
            </a:r>
            <a:r>
              <a:rPr lang="zh-CN" altLang="en-US" dirty="0"/>
              <a:t>标识符</a:t>
            </a:r>
            <a:r>
              <a:rPr lang="en-US" altLang="zh-CN" dirty="0"/>
              <a:t>+</a:t>
            </a:r>
            <a:r>
              <a:rPr lang="zh-CN" altLang="en-US" dirty="0"/>
              <a:t>实现</a:t>
            </a:r>
            <a:r>
              <a:rPr lang="en-US" altLang="zh-CN" dirty="0"/>
              <a:t>POSIX</a:t>
            </a:r>
            <a:r>
              <a:rPr lang="zh-CN" altLang="en-US" dirty="0"/>
              <a:t>消息队列的文件系统</a:t>
            </a:r>
            <a:endParaRPr lang="en-US" altLang="zh-CN" dirty="0"/>
          </a:p>
          <a:p>
            <a:r>
              <a:rPr lang="zh-CN" altLang="en-US" dirty="0"/>
              <a:t>隔离信号量、消息队列和共享内存等</a:t>
            </a:r>
            <a:endParaRPr lang="en-US" altLang="zh-CN" dirty="0"/>
          </a:p>
          <a:p>
            <a:r>
              <a:rPr lang="zh-CN" altLang="en-US" dirty="0"/>
              <a:t>同一个</a:t>
            </a:r>
            <a:r>
              <a:rPr lang="en-US" altLang="zh-CN" dirty="0"/>
              <a:t>IPC namespace</a:t>
            </a:r>
            <a:r>
              <a:rPr lang="zh-CN" altLang="en-US" dirty="0"/>
              <a:t>下的进程彼此可通信</a:t>
            </a:r>
          </a:p>
          <a:p>
            <a:r>
              <a:rPr lang="zh-CN" altLang="en-US" dirty="0"/>
              <a:t>不同</a:t>
            </a:r>
            <a:r>
              <a:rPr lang="en-US" altLang="zh-CN" dirty="0"/>
              <a:t>IPC namespace</a:t>
            </a:r>
            <a:r>
              <a:rPr lang="zh-CN" altLang="en-US" dirty="0"/>
              <a:t>下的进程彼此互不可通信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5241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101CA-ECD9-4768-BCEF-EF7BF41B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UTS namespace</a:t>
            </a:r>
            <a:br>
              <a:rPr lang="en-US" altLang="zh-CN" dirty="0"/>
            </a:br>
            <a:r>
              <a:rPr lang="en-US" altLang="zh-CN" dirty="0"/>
              <a:t>User namespace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A3E88F-E161-44B7-80B3-21CEBF529D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334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34386-F84D-41EF-9D03-979F1ABE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何为</a:t>
            </a:r>
            <a:r>
              <a:rPr lang="en-US" altLang="zh-CN" dirty="0"/>
              <a:t>UTS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7F8C69-1BC2-4951-9ABD-13839ED7F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linux</a:t>
            </a:r>
            <a:r>
              <a:rPr lang="zh-CN" altLang="en-US" dirty="0"/>
              <a:t>主机所用的操作系统的版本、硬件名称等基本信息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80F34B-1792-4287-AE9B-432E1C9B0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211" y="637905"/>
            <a:ext cx="7948589" cy="780002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6E18C64-6D3B-461E-9FB2-F19EFD9DA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389794"/>
              </p:ext>
            </p:extLst>
          </p:nvPr>
        </p:nvGraphicFramePr>
        <p:xfrm>
          <a:off x="838200" y="2385060"/>
          <a:ext cx="10515600" cy="3926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54971561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8001288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104353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UTS</a:t>
                      </a:r>
                      <a:r>
                        <a:rPr lang="zh-CN" altLang="en-US">
                          <a:effectLst/>
                        </a:rPr>
                        <a:t>名称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值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含义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3562380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sysname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Linux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内核名称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3158180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nodename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DESKTOP-IG564I6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主机在网络节点上的名称或主机名称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1158423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release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4.4.0-18362-Microsoft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linux</a:t>
                      </a:r>
                      <a:r>
                        <a:rPr lang="zh-CN" altLang="en-US">
                          <a:effectLst/>
                        </a:rPr>
                        <a:t>操作系统内核版本号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327686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version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nn-NO" dirty="0">
                          <a:effectLst/>
                        </a:rPr>
                        <a:t>#836-Microsoft Mon May 05 16:04:00 PST 2020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操作系统版本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345673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machine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x86_64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主机的硬件</a:t>
                      </a:r>
                      <a:r>
                        <a:rPr lang="en-US" altLang="zh-CN">
                          <a:effectLst/>
                        </a:rPr>
                        <a:t>(</a:t>
                      </a:r>
                      <a:r>
                        <a:rPr lang="en-US">
                          <a:effectLst/>
                        </a:rPr>
                        <a:t>CPU)</a:t>
                      </a:r>
                      <a:r>
                        <a:rPr lang="zh-CN" altLang="en-US">
                          <a:effectLst/>
                        </a:rPr>
                        <a:t>名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1044126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domainname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域名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815092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processor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x86_64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处理器类型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468663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hardware-platform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x86_64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硬件平台类型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3249831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operating-system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GNU/Linux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操作系统名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4003201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319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D9113-97A3-4087-A1A6-FC4C46645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UTS namespace</a:t>
            </a:r>
            <a:r>
              <a:rPr lang="zh-CN" altLang="en-US" dirty="0"/>
              <a:t>：隔离</a:t>
            </a:r>
            <a:r>
              <a:rPr lang="en-US" altLang="zh-CN" dirty="0"/>
              <a:t>UTS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854920-1037-4EC8-AA41-4839008D3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UTS namespace</a:t>
            </a:r>
            <a:r>
              <a:rPr lang="zh-CN" altLang="en-US" dirty="0"/>
              <a:t>可以有独立的主机名、操作系统版本、域名等</a:t>
            </a:r>
          </a:p>
        </p:txBody>
      </p:sp>
    </p:spTree>
    <p:extLst>
      <p:ext uri="{BB962C8B-B14F-4D97-AF65-F5344CB8AC3E}">
        <p14:creationId xmlns:p14="http://schemas.microsoft.com/office/powerpoint/2010/main" val="1632630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7AE77-FD98-4BF0-9238-9C237CEFF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namespace</a:t>
            </a:r>
            <a:r>
              <a:rPr lang="zh-CN" altLang="en-US" dirty="0"/>
              <a:t>：隔离用户和用户组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C5F8A-CB3F-4FF7-B603-DC3ED477F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User namespace</a:t>
            </a:r>
            <a:r>
              <a:rPr lang="zh-CN" altLang="en-US" dirty="0"/>
              <a:t>中有独立的用户和用户组同时使用多</a:t>
            </a:r>
            <a:endParaRPr lang="en-US" altLang="zh-CN" dirty="0"/>
          </a:p>
          <a:p>
            <a:r>
              <a:rPr lang="zh-CN" altLang="en-US" dirty="0"/>
              <a:t>创建</a:t>
            </a:r>
            <a:r>
              <a:rPr lang="en-US" altLang="zh-CN" dirty="0"/>
              <a:t>User namespace</a:t>
            </a:r>
            <a:r>
              <a:rPr lang="zh-CN" altLang="en-US" dirty="0"/>
              <a:t>的用户成为</a:t>
            </a:r>
            <a:r>
              <a:rPr lang="en-US" altLang="zh-CN" dirty="0"/>
              <a:t>User namespace</a:t>
            </a:r>
            <a:r>
              <a:rPr lang="zh-CN" altLang="en-US" dirty="0"/>
              <a:t>中的</a:t>
            </a:r>
            <a:r>
              <a:rPr lang="en-US" altLang="zh-CN" dirty="0"/>
              <a:t>root</a:t>
            </a:r>
            <a:r>
              <a:rPr lang="zh-CN" altLang="en-US" dirty="0"/>
              <a:t>用户</a:t>
            </a:r>
            <a:endParaRPr lang="en-US" altLang="zh-CN" dirty="0"/>
          </a:p>
          <a:p>
            <a:r>
              <a:rPr lang="zh-CN" altLang="en-US" dirty="0"/>
              <a:t>同时创建多个</a:t>
            </a:r>
            <a:r>
              <a:rPr lang="en-US" altLang="zh-CN" dirty="0"/>
              <a:t>namespace</a:t>
            </a:r>
            <a:r>
              <a:rPr lang="zh-CN" altLang="en-US" dirty="0"/>
              <a:t>时，</a:t>
            </a:r>
            <a:r>
              <a:rPr lang="en-US" altLang="zh-CN" dirty="0"/>
              <a:t>User namespace</a:t>
            </a:r>
            <a:r>
              <a:rPr lang="zh-CN" altLang="en-US" dirty="0"/>
              <a:t>总是最先被创建</a:t>
            </a:r>
            <a:endParaRPr lang="en-US" altLang="zh-CN" dirty="0"/>
          </a:p>
          <a:p>
            <a:pPr lvl="1"/>
            <a:r>
              <a:rPr lang="zh-CN" altLang="en-US" dirty="0"/>
              <a:t>保证新</a:t>
            </a:r>
            <a:r>
              <a:rPr lang="en-US" altLang="zh-CN" dirty="0"/>
              <a:t>namespace</a:t>
            </a:r>
            <a:r>
              <a:rPr lang="zh-CN" altLang="en-US" dirty="0"/>
              <a:t>中的操作权限</a:t>
            </a:r>
          </a:p>
        </p:txBody>
      </p:sp>
    </p:spTree>
    <p:extLst>
      <p:ext uri="{BB962C8B-B14F-4D97-AF65-F5344CB8AC3E}">
        <p14:creationId xmlns:p14="http://schemas.microsoft.com/office/powerpoint/2010/main" val="488376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101CA-ECD9-4768-BCEF-EF7BF41B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namespace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A3E88F-E161-44B7-80B3-21CEBF529D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265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7AE77-FD98-4BF0-9238-9C237CEFF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 </a:t>
            </a:r>
            <a:r>
              <a:rPr lang="zh-CN" altLang="en-US" dirty="0"/>
              <a:t>虚拟网络设备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C5F8A-CB3F-4FF7-B603-DC3ED477F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Veth</a:t>
            </a:r>
            <a:r>
              <a:rPr lang="en-US" altLang="zh-CN" dirty="0"/>
              <a:t> pair</a:t>
            </a:r>
            <a:r>
              <a:rPr lang="zh-CN" altLang="en-US" dirty="0"/>
              <a:t>：一根虚拟网线和两个虚拟网卡</a:t>
            </a:r>
          </a:p>
          <a:p>
            <a:r>
              <a:rPr lang="en-US" altLang="zh-CN" dirty="0"/>
              <a:t>Bridge</a:t>
            </a:r>
            <a:r>
              <a:rPr lang="zh-CN" altLang="en-US" dirty="0"/>
              <a:t>：虚拟交换机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68AD912-D799-4CFC-A3DC-0BFE89918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437" y="3569653"/>
            <a:ext cx="59531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78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025B9-38F5-4AB3-B6AC-1ADB8B48F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namespace</a:t>
            </a:r>
            <a:r>
              <a:rPr lang="zh-CN" altLang="en-US" dirty="0"/>
              <a:t>：隔离网络资源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FE3594-C778-46DB-95CA-34A48BA83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一个虚拟网卡最多存在于一个</a:t>
            </a:r>
            <a:r>
              <a:rPr lang="en-US" altLang="zh-CN" dirty="0"/>
              <a:t>network namespace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将网卡分配给</a:t>
            </a:r>
            <a:r>
              <a:rPr lang="en-US" altLang="zh-CN" dirty="0"/>
              <a:t>namespace </a:t>
            </a:r>
            <a:r>
              <a:rPr lang="zh-CN" altLang="en-US" dirty="0"/>
              <a:t>：</a:t>
            </a:r>
            <a:r>
              <a:rPr lang="en-US" altLang="zh-CN" dirty="0" err="1"/>
              <a:t>ip</a:t>
            </a:r>
            <a:r>
              <a:rPr lang="en-US" altLang="zh-CN" dirty="0"/>
              <a:t> link set [</a:t>
            </a:r>
            <a:r>
              <a:rPr lang="zh-CN" altLang="en-US" dirty="0"/>
              <a:t>网卡</a:t>
            </a:r>
            <a:r>
              <a:rPr lang="en-US" altLang="zh-CN" dirty="0"/>
              <a:t>] </a:t>
            </a:r>
            <a:r>
              <a:rPr lang="en-US" altLang="zh-CN" dirty="0" err="1"/>
              <a:t>netns</a:t>
            </a:r>
            <a:r>
              <a:rPr lang="en-US" altLang="zh-CN" dirty="0"/>
              <a:t> [namespace</a:t>
            </a:r>
            <a:r>
              <a:rPr lang="zh-CN" altLang="en-US" dirty="0"/>
              <a:t>名称</a:t>
            </a:r>
            <a:r>
              <a:rPr lang="en-US" altLang="zh-CN" dirty="0"/>
              <a:t>]</a:t>
            </a:r>
          </a:p>
          <a:p>
            <a:r>
              <a:rPr lang="en-US" altLang="zh-CN" dirty="0" err="1"/>
              <a:t>Veth</a:t>
            </a:r>
            <a:r>
              <a:rPr lang="en-US" altLang="zh-CN" dirty="0"/>
              <a:t> pair</a:t>
            </a:r>
            <a:r>
              <a:rPr lang="zh-CN" altLang="en-US" dirty="0"/>
              <a:t>连接不同</a:t>
            </a:r>
            <a:r>
              <a:rPr lang="en-US" altLang="zh-CN" dirty="0"/>
              <a:t>network namespace</a:t>
            </a:r>
            <a:r>
              <a:rPr lang="zh-CN" altLang="en-US" dirty="0"/>
              <a:t>中的虚拟网卡或将</a:t>
            </a:r>
            <a:r>
              <a:rPr lang="en-US" altLang="zh-CN" dirty="0"/>
              <a:t>network namespace</a:t>
            </a:r>
            <a:r>
              <a:rPr lang="zh-CN" altLang="en-US" dirty="0"/>
              <a:t>连到</a:t>
            </a:r>
            <a:r>
              <a:rPr lang="en-US" altLang="zh-CN" dirty="0"/>
              <a:t>bridge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B1ADDB-C59E-4CAE-9F81-822604F63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437" y="3569653"/>
            <a:ext cx="59531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76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0A15E-C6C8-4C90-A9BD-F7637D3F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与</a:t>
            </a:r>
            <a:r>
              <a:rPr lang="en-US" altLang="zh-CN" dirty="0"/>
              <a:t>Network namespace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A86E8C-D4B2-4F77-8CF6-CB6B5D584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Host</a:t>
            </a:r>
            <a:r>
              <a:rPr lang="zh-CN" altLang="en-US" dirty="0"/>
              <a:t>模式</a:t>
            </a:r>
            <a:endParaRPr lang="en-US" altLang="zh-CN" dirty="0"/>
          </a:p>
          <a:p>
            <a:pPr lvl="1"/>
            <a:r>
              <a:rPr lang="zh-CN" altLang="en-US" dirty="0"/>
              <a:t>不创建</a:t>
            </a:r>
            <a:r>
              <a:rPr lang="en-US" altLang="zh-CN" dirty="0"/>
              <a:t>Network namespace</a:t>
            </a:r>
            <a:r>
              <a:rPr lang="zh-CN" altLang="en-US" dirty="0"/>
              <a:t>，和宿主机共用</a:t>
            </a:r>
            <a:r>
              <a:rPr lang="en-US" altLang="zh-CN" dirty="0"/>
              <a:t>Network namespace</a:t>
            </a:r>
          </a:p>
          <a:p>
            <a:r>
              <a:rPr lang="en-US" altLang="zh-CN" dirty="0"/>
              <a:t>Container</a:t>
            </a:r>
            <a:r>
              <a:rPr lang="zh-CN" altLang="en-US" dirty="0"/>
              <a:t>模式</a:t>
            </a:r>
            <a:endParaRPr lang="en-US" altLang="zh-CN" dirty="0"/>
          </a:p>
          <a:p>
            <a:pPr lvl="1"/>
            <a:r>
              <a:rPr lang="zh-CN" altLang="en-US" dirty="0"/>
              <a:t>不创建</a:t>
            </a:r>
            <a:r>
              <a:rPr lang="en-US" altLang="zh-CN" dirty="0"/>
              <a:t>Network namespace</a:t>
            </a:r>
            <a:r>
              <a:rPr lang="zh-CN" altLang="en-US" dirty="0"/>
              <a:t>，和某个容器共用</a:t>
            </a:r>
            <a:r>
              <a:rPr lang="en-US" altLang="zh-CN" dirty="0"/>
              <a:t>Network namespace</a:t>
            </a:r>
          </a:p>
          <a:p>
            <a:r>
              <a:rPr lang="en-US" altLang="zh-CN" dirty="0"/>
              <a:t>None</a:t>
            </a:r>
            <a:r>
              <a:rPr lang="zh-CN" altLang="en-US" dirty="0"/>
              <a:t>模式</a:t>
            </a:r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Network namespace</a:t>
            </a:r>
            <a:r>
              <a:rPr lang="zh-CN" altLang="en-US" dirty="0"/>
              <a:t>，不进行任何配置</a:t>
            </a:r>
            <a:endParaRPr lang="en-US" altLang="zh-CN" dirty="0"/>
          </a:p>
          <a:p>
            <a:r>
              <a:rPr lang="en-US" altLang="zh-CN" dirty="0"/>
              <a:t>Bridge</a:t>
            </a:r>
            <a:r>
              <a:rPr lang="zh-CN" altLang="en-US" dirty="0"/>
              <a:t>模式</a:t>
            </a:r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Network namespace</a:t>
            </a:r>
            <a:r>
              <a:rPr lang="zh-CN" altLang="en-US" dirty="0"/>
              <a:t>，使用</a:t>
            </a:r>
            <a:r>
              <a:rPr lang="en-US" altLang="zh-CN" dirty="0" err="1"/>
              <a:t>veth</a:t>
            </a:r>
            <a:r>
              <a:rPr lang="en-US" altLang="zh-CN" dirty="0"/>
              <a:t> pair</a:t>
            </a:r>
            <a:r>
              <a:rPr lang="zh-CN" altLang="en-US" dirty="0"/>
              <a:t>连接到</a:t>
            </a:r>
            <a:r>
              <a:rPr lang="en-US" altLang="zh-CN" dirty="0"/>
              <a:t>docker0</a:t>
            </a:r>
            <a:r>
              <a:rPr lang="zh-CN" altLang="en-US" dirty="0"/>
              <a:t>网桥</a:t>
            </a:r>
            <a:endParaRPr lang="en-US" altLang="zh-CN" dirty="0"/>
          </a:p>
          <a:p>
            <a:r>
              <a:rPr lang="zh-CN" altLang="en-US" dirty="0"/>
              <a:t>自定义网络</a:t>
            </a:r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Network namespace</a:t>
            </a:r>
            <a:r>
              <a:rPr lang="zh-CN" altLang="en-US" dirty="0"/>
              <a:t>，使用</a:t>
            </a:r>
            <a:r>
              <a:rPr lang="en-US" altLang="zh-CN" dirty="0" err="1"/>
              <a:t>veth</a:t>
            </a:r>
            <a:r>
              <a:rPr lang="en-US" altLang="zh-CN" dirty="0"/>
              <a:t> pair</a:t>
            </a:r>
            <a:r>
              <a:rPr lang="zh-CN" altLang="en-US" dirty="0"/>
              <a:t>连接到自定义的网桥</a:t>
            </a:r>
            <a:endParaRPr lang="en-US" altLang="zh-CN" dirty="0"/>
          </a:p>
          <a:p>
            <a:pPr lvl="1"/>
            <a:r>
              <a:rPr lang="zh-CN" altLang="en-US" dirty="0"/>
              <a:t>自定义的网桥可以控制哪些容器可以相互通信，还可以使用</a:t>
            </a:r>
            <a:r>
              <a:rPr lang="en-US" altLang="zh-CN" dirty="0"/>
              <a:t>DNS</a:t>
            </a:r>
            <a:r>
              <a:rPr lang="zh-CN" altLang="en-US" dirty="0"/>
              <a:t>等功能</a:t>
            </a:r>
            <a:endParaRPr lang="en-US" altLang="zh-CN" dirty="0"/>
          </a:p>
          <a:p>
            <a:pPr lvl="1"/>
            <a:r>
              <a:rPr lang="zh-CN" altLang="en-US" dirty="0"/>
              <a:t>多用于容器编排</a:t>
            </a:r>
            <a:endParaRPr lang="en-US" altLang="zh-CN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82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101CA-ECD9-4768-BCEF-EF7BF41B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Mount namespace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A3E88F-E161-44B7-80B3-21CEBF529D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618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0D791-D6DF-416E-A790-89D3B9950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何为</a:t>
            </a:r>
            <a:r>
              <a:rPr lang="en-US" altLang="zh-CN" dirty="0"/>
              <a:t>Mount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E32052-1BE7-4287-B942-305E6E72FD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Mount</a:t>
            </a:r>
            <a:r>
              <a:rPr lang="zh-CN" altLang="en-US" dirty="0"/>
              <a:t>前</a:t>
            </a:r>
          </a:p>
        </p:txBody>
      </p:sp>
      <p:pic>
        <p:nvPicPr>
          <p:cNvPr id="7" name="Picture 2" descr="U 盘和 Linux 系统文件目录结构">
            <a:extLst>
              <a:ext uri="{FF2B5EF4-FFF2-40B4-BE49-F238E27FC236}">
                <a16:creationId xmlns:a16="http://schemas.microsoft.com/office/drawing/2014/main" id="{77DF8505-E3CE-4EF0-9D79-326EE6972C8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3096224"/>
            <a:ext cx="5386388" cy="1606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5C2955-5A9D-4078-BE72-4170D9501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Mount</a:t>
            </a:r>
            <a:r>
              <a:rPr lang="zh-CN" altLang="en-US" dirty="0"/>
              <a:t>后</a:t>
            </a:r>
          </a:p>
        </p:txBody>
      </p:sp>
      <p:pic>
        <p:nvPicPr>
          <p:cNvPr id="2050" name="Picture 2" descr="文件系统挂载">
            <a:extLst>
              <a:ext uri="{FF2B5EF4-FFF2-40B4-BE49-F238E27FC236}">
                <a16:creationId xmlns:a16="http://schemas.microsoft.com/office/drawing/2014/main" id="{57EB8FB4-D32F-4DA4-A78F-7AD58F1D0F66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6369" y="2647156"/>
            <a:ext cx="476250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714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F98F6-4C6A-4B27-A876-715E8986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Mount</a:t>
            </a:r>
            <a:r>
              <a:rPr lang="zh-CN" altLang="en-US" dirty="0"/>
              <a:t>分类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0C5E8E-032F-439F-9756-37438F7CA7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挂载：</a:t>
            </a:r>
            <a:r>
              <a:rPr lang="en-US" altLang="zh-CN" dirty="0"/>
              <a:t>mount</a:t>
            </a:r>
          </a:p>
          <a:p>
            <a:r>
              <a:rPr lang="zh-CN" altLang="en-US" dirty="0"/>
              <a:t>将“设备”挂载到“挂载点”</a:t>
            </a:r>
          </a:p>
        </p:txBody>
      </p:sp>
      <p:pic>
        <p:nvPicPr>
          <p:cNvPr id="7" name="Picture 2" descr="文件系统挂载">
            <a:extLst>
              <a:ext uri="{FF2B5EF4-FFF2-40B4-BE49-F238E27FC236}">
                <a16:creationId xmlns:a16="http://schemas.microsoft.com/office/drawing/2014/main" id="{269081FD-BCF3-444D-AF21-98E4643BFB7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1544" y="2647156"/>
            <a:ext cx="476250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0EACA9-C93B-4D3C-92FB-31AEB8913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mount –bind</a:t>
            </a:r>
            <a:r>
              <a:rPr lang="zh-CN" altLang="en-US" dirty="0"/>
              <a:t>将一个“挂载点”绑定到另一个“挂载点”</a:t>
            </a:r>
          </a:p>
        </p:txBody>
      </p:sp>
      <p:pic>
        <p:nvPicPr>
          <p:cNvPr id="8" name="Picture 2" descr="文件系统挂载">
            <a:extLst>
              <a:ext uri="{FF2B5EF4-FFF2-40B4-BE49-F238E27FC236}">
                <a16:creationId xmlns:a16="http://schemas.microsoft.com/office/drawing/2014/main" id="{BD78F1A0-6E3C-4F79-9B3B-F0153536BF48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30" b="43872"/>
          <a:stretch/>
        </p:blipFill>
        <p:spPr bwMode="auto">
          <a:xfrm>
            <a:off x="6382544" y="3094831"/>
            <a:ext cx="3970496" cy="140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箭头: 下弧形 12">
            <a:extLst>
              <a:ext uri="{FF2B5EF4-FFF2-40B4-BE49-F238E27FC236}">
                <a16:creationId xmlns:a16="http://schemas.microsoft.com/office/drawing/2014/main" id="{2E97769E-2C22-486C-977E-7A8384A15336}"/>
              </a:ext>
            </a:extLst>
          </p:cNvPr>
          <p:cNvSpPr/>
          <p:nvPr/>
        </p:nvSpPr>
        <p:spPr>
          <a:xfrm>
            <a:off x="7477760" y="4500880"/>
            <a:ext cx="2743200" cy="731520"/>
          </a:xfrm>
          <a:prstGeom prst="curved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12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38187-3C43-4964-A92C-3CB6E6F2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Mount namespace</a:t>
            </a:r>
            <a:r>
              <a:rPr lang="zh-CN" altLang="en-US" dirty="0"/>
              <a:t>：隔离挂载点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6C7D6F-6843-4ACD-A74F-62CC7546F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新建</a:t>
            </a:r>
            <a:r>
              <a:rPr lang="en-US" altLang="zh-CN" dirty="0"/>
              <a:t>Mount namespace</a:t>
            </a:r>
            <a:r>
              <a:rPr lang="zh-CN" altLang="en-US" dirty="0"/>
              <a:t>时复制挂载点关系到新</a:t>
            </a:r>
            <a:r>
              <a:rPr lang="en-US" altLang="zh-CN" dirty="0"/>
              <a:t>namespace</a:t>
            </a:r>
          </a:p>
          <a:p>
            <a:r>
              <a:rPr lang="zh-CN" altLang="en-US" dirty="0"/>
              <a:t>各</a:t>
            </a:r>
            <a:r>
              <a:rPr lang="en-US" altLang="zh-CN" dirty="0"/>
              <a:t>namespace</a:t>
            </a:r>
            <a:r>
              <a:rPr lang="zh-CN" altLang="en-US" dirty="0"/>
              <a:t>中挂载与卸载互不影响</a:t>
            </a:r>
          </a:p>
        </p:txBody>
      </p:sp>
    </p:spTree>
    <p:extLst>
      <p:ext uri="{BB962C8B-B14F-4D97-AF65-F5344CB8AC3E}">
        <p14:creationId xmlns:p14="http://schemas.microsoft.com/office/powerpoint/2010/main" val="232924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9CE1E-4F57-44A8-8C3A-847D0E3A1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Shared subtree</a:t>
            </a:r>
            <a:r>
              <a:rPr lang="zh-CN" altLang="en-US" dirty="0"/>
              <a:t>：</a:t>
            </a:r>
            <a:br>
              <a:rPr lang="en-US" altLang="zh-CN" dirty="0"/>
            </a:br>
            <a:r>
              <a:rPr lang="zh-CN" altLang="en-US" dirty="0"/>
              <a:t>在</a:t>
            </a:r>
            <a:r>
              <a:rPr lang="en-US" altLang="zh-CN" dirty="0"/>
              <a:t>Mount namespace</a:t>
            </a:r>
            <a:r>
              <a:rPr lang="zh-CN" altLang="en-US" dirty="0"/>
              <a:t>中传播挂载事件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65E208-6AF9-4A47-B80C-03C617323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共享挂载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A</a:t>
            </a:r>
            <a:r>
              <a:rPr lang="zh-CN" altLang="en-US" dirty="0"/>
              <a:t>中挂载</a:t>
            </a:r>
            <a:r>
              <a:rPr lang="en-US" altLang="zh-CN" dirty="0"/>
              <a:t>C</a:t>
            </a:r>
            <a:r>
              <a:rPr lang="zh-CN" altLang="en-US" dirty="0"/>
              <a:t>，则</a:t>
            </a:r>
            <a:r>
              <a:rPr lang="en-US" altLang="zh-CN" dirty="0"/>
              <a:t>B</a:t>
            </a:r>
            <a:r>
              <a:rPr lang="zh-CN" altLang="en-US" dirty="0"/>
              <a:t>中自动挂载</a:t>
            </a:r>
            <a:r>
              <a:rPr lang="en-US" altLang="zh-CN" dirty="0"/>
              <a:t>C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B</a:t>
            </a:r>
            <a:r>
              <a:rPr lang="zh-CN" altLang="en-US" dirty="0"/>
              <a:t>中挂载</a:t>
            </a:r>
            <a:r>
              <a:rPr lang="en-US" altLang="zh-CN" dirty="0"/>
              <a:t>C</a:t>
            </a:r>
            <a:r>
              <a:rPr lang="zh-CN" altLang="en-US" dirty="0"/>
              <a:t>，则</a:t>
            </a:r>
            <a:r>
              <a:rPr lang="en-US" altLang="zh-CN" dirty="0"/>
              <a:t>A</a:t>
            </a:r>
            <a:r>
              <a:rPr lang="zh-CN" altLang="en-US" dirty="0"/>
              <a:t>中自动挂载</a:t>
            </a:r>
            <a:r>
              <a:rPr lang="en-US" altLang="zh-CN" dirty="0"/>
              <a:t>C</a:t>
            </a:r>
          </a:p>
          <a:p>
            <a:r>
              <a:rPr lang="zh-CN" altLang="en-US" dirty="0"/>
              <a:t>从属挂载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A</a:t>
            </a:r>
            <a:r>
              <a:rPr lang="zh-CN" altLang="en-US" dirty="0"/>
              <a:t>中挂载</a:t>
            </a:r>
            <a:r>
              <a:rPr lang="en-US" altLang="zh-CN" dirty="0"/>
              <a:t>C</a:t>
            </a:r>
            <a:r>
              <a:rPr lang="zh-CN" altLang="en-US" dirty="0"/>
              <a:t>，则</a:t>
            </a:r>
            <a:r>
              <a:rPr lang="en-US" altLang="zh-CN" dirty="0"/>
              <a:t>B</a:t>
            </a:r>
            <a:r>
              <a:rPr lang="zh-CN" altLang="en-US" dirty="0"/>
              <a:t>中也自动挂载</a:t>
            </a:r>
            <a:r>
              <a:rPr lang="en-US" altLang="zh-CN" dirty="0"/>
              <a:t>C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B</a:t>
            </a:r>
            <a:r>
              <a:rPr lang="zh-CN" altLang="en-US" dirty="0"/>
              <a:t>中挂载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不自动挂载</a:t>
            </a:r>
            <a:r>
              <a:rPr lang="en-US" altLang="zh-CN" dirty="0"/>
              <a:t>C</a:t>
            </a:r>
            <a:endParaRPr lang="zh-CN" altLang="en-US" dirty="0"/>
          </a:p>
          <a:p>
            <a:r>
              <a:rPr lang="zh-CN" altLang="en-US" dirty="0"/>
              <a:t>私有挂载</a:t>
            </a:r>
            <a:endParaRPr lang="en-US" altLang="zh-CN" dirty="0"/>
          </a:p>
          <a:p>
            <a:pPr lvl="1"/>
            <a:r>
              <a:rPr lang="en-US" altLang="zh-CN" dirty="0"/>
              <a:t>AB</a:t>
            </a:r>
            <a:r>
              <a:rPr lang="zh-CN" altLang="en-US" dirty="0"/>
              <a:t>互相独立，各自的挂载互不影响</a:t>
            </a:r>
          </a:p>
          <a:p>
            <a:r>
              <a:rPr lang="zh-CN" altLang="en-US" dirty="0"/>
              <a:t>不可绑定挂载</a:t>
            </a:r>
            <a:endParaRPr lang="en-US" altLang="zh-CN" dirty="0"/>
          </a:p>
          <a:p>
            <a:pPr lvl="1"/>
            <a:r>
              <a:rPr lang="zh-CN" altLang="en-US" dirty="0"/>
              <a:t>不可执行绑定操作（</a:t>
            </a:r>
            <a:r>
              <a:rPr lang="en-US" altLang="zh-CN" dirty="0"/>
              <a:t>mount –bind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0927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101CA-ECD9-4768-BCEF-EF7BF41B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PID namespace</a:t>
            </a:r>
            <a:br>
              <a:rPr lang="en-US" altLang="zh-CN" dirty="0"/>
            </a:br>
            <a:r>
              <a:rPr lang="en-US" altLang="zh-CN" dirty="0"/>
              <a:t>IPC namespace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A3E88F-E161-44B7-80B3-21CEBF529D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659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38187-3C43-4964-A92C-3CB6E6F2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PID namespace</a:t>
            </a:r>
            <a:r>
              <a:rPr lang="zh-CN" altLang="en-US" dirty="0"/>
              <a:t>：隔离</a:t>
            </a:r>
            <a:r>
              <a:rPr lang="en-US" altLang="zh-CN" dirty="0"/>
              <a:t>PID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6C7D6F-6843-4ACD-A74F-62CC7546F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树型结构：</a:t>
            </a:r>
            <a:endParaRPr lang="en-US" altLang="zh-CN" dirty="0"/>
          </a:p>
          <a:p>
            <a:pPr lvl="1"/>
            <a:r>
              <a:rPr lang="en-US" altLang="zh-CN" dirty="0"/>
              <a:t>PID namespace A</a:t>
            </a:r>
            <a:r>
              <a:rPr lang="zh-CN" altLang="en-US" dirty="0"/>
              <a:t>中创建新的</a:t>
            </a:r>
            <a:r>
              <a:rPr lang="en-US" altLang="zh-CN" dirty="0"/>
              <a:t>PID namespace B</a:t>
            </a:r>
            <a:r>
              <a:rPr lang="zh-CN" altLang="en-US" dirty="0"/>
              <a:t>，则</a:t>
            </a:r>
            <a:r>
              <a:rPr lang="en-US" altLang="zh-CN" dirty="0"/>
              <a:t>B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的子</a:t>
            </a:r>
            <a:r>
              <a:rPr lang="en-US" altLang="zh-CN" dirty="0"/>
              <a:t>namespace</a:t>
            </a:r>
          </a:p>
          <a:p>
            <a:pPr lvl="1"/>
            <a:r>
              <a:rPr lang="zh-CN" altLang="en-US" dirty="0"/>
              <a:t>父</a:t>
            </a:r>
            <a:r>
              <a:rPr lang="en-US" altLang="zh-CN" dirty="0"/>
              <a:t>namespace</a:t>
            </a:r>
            <a:r>
              <a:rPr lang="zh-CN" altLang="en-US" dirty="0"/>
              <a:t>可以看到子</a:t>
            </a:r>
            <a:r>
              <a:rPr lang="en-US" altLang="zh-CN" dirty="0"/>
              <a:t>namespace</a:t>
            </a:r>
            <a:r>
              <a:rPr lang="zh-CN" altLang="en-US" dirty="0"/>
              <a:t>中的进程</a:t>
            </a:r>
            <a:endParaRPr lang="en-US" altLang="zh-CN" dirty="0"/>
          </a:p>
          <a:p>
            <a:pPr lvl="1"/>
            <a:r>
              <a:rPr lang="zh-CN" altLang="en-US" dirty="0"/>
              <a:t>子</a:t>
            </a:r>
            <a:r>
              <a:rPr lang="en-US" altLang="zh-CN" dirty="0"/>
              <a:t>namespace</a:t>
            </a:r>
            <a:r>
              <a:rPr lang="zh-CN" altLang="en-US" dirty="0"/>
              <a:t>不能看到父</a:t>
            </a:r>
            <a:r>
              <a:rPr lang="en-US" altLang="zh-CN" dirty="0"/>
              <a:t>namespace</a:t>
            </a:r>
            <a:r>
              <a:rPr lang="zh-CN" altLang="en-US" dirty="0"/>
              <a:t>中的进程</a:t>
            </a:r>
            <a:endParaRPr lang="en-US" altLang="zh-CN" dirty="0"/>
          </a:p>
          <a:p>
            <a:r>
              <a:rPr lang="en-US" altLang="zh-CN" dirty="0"/>
              <a:t>PID</a:t>
            </a:r>
            <a:r>
              <a:rPr lang="zh-CN" altLang="en-US" dirty="0"/>
              <a:t>不可变</a:t>
            </a:r>
            <a:endParaRPr lang="en-US" altLang="zh-CN" dirty="0"/>
          </a:p>
          <a:p>
            <a:pPr lvl="1"/>
            <a:r>
              <a:rPr lang="zh-CN" altLang="en-US" dirty="0"/>
              <a:t>进程不能在</a:t>
            </a:r>
            <a:r>
              <a:rPr lang="en-US" altLang="zh-CN" dirty="0"/>
              <a:t>PID namespace</a:t>
            </a:r>
            <a:r>
              <a:rPr lang="zh-CN" altLang="en-US" dirty="0"/>
              <a:t>间移动</a:t>
            </a:r>
            <a:endParaRPr lang="en-US" altLang="zh-CN" dirty="0"/>
          </a:p>
          <a:p>
            <a:r>
              <a:rPr lang="zh-CN" altLang="en-US" dirty="0"/>
              <a:t>信号量屏蔽</a:t>
            </a:r>
            <a:endParaRPr lang="en-US" altLang="zh-CN" dirty="0"/>
          </a:p>
          <a:p>
            <a:pPr lvl="1"/>
            <a:r>
              <a:rPr lang="en-US" altLang="zh-CN" dirty="0"/>
              <a:t>PID namespace</a:t>
            </a:r>
            <a:r>
              <a:rPr lang="zh-CN" altLang="en-US" dirty="0"/>
              <a:t>中的</a:t>
            </a:r>
            <a:r>
              <a:rPr lang="en-US" altLang="zh-CN" dirty="0"/>
              <a:t>SIGKILL/STOP</a:t>
            </a:r>
            <a:r>
              <a:rPr lang="zh-CN" altLang="en-US" dirty="0"/>
              <a:t>不会</a:t>
            </a:r>
            <a:r>
              <a:rPr lang="en-US" altLang="zh-CN" dirty="0"/>
              <a:t>kill</a:t>
            </a:r>
            <a:r>
              <a:rPr lang="zh-CN" altLang="en-US" dirty="0"/>
              <a:t>当前</a:t>
            </a:r>
            <a:r>
              <a:rPr lang="en-US" altLang="zh-CN" dirty="0"/>
              <a:t>namespace</a:t>
            </a:r>
            <a:r>
              <a:rPr lang="zh-CN" altLang="en-US" dirty="0"/>
              <a:t>中的</a:t>
            </a:r>
            <a:r>
              <a:rPr lang="en-US" altLang="zh-CN" dirty="0"/>
              <a:t>1</a:t>
            </a:r>
            <a:r>
              <a:rPr lang="zh-CN" altLang="en-US" dirty="0"/>
              <a:t>号进程</a:t>
            </a:r>
            <a:endParaRPr lang="en-US" altLang="zh-CN" dirty="0"/>
          </a:p>
          <a:p>
            <a:pPr lvl="1"/>
            <a:r>
              <a:rPr lang="zh-CN" altLang="en-US" dirty="0"/>
              <a:t>父</a:t>
            </a:r>
            <a:r>
              <a:rPr lang="en-US" altLang="zh-CN" dirty="0"/>
              <a:t>PID namespace</a:t>
            </a:r>
            <a:r>
              <a:rPr lang="zh-CN" altLang="en-US" dirty="0"/>
              <a:t>中的</a:t>
            </a:r>
            <a:r>
              <a:rPr lang="en-US" altLang="zh-CN" dirty="0"/>
              <a:t>SIGKILL/STOP</a:t>
            </a:r>
            <a:r>
              <a:rPr lang="zh-CN" altLang="en-US" dirty="0"/>
              <a:t>可以</a:t>
            </a:r>
            <a:r>
              <a:rPr lang="en-US" altLang="zh-CN" dirty="0"/>
              <a:t>kill</a:t>
            </a:r>
            <a:r>
              <a:rPr lang="zh-CN" altLang="en-US" dirty="0"/>
              <a:t>子</a:t>
            </a:r>
            <a:r>
              <a:rPr lang="en-US" altLang="zh-CN" dirty="0"/>
              <a:t>PID namespace</a:t>
            </a:r>
            <a:r>
              <a:rPr lang="zh-CN" altLang="en-US" dirty="0"/>
              <a:t>中任意进程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1159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4908E-5BB2-4CE3-8389-36B453ED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PID namespace+/proc</a:t>
            </a:r>
            <a:r>
              <a:rPr lang="zh-CN" altLang="en-US" dirty="0"/>
              <a:t>：完全隔离</a:t>
            </a:r>
            <a:r>
              <a:rPr lang="en-US" altLang="zh-CN" dirty="0"/>
              <a:t>PID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91E793-064D-4587-B862-B5CA28A92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PID namespace</a:t>
            </a:r>
            <a:r>
              <a:rPr lang="zh-CN" altLang="en-US" dirty="0"/>
              <a:t>只影响部分</a:t>
            </a:r>
            <a:r>
              <a:rPr lang="en-US" altLang="zh-CN" dirty="0"/>
              <a:t>PID</a:t>
            </a:r>
            <a:r>
              <a:rPr lang="zh-CN" altLang="en-US" dirty="0"/>
              <a:t>特性</a:t>
            </a:r>
          </a:p>
          <a:p>
            <a:pPr lvl="1"/>
            <a:r>
              <a:rPr lang="zh-CN" altLang="en-US" dirty="0"/>
              <a:t>一些</a:t>
            </a:r>
            <a:r>
              <a:rPr lang="en-US" altLang="zh-CN" dirty="0"/>
              <a:t>PID</a:t>
            </a:r>
            <a:r>
              <a:rPr lang="zh-CN" altLang="en-US" dirty="0"/>
              <a:t>特性依靠</a:t>
            </a:r>
            <a:r>
              <a:rPr lang="en-US" altLang="zh-CN" dirty="0"/>
              <a:t>/proc</a:t>
            </a:r>
            <a:r>
              <a:rPr lang="zh-CN" altLang="en-US" dirty="0"/>
              <a:t>完成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PID namespace</a:t>
            </a:r>
            <a:r>
              <a:rPr lang="zh-CN" altLang="en-US" dirty="0"/>
              <a:t>中读取</a:t>
            </a:r>
            <a:r>
              <a:rPr lang="en-US" altLang="zh-CN" dirty="0"/>
              <a:t>/proc</a:t>
            </a:r>
            <a:r>
              <a:rPr lang="zh-CN" altLang="en-US" dirty="0"/>
              <a:t>能看见系统内所有进程</a:t>
            </a:r>
            <a:endParaRPr lang="en-US" altLang="zh-CN" dirty="0"/>
          </a:p>
          <a:p>
            <a:r>
              <a:rPr lang="zh-CN" altLang="en-US" dirty="0"/>
              <a:t>完全隔离</a:t>
            </a:r>
            <a:r>
              <a:rPr lang="en-US" altLang="zh-CN" dirty="0"/>
              <a:t>PID</a:t>
            </a:r>
          </a:p>
          <a:p>
            <a:pPr marL="914400" lvl="1" indent="-457200">
              <a:buAutoNum type="arabicPeriod"/>
            </a:pPr>
            <a:r>
              <a:rPr lang="zh-CN" altLang="en-US" dirty="0"/>
              <a:t>新建</a:t>
            </a:r>
            <a:r>
              <a:rPr lang="en-US" altLang="zh-CN" dirty="0"/>
              <a:t>PID namespace</a:t>
            </a:r>
            <a:r>
              <a:rPr lang="zh-CN" altLang="en-US" dirty="0"/>
              <a:t>和</a:t>
            </a:r>
            <a:r>
              <a:rPr lang="en-US" altLang="zh-CN" dirty="0"/>
              <a:t>Mount namespace</a:t>
            </a:r>
          </a:p>
          <a:p>
            <a:pPr marL="914400" lvl="1" indent="-457200">
              <a:buAutoNum type="arabicPeriod"/>
            </a:pPr>
            <a:r>
              <a:rPr lang="zh-CN" altLang="en-US" dirty="0"/>
              <a:t>在新</a:t>
            </a:r>
            <a:r>
              <a:rPr lang="en-US" altLang="zh-CN" dirty="0"/>
              <a:t>Mount namespace</a:t>
            </a:r>
            <a:r>
              <a:rPr lang="zh-CN" altLang="en-US" dirty="0"/>
              <a:t>中重新挂载</a:t>
            </a:r>
            <a:r>
              <a:rPr lang="en-US" altLang="zh-CN" dirty="0"/>
              <a:t>/proc</a:t>
            </a:r>
          </a:p>
          <a:p>
            <a:pPr marL="914400" lvl="1" indent="-457200">
              <a:buAutoNum type="arabicPeriod"/>
            </a:pPr>
            <a:r>
              <a:rPr lang="zh-CN" altLang="en-US" dirty="0"/>
              <a:t>在新</a:t>
            </a:r>
            <a:r>
              <a:rPr lang="en-US" altLang="zh-CN" dirty="0"/>
              <a:t>namespace</a:t>
            </a:r>
            <a:r>
              <a:rPr lang="zh-CN" altLang="en-US" dirty="0"/>
              <a:t>中创建</a:t>
            </a:r>
            <a:r>
              <a:rPr lang="en-US" altLang="zh-CN" dirty="0"/>
              <a:t>1</a:t>
            </a:r>
            <a:r>
              <a:rPr lang="zh-CN" altLang="en-US" dirty="0"/>
              <a:t>号进程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0868251"/>
      </p:ext>
    </p:extLst>
  </p:cSld>
  <p:clrMapOvr>
    <a:masterClrMapping/>
  </p:clrMapOvr>
</p:sld>
</file>

<file path=ppt/theme/theme1.xml><?xml version="1.0" encoding="utf-8"?>
<a:theme xmlns:a="http://schemas.openxmlformats.org/drawingml/2006/main" name="组会模板16：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组会模板16：9" id="{722C1CE8-8F34-440C-8F82-DF9A61DD2FC2}" vid="{84B508D6-EB5E-4151-8B64-1876C2B964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组会模板16：9</Template>
  <TotalTime>282</TotalTime>
  <Words>709</Words>
  <Application>Microsoft Office PowerPoint</Application>
  <PresentationFormat>宽屏</PresentationFormat>
  <Paragraphs>117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楷体</vt:lpstr>
      <vt:lpstr>微软雅黑</vt:lpstr>
      <vt:lpstr>Arial</vt:lpstr>
      <vt:lpstr>Calibri</vt:lpstr>
      <vt:lpstr>Wingdings</vt:lpstr>
      <vt:lpstr>组会模板16：9</vt:lpstr>
      <vt:lpstr>Namespaces</vt:lpstr>
      <vt:lpstr>Mount namespace</vt:lpstr>
      <vt:lpstr>何为Mount</vt:lpstr>
      <vt:lpstr>Mount分类</vt:lpstr>
      <vt:lpstr>Mount namespace：隔离挂载点</vt:lpstr>
      <vt:lpstr>Shared subtree： 在Mount namespace中传播挂载事件</vt:lpstr>
      <vt:lpstr>PID namespace IPC namespace</vt:lpstr>
      <vt:lpstr>PID namespace：隔离PID</vt:lpstr>
      <vt:lpstr>PID namespace+/proc：完全隔离PID</vt:lpstr>
      <vt:lpstr>PID namespace与Docker Daemon</vt:lpstr>
      <vt:lpstr>IPC namespace：隔离进程间通信</vt:lpstr>
      <vt:lpstr>UTS namespace User namespace</vt:lpstr>
      <vt:lpstr>何为UTS</vt:lpstr>
      <vt:lpstr>UTS namespace：隔离UTS</vt:lpstr>
      <vt:lpstr>User namespace：隔离用户和用户组</vt:lpstr>
      <vt:lpstr>Network namespace</vt:lpstr>
      <vt:lpstr>Linux 虚拟网络设备</vt:lpstr>
      <vt:lpstr>Network namespace：隔离网络资源</vt:lpstr>
      <vt:lpstr>Docker与Network namespace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Yin Daheng</dc:creator>
  <cp:lastModifiedBy>Yin Daheng</cp:lastModifiedBy>
  <cp:revision>98</cp:revision>
  <dcterms:created xsi:type="dcterms:W3CDTF">2020-06-20T04:35:12Z</dcterms:created>
  <dcterms:modified xsi:type="dcterms:W3CDTF">2020-07-11T07:16:19Z</dcterms:modified>
</cp:coreProperties>
</file>