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45" r:id="rId2"/>
    <p:sldId id="256" r:id="rId3"/>
    <p:sldId id="290" r:id="rId4"/>
    <p:sldId id="480" r:id="rId5"/>
    <p:sldId id="434" r:id="rId6"/>
    <p:sldId id="466" r:id="rId7"/>
    <p:sldId id="467" r:id="rId8"/>
    <p:sldId id="468" r:id="rId9"/>
    <p:sldId id="481" r:id="rId10"/>
    <p:sldId id="464" r:id="rId11"/>
    <p:sldId id="483" r:id="rId12"/>
    <p:sldId id="455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3" r:id="rId21"/>
    <p:sldId id="500" r:id="rId22"/>
    <p:sldId id="501" r:id="rId23"/>
    <p:sldId id="502" r:id="rId24"/>
    <p:sldId id="494" r:id="rId25"/>
    <p:sldId id="495" r:id="rId26"/>
    <p:sldId id="496" r:id="rId27"/>
    <p:sldId id="497" r:id="rId28"/>
    <p:sldId id="4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93" autoAdjust="0"/>
    <p:restoredTop sz="95610" autoAdjust="0"/>
  </p:normalViewPr>
  <p:slideViewPr>
    <p:cSldViewPr>
      <p:cViewPr varScale="1">
        <p:scale>
          <a:sx n="120" d="100"/>
          <a:sy n="120" d="100"/>
        </p:scale>
        <p:origin x="8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745C-9C9E-444B-A017-5A50383D91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42CE-47AB-4064-82EC-68291B8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16A-0FCA-4833-949C-68B6281FF610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FD0D-FEFD-4AA8-AECA-E3A5BAEF7644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B73C-7ACE-4983-A9C4-01C9509CF7F3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48E-C690-43DC-B932-468BFECDC000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9F4D-0D04-4210-B91D-FDCF0BE9CD13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8EC-BBAD-47AA-8B93-494A912378F6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1A81-55D4-43C5-A81F-9F63F65DCCA0}" type="datetime1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4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C051-6E9C-4845-8C51-571BD1C0332F}" type="datetime1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77C-B796-4E47-B948-AB20B1780309}" type="datetime1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741A-15CF-4370-B268-9EB0755AC656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4D6-02D7-4092-853F-C57FA38A0B3C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D314B35E-34F2-45C4-AC49-7DF42B8FA6A9}" type="datetime1">
              <a:rPr lang="en-US" smtClean="0"/>
              <a:pPr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3F434600-A827-4B55-A62A-0A2DA75D7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287338" indent="-287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511175" indent="-2238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746125" indent="-2349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will cover </a:t>
            </a:r>
            <a:r>
              <a:rPr lang="en-US" i="1" dirty="0"/>
              <a:t>all </a:t>
            </a:r>
            <a:r>
              <a:rPr lang="en-US" dirty="0"/>
              <a:t>material covered in course – i.e., all compiler phases</a:t>
            </a:r>
          </a:p>
          <a:p>
            <a:pPr lvl="1"/>
            <a:r>
              <a:rPr lang="en-US" dirty="0"/>
              <a:t>Focus will be on after-midterm material</a:t>
            </a:r>
          </a:p>
          <a:p>
            <a:r>
              <a:rPr lang="en-US" dirty="0"/>
              <a:t>There will be some questions on special topics</a:t>
            </a:r>
          </a:p>
          <a:p>
            <a:r>
              <a:rPr lang="en-US" dirty="0"/>
              <a:t>100 minutes exam, similar in format </a:t>
            </a:r>
            <a:r>
              <a:rPr lang="en-US"/>
              <a:t>to midterm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3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SSA Form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intermediate representation of the program in which each variable is assigned a value in </a:t>
            </a:r>
            <a:r>
              <a:rPr lang="en-US" b="1" dirty="0"/>
              <a:t>at most 1 program point</a:t>
            </a:r>
            <a:r>
              <a:rPr lang="en-US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8079" y="4706540"/>
            <a:ext cx="88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1</a:t>
            </a:r>
          </a:p>
          <a:p>
            <a:r>
              <a:rPr lang="en-US" dirty="0"/>
              <a:t>x = 2</a:t>
            </a:r>
          </a:p>
          <a:p>
            <a:r>
              <a:rPr lang="en-US" dirty="0"/>
              <a:t>y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437" y="470654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1</a:t>
            </a:r>
          </a:p>
          <a:p>
            <a:r>
              <a:rPr lang="en-US" dirty="0"/>
              <a:t>z = 2</a:t>
            </a:r>
          </a:p>
          <a:p>
            <a:r>
              <a:rPr lang="en-US" dirty="0"/>
              <a:t>y = 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243804" y="4105870"/>
            <a:ext cx="38100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20004" y="4105870"/>
            <a:ext cx="30480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90312" y="4343400"/>
            <a:ext cx="152400" cy="152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242712" y="4038600"/>
            <a:ext cx="1905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2800" y="468749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while( </a:t>
            </a:r>
            <a:r>
              <a:rPr lang="en-US" dirty="0" err="1"/>
              <a:t>i</a:t>
            </a:r>
            <a:r>
              <a:rPr lang="en-US" dirty="0"/>
              <a:t> &lt; 10){</a:t>
            </a:r>
          </a:p>
          <a:p>
            <a:r>
              <a:rPr lang="en-US" dirty="0"/>
              <a:t>  k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04837" y="47244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y</a:t>
            </a:r>
          </a:p>
          <a:p>
            <a:r>
              <a:rPr lang="en-US" dirty="0"/>
              <a:t>z = y</a:t>
            </a:r>
          </a:p>
          <a:p>
            <a:r>
              <a:rPr lang="en-US" dirty="0"/>
              <a:t>w = z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157237" y="4361260"/>
            <a:ext cx="152400" cy="152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309637" y="4056460"/>
            <a:ext cx="1905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67600" y="4361260"/>
            <a:ext cx="152400" cy="152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620000" y="4056460"/>
            <a:ext cx="1905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peech Bubble: Rectangle with Corners Rounded 2"/>
          <p:cNvSpPr/>
          <p:nvPr/>
        </p:nvSpPr>
        <p:spPr>
          <a:xfrm>
            <a:off x="1188578" y="5722653"/>
            <a:ext cx="5299994" cy="950491"/>
          </a:xfrm>
          <a:prstGeom prst="wedgeRoundRectCallout">
            <a:avLst>
              <a:gd name="adj1" fmla="val 64927"/>
              <a:gd name="adj2" fmla="val -752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Statically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There is at most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assignment statement that assigns to k</a:t>
            </a:r>
          </a:p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Dynamically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k can be assigned to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165794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5" grpId="0"/>
      <p:bldP spid="28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make new variables to carry over the effect of the original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3877270"/>
            <a:ext cx="88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1</a:t>
            </a:r>
          </a:p>
          <a:p>
            <a:r>
              <a:rPr lang="en-US" dirty="0"/>
              <a:t>x = x</a:t>
            </a:r>
          </a:p>
          <a:p>
            <a:r>
              <a:rPr lang="en-US" dirty="0"/>
              <a:t>y = x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9925" y="3276600"/>
            <a:ext cx="38100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86125" y="3276600"/>
            <a:ext cx="30480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62575" y="3877270"/>
            <a:ext cx="88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1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86400" y="3505200"/>
            <a:ext cx="152400" cy="152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638800" y="3200400"/>
            <a:ext cx="1905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SSA Form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7808" y="1600200"/>
            <a:ext cx="8789106" cy="50485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some obvious advantages to this format for program analysis</a:t>
            </a:r>
          </a:p>
          <a:p>
            <a:pPr lvl="1"/>
            <a:r>
              <a:rPr lang="en-US" dirty="0"/>
              <a:t>Easy to see the </a:t>
            </a:r>
            <a:r>
              <a:rPr lang="en-US" i="1" dirty="0"/>
              <a:t>live range </a:t>
            </a:r>
            <a:r>
              <a:rPr lang="en-US" dirty="0"/>
              <a:t>of a given variable x assigned to in statement s</a:t>
            </a:r>
          </a:p>
          <a:p>
            <a:pPr lvl="2"/>
            <a:r>
              <a:rPr lang="en-US" dirty="0"/>
              <a:t>The region from “x = …;” until the last use(s) of x before x is redefined</a:t>
            </a:r>
          </a:p>
          <a:p>
            <a:pPr lvl="2"/>
            <a:r>
              <a:rPr lang="en-US" dirty="0"/>
              <a:t>In SSA form, from “x</a:t>
            </a:r>
            <a:r>
              <a:rPr lang="en-US" baseline="-25000" dirty="0"/>
              <a:t>i</a:t>
            </a:r>
            <a:r>
              <a:rPr lang="en-US" dirty="0"/>
              <a:t> = …;” to all uses of x</a:t>
            </a:r>
            <a:r>
              <a:rPr lang="en-US" baseline="-25000" dirty="0"/>
              <a:t>i</a:t>
            </a:r>
            <a:r>
              <a:rPr lang="en-US" dirty="0"/>
              <a:t>, e.g., “… = f(…, x</a:t>
            </a:r>
            <a:r>
              <a:rPr lang="en-US" baseline="-25000" dirty="0"/>
              <a:t>i</a:t>
            </a:r>
            <a:r>
              <a:rPr lang="en-US" dirty="0"/>
              <a:t>, …);” </a:t>
            </a:r>
          </a:p>
          <a:p>
            <a:pPr lvl="1"/>
            <a:r>
              <a:rPr lang="en-US" dirty="0"/>
              <a:t>Easy to see when an assignment is </a:t>
            </a:r>
            <a:r>
              <a:rPr lang="en-US" i="1" dirty="0"/>
              <a:t>useless</a:t>
            </a:r>
          </a:p>
          <a:p>
            <a:pPr lvl="2"/>
            <a:r>
              <a:rPr lang="en-US" dirty="0"/>
              <a:t>We have “x</a:t>
            </a:r>
            <a:r>
              <a:rPr lang="en-US" baseline="-25000" dirty="0"/>
              <a:t>i</a:t>
            </a:r>
            <a:r>
              <a:rPr lang="en-US" dirty="0"/>
              <a:t> = …;” and there are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i="1" dirty="0"/>
              <a:t>uses</a:t>
            </a:r>
            <a:r>
              <a:rPr lang="en-US" dirty="0"/>
              <a:t> of x</a:t>
            </a:r>
            <a:r>
              <a:rPr lang="en-US" baseline="-25000" dirty="0"/>
              <a:t>i</a:t>
            </a:r>
            <a:r>
              <a:rPr lang="en-US" dirty="0"/>
              <a:t> in any expression or assignment RHS</a:t>
            </a:r>
          </a:p>
          <a:p>
            <a:pPr lvl="2"/>
            <a:r>
              <a:rPr lang="en-US" dirty="0"/>
              <a:t>“‘x</a:t>
            </a:r>
            <a:r>
              <a:rPr lang="en-US" baseline="-25000" dirty="0"/>
              <a:t>i</a:t>
            </a:r>
            <a:r>
              <a:rPr lang="en-US" dirty="0"/>
              <a:t> = …;’ is a useless assignment”</a:t>
            </a:r>
          </a:p>
          <a:p>
            <a:pPr lvl="2"/>
            <a:r>
              <a:rPr lang="en-US" dirty="0"/>
              <a:t>“‘x</a:t>
            </a:r>
            <a:r>
              <a:rPr lang="en-US" baseline="-25000" dirty="0"/>
              <a:t>i</a:t>
            </a:r>
            <a:r>
              <a:rPr lang="en-US" dirty="0"/>
              <a:t> = …;’ is dead code”</a:t>
            </a:r>
          </a:p>
          <a:p>
            <a:pPr marL="0" lvl="1" indent="0">
              <a:buNone/>
            </a:pPr>
            <a:r>
              <a:rPr lang="en-US" dirty="0"/>
              <a:t>In other words, some useful information is pre-computed, or at least easily recoverable from SSA form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2393038" y="5945909"/>
            <a:ext cx="6597283" cy="455757"/>
          </a:xfrm>
          <a:prstGeom prst="wedgeRoundRectCallout">
            <a:avLst>
              <a:gd name="adj1" fmla="val -37341"/>
              <a:gd name="adj2" fmla="val -1672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Warning 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Dead code = useless assignments + 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96447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Where SSA Helps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3643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Dead-Code Elimination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725" y="2250832"/>
            <a:ext cx="312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9;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(g &lt; 12){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(b &lt; 4){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 = 2;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 = 3;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8625" y="4613032"/>
            <a:ext cx="1295400" cy="533400"/>
            <a:chOff x="3238500" y="4876800"/>
            <a:chExt cx="1295400" cy="5334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429000" y="4876800"/>
              <a:ext cx="11049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429000" y="5181600"/>
              <a:ext cx="10668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38500" y="5410200"/>
              <a:ext cx="3048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365725" y="2403232"/>
            <a:ext cx="1866900" cy="3048000"/>
            <a:chOff x="2895600" y="2667000"/>
            <a:chExt cx="1866900" cy="3048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971800" y="5715000"/>
              <a:ext cx="3048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05200" y="4648200"/>
              <a:ext cx="11049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76600" y="4343400"/>
              <a:ext cx="14859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95600" y="4038600"/>
              <a:ext cx="14859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48000" y="3505200"/>
              <a:ext cx="17145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00400" y="3810000"/>
              <a:ext cx="85725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895600" y="2971800"/>
              <a:ext cx="17145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95600" y="2667000"/>
              <a:ext cx="17145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1289525" y="5756032"/>
            <a:ext cx="11049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700997" y="2250832"/>
                <a:ext cx="31242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9;</a:t>
                </a: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(g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12){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else {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(b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4){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2;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 else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3;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 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2;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97" y="2250832"/>
                <a:ext cx="3124200" cy="4524315"/>
              </a:xfrm>
              <a:prstGeom prst="rect">
                <a:avLst/>
              </a:prstGeom>
              <a:blipFill>
                <a:blip r:embed="rId2"/>
                <a:stretch>
                  <a:fillRect l="-1559" t="-67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/>
          <p:cNvSpPr/>
          <p:nvPr/>
        </p:nvSpPr>
        <p:spPr>
          <a:xfrm>
            <a:off x="2451575" y="391870"/>
            <a:ext cx="4211515" cy="918796"/>
          </a:xfrm>
          <a:prstGeom prst="wedgeRoundRectCallout">
            <a:avLst>
              <a:gd name="adj1" fmla="val -51431"/>
              <a:gd name="adj2" fmla="val 1911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 “if (b &lt; 4)”, b is only reached by “b = 2;”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Therefore, the else branch is unreachable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(dead), and can be removed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872024" y="2745836"/>
            <a:ext cx="863051" cy="1274327"/>
          </a:xfrm>
          <a:custGeom>
            <a:avLst/>
            <a:gdLst>
              <a:gd name="connsiteX0" fmla="*/ 0 w 1106934"/>
              <a:gd name="connsiteY0" fmla="*/ 0 h 1172308"/>
              <a:gd name="connsiteX1" fmla="*/ 583223 w 1106934"/>
              <a:gd name="connsiteY1" fmla="*/ 167054 h 1172308"/>
              <a:gd name="connsiteX2" fmla="*/ 1104900 w 1106934"/>
              <a:gd name="connsiteY2" fmla="*/ 589085 h 1172308"/>
              <a:gd name="connsiteX3" fmla="*/ 386861 w 1106934"/>
              <a:gd name="connsiteY3" fmla="*/ 1172308 h 1172308"/>
              <a:gd name="connsiteX0" fmla="*/ 0 w 1224762"/>
              <a:gd name="connsiteY0" fmla="*/ 0 h 1172308"/>
              <a:gd name="connsiteX1" fmla="*/ 1112215 w 1224762"/>
              <a:gd name="connsiteY1" fmla="*/ 148162 h 1172308"/>
              <a:gd name="connsiteX2" fmla="*/ 1104900 w 1224762"/>
              <a:gd name="connsiteY2" fmla="*/ 589085 h 1172308"/>
              <a:gd name="connsiteX3" fmla="*/ 386861 w 1224762"/>
              <a:gd name="connsiteY3" fmla="*/ 1172308 h 1172308"/>
              <a:gd name="connsiteX0" fmla="*/ 433076 w 786645"/>
              <a:gd name="connsiteY0" fmla="*/ 0 h 1247878"/>
              <a:gd name="connsiteX1" fmla="*/ 725354 w 786645"/>
              <a:gd name="connsiteY1" fmla="*/ 223732 h 1247878"/>
              <a:gd name="connsiteX2" fmla="*/ 718039 w 786645"/>
              <a:gd name="connsiteY2" fmla="*/ 664655 h 1247878"/>
              <a:gd name="connsiteX3" fmla="*/ 0 w 786645"/>
              <a:gd name="connsiteY3" fmla="*/ 1247878 h 1247878"/>
              <a:gd name="connsiteX0" fmla="*/ 433076 w 882496"/>
              <a:gd name="connsiteY0" fmla="*/ 0 h 1247878"/>
              <a:gd name="connsiteX1" fmla="*/ 865159 w 882496"/>
              <a:gd name="connsiteY1" fmla="*/ 212396 h 1247878"/>
              <a:gd name="connsiteX2" fmla="*/ 718039 w 882496"/>
              <a:gd name="connsiteY2" fmla="*/ 664655 h 1247878"/>
              <a:gd name="connsiteX3" fmla="*/ 0 w 882496"/>
              <a:gd name="connsiteY3" fmla="*/ 1247878 h 1247878"/>
              <a:gd name="connsiteX0" fmla="*/ 433076 w 890368"/>
              <a:gd name="connsiteY0" fmla="*/ 0 h 1247878"/>
              <a:gd name="connsiteX1" fmla="*/ 865159 w 890368"/>
              <a:gd name="connsiteY1" fmla="*/ 212396 h 1247878"/>
              <a:gd name="connsiteX2" fmla="*/ 748267 w 890368"/>
              <a:gd name="connsiteY2" fmla="*/ 770454 h 1247878"/>
              <a:gd name="connsiteX3" fmla="*/ 0 w 890368"/>
              <a:gd name="connsiteY3" fmla="*/ 1247878 h 1247878"/>
              <a:gd name="connsiteX0" fmla="*/ 406627 w 863051"/>
              <a:gd name="connsiteY0" fmla="*/ 0 h 1274327"/>
              <a:gd name="connsiteX1" fmla="*/ 838710 w 863051"/>
              <a:gd name="connsiteY1" fmla="*/ 212396 h 1274327"/>
              <a:gd name="connsiteX2" fmla="*/ 721818 w 863051"/>
              <a:gd name="connsiteY2" fmla="*/ 770454 h 1274327"/>
              <a:gd name="connsiteX3" fmla="*/ 0 w 863051"/>
              <a:gd name="connsiteY3" fmla="*/ 1274327 h 127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051" h="1274327">
                <a:moveTo>
                  <a:pt x="406627" y="0"/>
                </a:moveTo>
                <a:cubicBezTo>
                  <a:pt x="606163" y="34436"/>
                  <a:pt x="786178" y="83987"/>
                  <a:pt x="838710" y="212396"/>
                </a:cubicBezTo>
                <a:cubicBezTo>
                  <a:pt x="891242" y="340805"/>
                  <a:pt x="861603" y="593466"/>
                  <a:pt x="721818" y="770454"/>
                </a:cubicBezTo>
                <a:cubicBezTo>
                  <a:pt x="582033" y="947442"/>
                  <a:pt x="342656" y="1066486"/>
                  <a:pt x="0" y="12743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 animBg="1"/>
      <p:bldP spid="5" grpId="0" animBg="1"/>
      <p:bldP spid="5" grpId="1" animBg="1"/>
      <p:bldP spid="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Where SSA Helps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Constant-propagation/constant-folding</a:t>
            </a:r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2509897"/>
            <a:ext cx="3581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30;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9 - (a / 5);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= b * 4;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if (c &gt; 10)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c - 10;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c * (60 / a);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800600" y="2738497"/>
            <a:ext cx="838200" cy="3095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7300" y="2433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3816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0" y="2514600"/>
            <a:ext cx="3581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30;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3;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= b * 4;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if (c &gt; 10)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c - 10;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c * 2;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200400"/>
            <a:ext cx="838200" cy="3095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7514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733800" y="3500498"/>
            <a:ext cx="685800" cy="3095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5800" y="31242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038600" y="3733800"/>
            <a:ext cx="685800" cy="3095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00983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8000" y="2514600"/>
            <a:ext cx="3581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30;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3;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= 12;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if (c &gt; 10)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c - 10;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c * 2;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48000" y="2514600"/>
            <a:ext cx="3581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30;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3;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= 12;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if (true)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c * 2;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038600" y="4195703"/>
            <a:ext cx="838200" cy="3095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29200" y="4195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00400" y="4233446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4;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2509897"/>
            <a:ext cx="3581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30;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3;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= 12;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if (true)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4;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200400" y="2514600"/>
            <a:ext cx="1257300" cy="15287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00" y="2738497"/>
            <a:ext cx="152400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14" grpId="0"/>
      <p:bldP spid="14" grpId="1"/>
      <p:bldP spid="16" grpId="0"/>
      <p:bldP spid="16" grpId="1"/>
      <p:bldP spid="23" grpId="0"/>
      <p:bldP spid="23" grpId="1"/>
      <p:bldP spid="26" grpId="0"/>
      <p:bldP spid="26" grpId="1"/>
      <p:bldP spid="28" grpId="0"/>
      <p:bldP spid="28" grpId="1"/>
      <p:bldP spid="30" grpId="0"/>
      <p:bldP spid="30" grpId="1"/>
      <p:bldP spid="31" grpId="0"/>
      <p:bldP spid="31" grpId="1"/>
      <p:bldP spid="36" grpId="0"/>
      <p:bldP spid="36" grpId="1"/>
      <p:bldP spid="38" grpId="0"/>
      <p:bldP spid="39" grpId="0"/>
      <p:bldP spid="3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91200" y="1524000"/>
            <a:ext cx="1143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5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– 1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&lt; 3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12192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 * 2 </a:t>
            </a:r>
          </a:p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= y</a:t>
            </a:r>
            <a:r>
              <a:rPr lang="en-US" baseline="-25000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4495800"/>
            <a:ext cx="1143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= y - x</a:t>
            </a:r>
          </a:p>
          <a:p>
            <a:pPr algn="ctr"/>
            <a:r>
              <a:rPr lang="en-US" dirty="0"/>
              <a:t>z = x + y</a:t>
            </a:r>
          </a:p>
        </p:txBody>
      </p:sp>
      <p:cxnSp>
        <p:nvCxnSpPr>
          <p:cNvPr id="5" name="Straight Arrow Connector 4"/>
          <p:cNvCxnSpPr>
            <a:stCxn id="3" idx="2"/>
            <a:endCxn id="9" idx="0"/>
          </p:cNvCxnSpPr>
          <p:nvPr/>
        </p:nvCxnSpPr>
        <p:spPr>
          <a:xfrm flipH="1">
            <a:off x="5486400" y="2514600"/>
            <a:ext cx="876300" cy="5334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81800" y="3048000"/>
            <a:ext cx="1066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 - 3</a:t>
            </a:r>
          </a:p>
        </p:txBody>
      </p:sp>
      <p:cxnSp>
        <p:nvCxnSpPr>
          <p:cNvPr id="12" name="Straight Arrow Connector 11"/>
          <p:cNvCxnSpPr>
            <a:cxnSpLocks/>
            <a:endCxn id="3" idx="0"/>
          </p:cNvCxnSpPr>
          <p:nvPr/>
        </p:nvCxnSpPr>
        <p:spPr>
          <a:xfrm>
            <a:off x="6362700" y="1219200"/>
            <a:ext cx="0" cy="3048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11" idx="0"/>
          </p:cNvCxnSpPr>
          <p:nvPr/>
        </p:nvCxnSpPr>
        <p:spPr>
          <a:xfrm>
            <a:off x="6362700" y="2514600"/>
            <a:ext cx="952500" cy="5334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5486400" y="4038600"/>
            <a:ext cx="876300" cy="4572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0" idx="0"/>
          </p:cNvCxnSpPr>
          <p:nvPr/>
        </p:nvCxnSpPr>
        <p:spPr>
          <a:xfrm flipH="1">
            <a:off x="6362700" y="4038600"/>
            <a:ext cx="952500" cy="4572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0" idx="2"/>
          </p:cNvCxnSpPr>
          <p:nvPr/>
        </p:nvCxnSpPr>
        <p:spPr>
          <a:xfrm>
            <a:off x="6362700" y="5486400"/>
            <a:ext cx="0" cy="33628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76400" y="1524000"/>
            <a:ext cx="1066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5</a:t>
            </a:r>
          </a:p>
          <a:p>
            <a:pPr algn="ctr"/>
            <a:r>
              <a:rPr lang="en-US" dirty="0"/>
              <a:t>x = x – 1</a:t>
            </a:r>
          </a:p>
          <a:p>
            <a:pPr algn="ctr"/>
            <a:r>
              <a:rPr lang="en-US" dirty="0"/>
              <a:t>x &lt; 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5800" y="3048000"/>
            <a:ext cx="12192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x * 2 </a:t>
            </a:r>
          </a:p>
          <a:p>
            <a:pPr algn="ctr"/>
            <a:r>
              <a:rPr lang="en-US" dirty="0"/>
              <a:t>w = 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00200" y="4495800"/>
            <a:ext cx="1143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 = x - y</a:t>
            </a:r>
          </a:p>
          <a:p>
            <a:pPr algn="ctr"/>
            <a:r>
              <a:rPr lang="en-US" dirty="0"/>
              <a:t>z = x + y</a:t>
            </a:r>
          </a:p>
        </p:txBody>
      </p:sp>
      <p:cxnSp>
        <p:nvCxnSpPr>
          <p:cNvPr id="49" name="Straight Arrow Connector 48"/>
          <p:cNvCxnSpPr>
            <a:stCxn id="46" idx="2"/>
            <a:endCxn id="47" idx="0"/>
          </p:cNvCxnSpPr>
          <p:nvPr/>
        </p:nvCxnSpPr>
        <p:spPr>
          <a:xfrm flipH="1">
            <a:off x="1295400" y="2514600"/>
            <a:ext cx="914400" cy="5334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90800" y="3048000"/>
            <a:ext cx="990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x - 3</a:t>
            </a:r>
          </a:p>
        </p:txBody>
      </p:sp>
      <p:cxnSp>
        <p:nvCxnSpPr>
          <p:cNvPr id="51" name="Straight Arrow Connector 50"/>
          <p:cNvCxnSpPr>
            <a:cxnSpLocks/>
            <a:endCxn id="46" idx="0"/>
          </p:cNvCxnSpPr>
          <p:nvPr/>
        </p:nvCxnSpPr>
        <p:spPr>
          <a:xfrm>
            <a:off x="2209800" y="1219200"/>
            <a:ext cx="0" cy="3048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  <a:endCxn id="50" idx="0"/>
          </p:cNvCxnSpPr>
          <p:nvPr/>
        </p:nvCxnSpPr>
        <p:spPr>
          <a:xfrm>
            <a:off x="2209800" y="2514600"/>
            <a:ext cx="876300" cy="5334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  <a:endCxn id="48" idx="0"/>
          </p:cNvCxnSpPr>
          <p:nvPr/>
        </p:nvCxnSpPr>
        <p:spPr>
          <a:xfrm>
            <a:off x="1295400" y="4038600"/>
            <a:ext cx="876300" cy="4572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2"/>
            <a:endCxn id="48" idx="0"/>
          </p:cNvCxnSpPr>
          <p:nvPr/>
        </p:nvCxnSpPr>
        <p:spPr>
          <a:xfrm flipH="1">
            <a:off x="2171700" y="4038600"/>
            <a:ext cx="914400" cy="45720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8" idx="2"/>
          </p:cNvCxnSpPr>
          <p:nvPr/>
        </p:nvCxnSpPr>
        <p:spPr>
          <a:xfrm>
            <a:off x="2171700" y="5486400"/>
            <a:ext cx="0" cy="36651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343650" y="4724400"/>
            <a:ext cx="209550" cy="2667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6515100" y="3733800"/>
            <a:ext cx="506140" cy="990600"/>
          </a:xfrm>
          <a:custGeom>
            <a:avLst/>
            <a:gdLst>
              <a:gd name="connsiteX0" fmla="*/ 0 w 506140"/>
              <a:gd name="connsiteY0" fmla="*/ 990600 h 990600"/>
              <a:gd name="connsiteX1" fmla="*/ 352425 w 506140"/>
              <a:gd name="connsiteY1" fmla="*/ 904875 h 990600"/>
              <a:gd name="connsiteX2" fmla="*/ 200025 w 506140"/>
              <a:gd name="connsiteY2" fmla="*/ 657225 h 990600"/>
              <a:gd name="connsiteX3" fmla="*/ 476250 w 506140"/>
              <a:gd name="connsiteY3" fmla="*/ 323850 h 990600"/>
              <a:gd name="connsiteX4" fmla="*/ 485775 w 50614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140" h="990600">
                <a:moveTo>
                  <a:pt x="0" y="990600"/>
                </a:moveTo>
                <a:cubicBezTo>
                  <a:pt x="159544" y="975518"/>
                  <a:pt x="319088" y="960437"/>
                  <a:pt x="352425" y="904875"/>
                </a:cubicBezTo>
                <a:cubicBezTo>
                  <a:pt x="385763" y="849312"/>
                  <a:pt x="179388" y="754062"/>
                  <a:pt x="200025" y="657225"/>
                </a:cubicBezTo>
                <a:cubicBezTo>
                  <a:pt x="220662" y="560388"/>
                  <a:pt x="428625" y="433387"/>
                  <a:pt x="476250" y="323850"/>
                </a:cubicBezTo>
                <a:cubicBezTo>
                  <a:pt x="523875" y="214313"/>
                  <a:pt x="504825" y="107156"/>
                  <a:pt x="485775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982474" y="3609975"/>
            <a:ext cx="1408801" cy="1104900"/>
          </a:xfrm>
          <a:custGeom>
            <a:avLst/>
            <a:gdLst>
              <a:gd name="connsiteX0" fmla="*/ 1408801 w 1408801"/>
              <a:gd name="connsiteY0" fmla="*/ 1104900 h 1104900"/>
              <a:gd name="connsiteX1" fmla="*/ 1227826 w 1408801"/>
              <a:gd name="connsiteY1" fmla="*/ 1076325 h 1104900"/>
              <a:gd name="connsiteX2" fmla="*/ 1208776 w 1408801"/>
              <a:gd name="connsiteY2" fmla="*/ 933450 h 1104900"/>
              <a:gd name="connsiteX3" fmla="*/ 846826 w 1408801"/>
              <a:gd name="connsiteY3" fmla="*/ 838200 h 1104900"/>
              <a:gd name="connsiteX4" fmla="*/ 827776 w 1408801"/>
              <a:gd name="connsiteY4" fmla="*/ 523875 h 1104900"/>
              <a:gd name="connsiteX5" fmla="*/ 246751 w 1408801"/>
              <a:gd name="connsiteY5" fmla="*/ 609600 h 1104900"/>
              <a:gd name="connsiteX6" fmla="*/ 8626 w 1408801"/>
              <a:gd name="connsiteY6" fmla="*/ 257175 h 1104900"/>
              <a:gd name="connsiteX7" fmla="*/ 75301 w 1408801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8801" h="1104900">
                <a:moveTo>
                  <a:pt x="1408801" y="1104900"/>
                </a:moveTo>
                <a:cubicBezTo>
                  <a:pt x="1334982" y="1104900"/>
                  <a:pt x="1261163" y="1104900"/>
                  <a:pt x="1227826" y="1076325"/>
                </a:cubicBezTo>
                <a:cubicBezTo>
                  <a:pt x="1194488" y="1047750"/>
                  <a:pt x="1272276" y="973137"/>
                  <a:pt x="1208776" y="933450"/>
                </a:cubicBezTo>
                <a:cubicBezTo>
                  <a:pt x="1145276" y="893763"/>
                  <a:pt x="910326" y="906462"/>
                  <a:pt x="846826" y="838200"/>
                </a:cubicBezTo>
                <a:cubicBezTo>
                  <a:pt x="783326" y="769938"/>
                  <a:pt x="927788" y="561975"/>
                  <a:pt x="827776" y="523875"/>
                </a:cubicBezTo>
                <a:cubicBezTo>
                  <a:pt x="727764" y="485775"/>
                  <a:pt x="383276" y="654050"/>
                  <a:pt x="246751" y="609600"/>
                </a:cubicBezTo>
                <a:cubicBezTo>
                  <a:pt x="110226" y="565150"/>
                  <a:pt x="37201" y="358775"/>
                  <a:pt x="8626" y="257175"/>
                </a:cubicBezTo>
                <a:cubicBezTo>
                  <a:pt x="-19949" y="155575"/>
                  <a:pt x="27676" y="77787"/>
                  <a:pt x="75301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14800" y="4800600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y to use?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Conditionals?</a:t>
            </a:r>
          </a:p>
        </p:txBody>
      </p:sp>
    </p:spTree>
    <p:extLst>
      <p:ext uri="{BB962C8B-B14F-4D97-AF65-F5344CB8AC3E}">
        <p14:creationId xmlns:p14="http://schemas.microsoft.com/office/powerpoint/2010/main" val="34383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62" grpId="0" animBg="1"/>
      <p:bldP spid="64" grpId="0" animBg="1"/>
      <p:bldP spid="66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76800" y="1219200"/>
            <a:ext cx="2971800" cy="4572000"/>
            <a:chOff x="4876800" y="1219200"/>
            <a:chExt cx="2971800" cy="4572000"/>
          </a:xfrm>
        </p:grpSpPr>
        <p:sp>
          <p:nvSpPr>
            <p:cNvPr id="3" name="Rectangle 2"/>
            <p:cNvSpPr/>
            <p:nvPr/>
          </p:nvSpPr>
          <p:spPr>
            <a:xfrm>
              <a:off x="5791200" y="1524000"/>
              <a:ext cx="1143000" cy="990600"/>
            </a:xfrm>
            <a:prstGeom prst="rect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  <a:r>
                <a:rPr lang="en-US" dirty="0"/>
                <a:t> = 5</a:t>
              </a:r>
            </a:p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 = x</a:t>
              </a:r>
              <a:r>
                <a:rPr lang="en-US" baseline="-25000" dirty="0"/>
                <a:t>1</a:t>
              </a:r>
              <a:r>
                <a:rPr lang="en-US" dirty="0"/>
                <a:t> – 1</a:t>
              </a:r>
            </a:p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 &lt;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3048000"/>
              <a:ext cx="1219200" cy="990600"/>
            </a:xfrm>
            <a:prstGeom prst="rect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1</a:t>
              </a:r>
              <a:r>
                <a:rPr lang="en-US" dirty="0"/>
                <a:t> = x</a:t>
              </a:r>
              <a:r>
                <a:rPr lang="en-US" baseline="-25000" dirty="0"/>
                <a:t>2</a:t>
              </a:r>
              <a:r>
                <a:rPr lang="en-US" dirty="0"/>
                <a:t> * 2 </a:t>
              </a:r>
            </a:p>
            <a:p>
              <a:pPr algn="ctr"/>
              <a:r>
                <a:rPr lang="en-US" dirty="0"/>
                <a:t>w</a:t>
              </a:r>
              <a:r>
                <a:rPr lang="en-US" baseline="-25000" dirty="0"/>
                <a:t>1</a:t>
              </a:r>
              <a:r>
                <a:rPr lang="en-US" dirty="0"/>
                <a:t> = y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20520" y="4495800"/>
              <a:ext cx="1300720" cy="990600"/>
            </a:xfrm>
            <a:prstGeom prst="rect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2</a:t>
              </a:r>
              <a:r>
                <a:rPr lang="en-US" dirty="0"/>
                <a:t> = y - x</a:t>
              </a:r>
            </a:p>
            <a:p>
              <a:pPr algn="ctr"/>
              <a:r>
                <a:rPr lang="en-US" dirty="0"/>
                <a:t>z = x + y</a:t>
              </a:r>
            </a:p>
          </p:txBody>
        </p:sp>
        <p:cxnSp>
          <p:nvCxnSpPr>
            <p:cNvPr id="5" name="Straight Arrow Connector 4"/>
            <p:cNvCxnSpPr>
              <a:stCxn id="3" idx="2"/>
              <a:endCxn id="9" idx="0"/>
            </p:cNvCxnSpPr>
            <p:nvPr/>
          </p:nvCxnSpPr>
          <p:spPr>
            <a:xfrm flipH="1">
              <a:off x="5486400" y="2514600"/>
              <a:ext cx="876300" cy="5334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81800" y="3048000"/>
              <a:ext cx="1066800" cy="990600"/>
            </a:xfrm>
            <a:prstGeom prst="rect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2</a:t>
              </a:r>
              <a:r>
                <a:rPr lang="en-US" dirty="0"/>
                <a:t> = x</a:t>
              </a:r>
              <a:r>
                <a:rPr lang="en-US" baseline="-25000" dirty="0"/>
                <a:t>2</a:t>
              </a:r>
              <a:r>
                <a:rPr lang="en-US" dirty="0"/>
                <a:t> - 3</a:t>
              </a:r>
            </a:p>
          </p:txBody>
        </p:sp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>
              <a:off x="6324600" y="1219200"/>
              <a:ext cx="38100" cy="3048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2"/>
              <a:endCxn id="11" idx="0"/>
            </p:cNvCxnSpPr>
            <p:nvPr/>
          </p:nvCxnSpPr>
          <p:spPr>
            <a:xfrm>
              <a:off x="6362700" y="2514600"/>
              <a:ext cx="952500" cy="5334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0" idx="0"/>
            </p:cNvCxnSpPr>
            <p:nvPr/>
          </p:nvCxnSpPr>
          <p:spPr>
            <a:xfrm>
              <a:off x="5486400" y="4038600"/>
              <a:ext cx="884480" cy="4572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2"/>
              <a:endCxn id="10" idx="0"/>
            </p:cNvCxnSpPr>
            <p:nvPr/>
          </p:nvCxnSpPr>
          <p:spPr>
            <a:xfrm flipH="1">
              <a:off x="6370880" y="4038600"/>
              <a:ext cx="944320" cy="4572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</p:cNvCxnSpPr>
            <p:nvPr/>
          </p:nvCxnSpPr>
          <p:spPr>
            <a:xfrm>
              <a:off x="6370880" y="5486400"/>
              <a:ext cx="29920" cy="3048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982474" y="3609975"/>
            <a:ext cx="2038766" cy="1381125"/>
            <a:chOff x="4982474" y="3609975"/>
            <a:chExt cx="2038766" cy="1381125"/>
          </a:xfrm>
        </p:grpSpPr>
        <p:sp>
          <p:nvSpPr>
            <p:cNvPr id="62" name="Rounded Rectangle 61"/>
            <p:cNvSpPr/>
            <p:nvPr/>
          </p:nvSpPr>
          <p:spPr>
            <a:xfrm>
              <a:off x="6343650" y="4724400"/>
              <a:ext cx="209550" cy="2667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6515100" y="3733800"/>
              <a:ext cx="506140" cy="990600"/>
            </a:xfrm>
            <a:custGeom>
              <a:avLst/>
              <a:gdLst>
                <a:gd name="connsiteX0" fmla="*/ 0 w 506140"/>
                <a:gd name="connsiteY0" fmla="*/ 990600 h 990600"/>
                <a:gd name="connsiteX1" fmla="*/ 352425 w 506140"/>
                <a:gd name="connsiteY1" fmla="*/ 904875 h 990600"/>
                <a:gd name="connsiteX2" fmla="*/ 200025 w 506140"/>
                <a:gd name="connsiteY2" fmla="*/ 657225 h 990600"/>
                <a:gd name="connsiteX3" fmla="*/ 476250 w 506140"/>
                <a:gd name="connsiteY3" fmla="*/ 323850 h 990600"/>
                <a:gd name="connsiteX4" fmla="*/ 485775 w 50614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40" h="990600">
                  <a:moveTo>
                    <a:pt x="0" y="990600"/>
                  </a:moveTo>
                  <a:cubicBezTo>
                    <a:pt x="159544" y="975518"/>
                    <a:pt x="319088" y="960437"/>
                    <a:pt x="352425" y="904875"/>
                  </a:cubicBezTo>
                  <a:cubicBezTo>
                    <a:pt x="385763" y="849312"/>
                    <a:pt x="179388" y="754062"/>
                    <a:pt x="200025" y="657225"/>
                  </a:cubicBezTo>
                  <a:cubicBezTo>
                    <a:pt x="220662" y="560388"/>
                    <a:pt x="428625" y="433387"/>
                    <a:pt x="476250" y="323850"/>
                  </a:cubicBezTo>
                  <a:cubicBezTo>
                    <a:pt x="523875" y="214313"/>
                    <a:pt x="504825" y="107156"/>
                    <a:pt x="485775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4982474" y="3609975"/>
              <a:ext cx="1408801" cy="1104900"/>
            </a:xfrm>
            <a:custGeom>
              <a:avLst/>
              <a:gdLst>
                <a:gd name="connsiteX0" fmla="*/ 1408801 w 1408801"/>
                <a:gd name="connsiteY0" fmla="*/ 1104900 h 1104900"/>
                <a:gd name="connsiteX1" fmla="*/ 1227826 w 1408801"/>
                <a:gd name="connsiteY1" fmla="*/ 1076325 h 1104900"/>
                <a:gd name="connsiteX2" fmla="*/ 1208776 w 1408801"/>
                <a:gd name="connsiteY2" fmla="*/ 933450 h 1104900"/>
                <a:gd name="connsiteX3" fmla="*/ 846826 w 1408801"/>
                <a:gd name="connsiteY3" fmla="*/ 838200 h 1104900"/>
                <a:gd name="connsiteX4" fmla="*/ 827776 w 1408801"/>
                <a:gd name="connsiteY4" fmla="*/ 523875 h 1104900"/>
                <a:gd name="connsiteX5" fmla="*/ 246751 w 1408801"/>
                <a:gd name="connsiteY5" fmla="*/ 609600 h 1104900"/>
                <a:gd name="connsiteX6" fmla="*/ 8626 w 1408801"/>
                <a:gd name="connsiteY6" fmla="*/ 257175 h 1104900"/>
                <a:gd name="connsiteX7" fmla="*/ 75301 w 1408801"/>
                <a:gd name="connsiteY7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8801" h="1104900">
                  <a:moveTo>
                    <a:pt x="1408801" y="1104900"/>
                  </a:moveTo>
                  <a:cubicBezTo>
                    <a:pt x="1334982" y="1104900"/>
                    <a:pt x="1261163" y="1104900"/>
                    <a:pt x="1227826" y="1076325"/>
                  </a:cubicBezTo>
                  <a:cubicBezTo>
                    <a:pt x="1194488" y="1047750"/>
                    <a:pt x="1272276" y="973137"/>
                    <a:pt x="1208776" y="933450"/>
                  </a:cubicBezTo>
                  <a:cubicBezTo>
                    <a:pt x="1145276" y="893763"/>
                    <a:pt x="910326" y="906462"/>
                    <a:pt x="846826" y="838200"/>
                  </a:cubicBezTo>
                  <a:cubicBezTo>
                    <a:pt x="783326" y="769938"/>
                    <a:pt x="927788" y="561975"/>
                    <a:pt x="827776" y="523875"/>
                  </a:cubicBezTo>
                  <a:cubicBezTo>
                    <a:pt x="727764" y="485775"/>
                    <a:pt x="383276" y="654050"/>
                    <a:pt x="246751" y="609600"/>
                  </a:cubicBezTo>
                  <a:cubicBezTo>
                    <a:pt x="110226" y="565150"/>
                    <a:pt x="37201" y="358775"/>
                    <a:pt x="8626" y="257175"/>
                  </a:cubicBezTo>
                  <a:cubicBezTo>
                    <a:pt x="-19949" y="155575"/>
                    <a:pt x="27676" y="77787"/>
                    <a:pt x="75301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Phi Functions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a special symbol </a:t>
            </a:r>
            <a:r>
              <a:rPr lang="el-GR" dirty="0"/>
              <a:t>Φ</a:t>
            </a:r>
            <a:r>
              <a:rPr lang="en-US" dirty="0"/>
              <a:t> at such points of confluence</a:t>
            </a:r>
          </a:p>
          <a:p>
            <a:r>
              <a:rPr lang="el-GR" dirty="0"/>
              <a:t>Φ</a:t>
            </a:r>
            <a:r>
              <a:rPr lang="en-US" dirty="0"/>
              <a:t>’s</a:t>
            </a:r>
            <a:r>
              <a:rPr lang="el-GR" dirty="0"/>
              <a:t> </a:t>
            </a:r>
            <a:r>
              <a:rPr lang="en-US" dirty="0"/>
              <a:t>arguments are all the instances of variable y that might be the most recently assigned variant of y</a:t>
            </a:r>
          </a:p>
          <a:p>
            <a:r>
              <a:rPr lang="en-US" dirty="0"/>
              <a:t>Returns the “correct” one</a:t>
            </a:r>
          </a:p>
          <a:p>
            <a:r>
              <a:rPr lang="en-US" dirty="0"/>
              <a:t>Do we need a </a:t>
            </a:r>
            <a:r>
              <a:rPr lang="el-GR" dirty="0"/>
              <a:t>Φ</a:t>
            </a:r>
            <a:r>
              <a:rPr lang="en-US" dirty="0"/>
              <a:t> for x?</a:t>
            </a:r>
          </a:p>
          <a:p>
            <a:pPr lvl="2">
              <a:buFont typeface="Calibri Light" panose="020F0302020204030204" pitchFamily="34" charset="0"/>
              <a:buChar char="‒"/>
            </a:pPr>
            <a:r>
              <a:rPr lang="en-US" dirty="0"/>
              <a:t>No!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0520" y="4467225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l-GR" dirty="0"/>
              <a:t>Φ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14343" y="4770050"/>
            <a:ext cx="1172913" cy="276999"/>
          </a:xfrm>
          <a:prstGeom prst="rect">
            <a:avLst/>
          </a:prstGeom>
          <a:solidFill>
            <a:schemeClr val="lt1"/>
          </a:solidFill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= y</a:t>
            </a:r>
            <a:r>
              <a:rPr lang="en-US" baseline="-25000" dirty="0"/>
              <a:t>3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96395" y="5049069"/>
            <a:ext cx="1066799" cy="276999"/>
          </a:xfrm>
          <a:prstGeom prst="rect">
            <a:avLst/>
          </a:prstGeom>
          <a:solidFill>
            <a:schemeClr val="lt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 + y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76800" y="1219200"/>
            <a:ext cx="2971800" cy="4572000"/>
            <a:chOff x="4876800" y="1219200"/>
            <a:chExt cx="2971800" cy="4572000"/>
          </a:xfrm>
        </p:grpSpPr>
        <p:sp>
          <p:nvSpPr>
            <p:cNvPr id="3" name="Rectangle 2"/>
            <p:cNvSpPr/>
            <p:nvPr/>
          </p:nvSpPr>
          <p:spPr>
            <a:xfrm>
              <a:off x="5791200" y="1524000"/>
              <a:ext cx="1143000" cy="990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  <a:r>
                <a:rPr lang="en-US" dirty="0"/>
                <a:t> = 5</a:t>
              </a:r>
            </a:p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 = x</a:t>
              </a:r>
              <a:r>
                <a:rPr lang="en-US" baseline="-25000" dirty="0"/>
                <a:t>1</a:t>
              </a:r>
              <a:r>
                <a:rPr lang="en-US" dirty="0"/>
                <a:t> – 1</a:t>
              </a:r>
            </a:p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 &lt;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3048000"/>
              <a:ext cx="1219200" cy="990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1</a:t>
              </a:r>
              <a:r>
                <a:rPr lang="en-US" dirty="0"/>
                <a:t> = x</a:t>
              </a:r>
              <a:r>
                <a:rPr lang="en-US" baseline="-25000" dirty="0"/>
                <a:t>2</a:t>
              </a:r>
              <a:r>
                <a:rPr lang="en-US" dirty="0"/>
                <a:t> * 2 </a:t>
              </a:r>
            </a:p>
            <a:p>
              <a:pPr algn="ctr"/>
              <a:r>
                <a:rPr lang="en-US" dirty="0"/>
                <a:t>w</a:t>
              </a:r>
              <a:r>
                <a:rPr lang="en-US" baseline="-25000" dirty="0"/>
                <a:t>1</a:t>
              </a:r>
              <a:r>
                <a:rPr lang="en-US" dirty="0"/>
                <a:t> = y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20520" y="4495800"/>
              <a:ext cx="1300720" cy="990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2</a:t>
              </a:r>
              <a:r>
                <a:rPr lang="en-US" dirty="0"/>
                <a:t> = y – x</a:t>
              </a:r>
              <a:r>
                <a:rPr lang="en-US" baseline="-25000" dirty="0"/>
                <a:t>2</a:t>
              </a:r>
              <a:endParaRPr lang="en-US" dirty="0"/>
            </a:p>
            <a:p>
              <a:pPr algn="ctr"/>
              <a:r>
                <a:rPr lang="en-US" dirty="0"/>
                <a:t>z</a:t>
              </a:r>
              <a:r>
                <a:rPr lang="en-US" baseline="-25000" dirty="0"/>
                <a:t>1</a:t>
              </a:r>
              <a:r>
                <a:rPr lang="en-US" dirty="0"/>
                <a:t> = x</a:t>
              </a:r>
              <a:r>
                <a:rPr lang="en-US" baseline="-25000" dirty="0"/>
                <a:t>2</a:t>
              </a:r>
              <a:r>
                <a:rPr lang="en-US" dirty="0"/>
                <a:t> + y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3" idx="2"/>
              <a:endCxn id="9" idx="0"/>
            </p:cNvCxnSpPr>
            <p:nvPr/>
          </p:nvCxnSpPr>
          <p:spPr>
            <a:xfrm flipH="1">
              <a:off x="5486400" y="2514600"/>
              <a:ext cx="876300" cy="5334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81800" y="3048000"/>
              <a:ext cx="1066800" cy="990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2</a:t>
              </a:r>
              <a:r>
                <a:rPr lang="en-US" dirty="0"/>
                <a:t> = x</a:t>
              </a:r>
              <a:r>
                <a:rPr lang="en-US" baseline="-25000" dirty="0"/>
                <a:t>2</a:t>
              </a:r>
              <a:r>
                <a:rPr lang="en-US" dirty="0"/>
                <a:t> - 3</a:t>
              </a:r>
            </a:p>
          </p:txBody>
        </p:sp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>
              <a:off x="6324600" y="1219200"/>
              <a:ext cx="38100" cy="3048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2"/>
              <a:endCxn id="11" idx="0"/>
            </p:cNvCxnSpPr>
            <p:nvPr/>
          </p:nvCxnSpPr>
          <p:spPr>
            <a:xfrm>
              <a:off x="6362700" y="2514600"/>
              <a:ext cx="952500" cy="5334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0" idx="0"/>
            </p:cNvCxnSpPr>
            <p:nvPr/>
          </p:nvCxnSpPr>
          <p:spPr>
            <a:xfrm>
              <a:off x="5486400" y="4038600"/>
              <a:ext cx="884480" cy="4572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2"/>
              <a:endCxn id="10" idx="0"/>
            </p:cNvCxnSpPr>
            <p:nvPr/>
          </p:nvCxnSpPr>
          <p:spPr>
            <a:xfrm flipH="1">
              <a:off x="6370880" y="4038600"/>
              <a:ext cx="944320" cy="4572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</p:cNvCxnSpPr>
            <p:nvPr/>
          </p:nvCxnSpPr>
          <p:spPr>
            <a:xfrm>
              <a:off x="6370880" y="5486400"/>
              <a:ext cx="29920" cy="30480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Phi-Function Placement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Intuitively, we want to figure out cases where there are multiple assignments that can reach a node</a:t>
            </a:r>
          </a:p>
          <a:p>
            <a:r>
              <a:rPr lang="en-US" dirty="0"/>
              <a:t>To be safe, we can place a </a:t>
            </a:r>
            <a:r>
              <a:rPr lang="el-GR" dirty="0"/>
              <a:t>Φ</a:t>
            </a:r>
            <a:r>
              <a:rPr lang="en-US" dirty="0"/>
              <a:t> function for each assignment at every node in the </a:t>
            </a:r>
            <a:r>
              <a:rPr lang="en-US" b="1" i="1" dirty="0"/>
              <a:t>dominance frontier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60319" y="4726782"/>
            <a:ext cx="215008" cy="276999"/>
          </a:xfrm>
          <a:prstGeom prst="rect">
            <a:avLst/>
          </a:prstGeom>
          <a:solidFill>
            <a:schemeClr val="lt1"/>
          </a:solidFill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0520" y="4467225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l-GR" dirty="0"/>
              <a:t>Φ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7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Pruned Phi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criterion causes a bunch of useless </a:t>
            </a:r>
            <a:r>
              <a:rPr lang="el-GR" dirty="0"/>
              <a:t>Φ</a:t>
            </a:r>
            <a:r>
              <a:rPr lang="en-US" dirty="0"/>
              <a:t> functions to be inserted</a:t>
            </a:r>
          </a:p>
          <a:p>
            <a:pPr lvl="1"/>
            <a:r>
              <a:rPr lang="en-US" dirty="0"/>
              <a:t>Cases where the result is never used “downstream” (useless)</a:t>
            </a:r>
          </a:p>
          <a:p>
            <a:r>
              <a:rPr lang="en-US" b="1" i="1" dirty="0"/>
              <a:t>Pruned SSA</a:t>
            </a:r>
            <a:r>
              <a:rPr lang="en-US" b="1" dirty="0"/>
              <a:t> </a:t>
            </a:r>
            <a:r>
              <a:rPr lang="en-US" dirty="0"/>
              <a:t>is a version where useless </a:t>
            </a:r>
            <a:r>
              <a:rPr lang="el-GR" dirty="0"/>
              <a:t>Φ</a:t>
            </a:r>
            <a:r>
              <a:rPr lang="en-US" dirty="0"/>
              <a:t> nodes are suppressed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307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framework idea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analyses can be formulated as how data is transformed over the control flow graph</a:t>
            </a:r>
          </a:p>
          <a:p>
            <a:pPr marL="0" lvl="1" indent="0">
              <a:buNone/>
            </a:pPr>
            <a:endParaRPr lang="en-US"/>
          </a:p>
          <a:p>
            <a:pPr marL="0" lvl="1" indent="0">
              <a:buNone/>
            </a:pPr>
            <a:r>
              <a:rPr lang="en-US"/>
              <a:t>Propagate </a:t>
            </a:r>
            <a:r>
              <a:rPr lang="en-US" dirty="0"/>
              <a:t>static information from:</a:t>
            </a:r>
          </a:p>
          <a:p>
            <a:pPr lvl="1"/>
            <a:r>
              <a:rPr lang="en-US" dirty="0"/>
              <a:t>the beginning of a single basic block</a:t>
            </a:r>
          </a:p>
          <a:p>
            <a:pPr lvl="1"/>
            <a:r>
              <a:rPr lang="en-US" dirty="0"/>
              <a:t>the end of a single basic block</a:t>
            </a:r>
          </a:p>
          <a:p>
            <a:pPr lvl="1"/>
            <a:r>
              <a:rPr lang="en-US" dirty="0"/>
              <a:t>The join points of multiple basic blocks</a:t>
            </a:r>
          </a:p>
        </p:txBody>
      </p:sp>
    </p:spTree>
    <p:extLst>
      <p:ext uri="{BB962C8B-B14F-4D97-AF65-F5344CB8AC3E}">
        <p14:creationId xmlns:p14="http://schemas.microsoft.com/office/powerpoint/2010/main" val="37647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framework idea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Lattice</a:t>
            </a:r>
          </a:p>
          <a:p>
            <a:r>
              <a:rPr lang="en-US" dirty="0"/>
              <a:t>Transfer function</a:t>
            </a:r>
          </a:p>
          <a:p>
            <a:pPr lvl="1"/>
            <a:r>
              <a:rPr lang="en-US" dirty="0"/>
              <a:t>How data is propagated from one end of a basic block to the other</a:t>
            </a:r>
          </a:p>
          <a:p>
            <a:r>
              <a:rPr lang="en-US" dirty="0"/>
              <a:t>Meet operation</a:t>
            </a:r>
          </a:p>
          <a:p>
            <a:pPr lvl="1"/>
            <a:r>
              <a:rPr lang="en-US" dirty="0"/>
              <a:t>Means of combining lattice between blocks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 direction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analysis</a:t>
            </a:r>
          </a:p>
          <a:p>
            <a:pPr lvl="1"/>
            <a:r>
              <a:rPr lang="en-US" dirty="0"/>
              <a:t>Start at the beginning of a function’s CFG, work along the control edges</a:t>
            </a:r>
          </a:p>
          <a:p>
            <a:r>
              <a:rPr lang="en-US" dirty="0"/>
              <a:t>Backwards analysis</a:t>
            </a:r>
          </a:p>
          <a:p>
            <a:pPr lvl="1"/>
            <a:r>
              <a:rPr lang="en-US" dirty="0"/>
              <a:t>Start at the end of a function’s CFG, work against the control edges</a:t>
            </a:r>
          </a:p>
          <a:p>
            <a:r>
              <a:rPr lang="en-US" dirty="0"/>
              <a:t>Continuously propagate values until there is no change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Dataflow-Analysis 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3714278" cy="614008"/>
          </a:xfrm>
        </p:spPr>
        <p:txBody>
          <a:bodyPr>
            <a:normAutofit/>
          </a:bodyPr>
          <a:lstStyle/>
          <a:p>
            <a:r>
              <a:rPr lang="en-US" dirty="0"/>
              <a:t>Reaching definitions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28" y="2660904"/>
            <a:ext cx="1039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p1: x = 1;</a:t>
            </a:r>
          </a:p>
          <a:p>
            <a:endParaRPr lang="en-US" dirty="0"/>
          </a:p>
          <a:p>
            <a:r>
              <a:rPr lang="en-US" dirty="0"/>
              <a:t>       . . .</a:t>
            </a:r>
          </a:p>
          <a:p>
            <a:endParaRPr lang="en-US" dirty="0"/>
          </a:p>
          <a:p>
            <a:r>
              <a:rPr lang="en-US" dirty="0"/>
              <a:t>p2: x = 2;</a:t>
            </a:r>
          </a:p>
          <a:p>
            <a:endParaRPr lang="en-US" dirty="0"/>
          </a:p>
          <a:p>
            <a:r>
              <a:rPr lang="en-US" dirty="0"/>
              <a:t>       . . .</a:t>
            </a:r>
          </a:p>
          <a:p>
            <a:endParaRPr lang="en-US" dirty="0"/>
          </a:p>
          <a:p>
            <a:r>
              <a:rPr lang="en-US" dirty="0"/>
              <a:t>p3: y = x;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3981" y="2496312"/>
                <a:ext cx="30595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r">
                  <a:defRPr b="0"/>
                </a:lvl1pPr>
              </a:lstStyle>
              <a:p>
                <a:r>
                  <a:rPr lang="en-US" dirty="0"/>
                  <a:t>Before p1: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p1: {&lt;p1, x&gt;}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Before p2: {&lt;p1, x&gt;, …}</a:t>
                </a:r>
              </a:p>
              <a:p>
                <a:r>
                  <a:rPr lang="en-US" dirty="0"/>
                  <a:t>After p2: {&lt;p2, x&gt;, …}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Before p3: {&lt;p2, x&gt;, …}</a:t>
                </a:r>
              </a:p>
              <a:p>
                <a:r>
                  <a:rPr lang="en-US" dirty="0"/>
                  <a:t>After p3: {&lt;p2, x&gt;, &lt;p3, y&gt;, …}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1" y="2496312"/>
                <a:ext cx="3059556" cy="2862322"/>
              </a:xfrm>
              <a:prstGeom prst="rect">
                <a:avLst/>
              </a:prstGeom>
              <a:blipFill>
                <a:blip r:embed="rId2"/>
                <a:stretch>
                  <a:fillRect t="-1279" r="-1793" b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1696" y="5954936"/>
            <a:ext cx="651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for expository purposes, it is convenient to assume we have a</a:t>
            </a:r>
          </a:p>
          <a:p>
            <a:r>
              <a:rPr lang="en-US" dirty="0"/>
              <a:t>statement-level CFG rather than a basic-block-level CFG.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4172737" y="5451520"/>
            <a:ext cx="4760925" cy="482803"/>
          </a:xfrm>
          <a:prstGeom prst="wedgeRoundRectCallout">
            <a:avLst>
              <a:gd name="adj1" fmla="val -53531"/>
              <a:gd name="adj2" fmla="val -967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sets of &lt;program-point, variable&gt;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/>
              <p:cNvSpPr/>
              <p:nvPr/>
            </p:nvSpPr>
            <p:spPr>
              <a:xfrm>
                <a:off x="4994563" y="1827350"/>
                <a:ext cx="3881163" cy="667089"/>
              </a:xfrm>
              <a:prstGeom prst="wedgeRoundRectCallout">
                <a:avLst>
                  <a:gd name="adj1" fmla="val -59443"/>
                  <a:gd name="adj2" fmla="val 246601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Transfer function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)∪{&lt;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Speech Bubble: Rectangle with Corners Rounded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563" y="1827350"/>
                <a:ext cx="3881163" cy="667089"/>
              </a:xfrm>
              <a:prstGeom prst="wedgeRoundRectCallout">
                <a:avLst>
                  <a:gd name="adj1" fmla="val -59443"/>
                  <a:gd name="adj2" fmla="val 246601"/>
                  <a:gd name="adj3" fmla="val 16667"/>
                </a:avLst>
              </a:prstGeom>
              <a:blipFill>
                <a:blip r:embed="rId3"/>
                <a:stretch>
                  <a:fillRect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5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Dataflow-Analysis 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3714278" cy="614008"/>
          </a:xfrm>
        </p:spPr>
        <p:txBody>
          <a:bodyPr>
            <a:normAutofit/>
          </a:bodyPr>
          <a:lstStyle/>
          <a:p>
            <a:r>
              <a:rPr lang="en-US" dirty="0"/>
              <a:t>Reaching definitions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7662" y="2656294"/>
            <a:ext cx="1039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p1: x = 1;</a:t>
            </a:r>
          </a:p>
          <a:p>
            <a:endParaRPr lang="en-US" dirty="0"/>
          </a:p>
          <a:p>
            <a:r>
              <a:rPr lang="en-US" dirty="0"/>
              <a:t>       . . .</a:t>
            </a:r>
          </a:p>
          <a:p>
            <a:endParaRPr lang="en-US" dirty="0"/>
          </a:p>
          <a:p>
            <a:r>
              <a:rPr lang="en-US" dirty="0"/>
              <a:t>p2: x = 2;</a:t>
            </a:r>
          </a:p>
          <a:p>
            <a:endParaRPr lang="en-US" dirty="0"/>
          </a:p>
          <a:p>
            <a:r>
              <a:rPr lang="en-US" dirty="0"/>
              <a:t>       . . .</a:t>
            </a:r>
          </a:p>
          <a:p>
            <a:endParaRPr lang="en-US" dirty="0"/>
          </a:p>
          <a:p>
            <a:r>
              <a:rPr lang="en-US" dirty="0"/>
              <a:t>p3: y = x;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7729" y="2499455"/>
                <a:ext cx="3638305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0" dirty="0"/>
                  <a:t>Befor</a:t>
                </a:r>
                <a:r>
                  <a:rPr lang="en-US" dirty="0"/>
                  <a:t>e p1: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b="0" dirty="0"/>
              </a:p>
              <a:p>
                <a:pPr algn="r"/>
                <a:r>
                  <a:rPr lang="en-US" dirty="0"/>
                  <a:t>After p1: {&lt;p1, x&gt;}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r>
                  <a:rPr lang="en-US" dirty="0"/>
                  <a:t>Before p2: {&lt;p1, x&gt;, …}</a:t>
                </a:r>
              </a:p>
              <a:p>
                <a:pPr algn="r"/>
                <a:r>
                  <a:rPr lang="en-US" dirty="0"/>
                  <a:t>After p2: {</a:t>
                </a:r>
                <a:r>
                  <a:rPr lang="en-US" dirty="0">
                    <a:solidFill>
                      <a:srgbClr val="00B050"/>
                    </a:solidFill>
                  </a:rPr>
                  <a:t>&lt;p2, x&gt;</a:t>
                </a:r>
                <a:r>
                  <a:rPr lang="en-US" dirty="0"/>
                  <a:t>, …}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r>
                  <a:rPr lang="en-US" dirty="0"/>
                  <a:t>Before p3: {</a:t>
                </a:r>
                <a:r>
                  <a:rPr lang="en-US" dirty="0">
                    <a:solidFill>
                      <a:srgbClr val="00B050"/>
                    </a:solidFill>
                  </a:rPr>
                  <a:t>&lt;p2, x&gt;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&lt;p4,x&gt;</a:t>
                </a:r>
                <a:r>
                  <a:rPr lang="en-US" dirty="0"/>
                  <a:t>, …}</a:t>
                </a:r>
              </a:p>
              <a:p>
                <a:pPr algn="r"/>
                <a:r>
                  <a:rPr lang="en-US" dirty="0"/>
                  <a:t>After p3: {&lt;p2, x&gt;, &lt;p3, y&gt;, &lt;p4,x&gt;,…}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29" y="2499455"/>
                <a:ext cx="3638305" cy="2862322"/>
              </a:xfrm>
              <a:prstGeom prst="rect">
                <a:avLst/>
              </a:prstGeom>
              <a:blipFill>
                <a:blip r:embed="rId2"/>
                <a:stretch>
                  <a:fillRect l="-503" t="-1064" r="-1340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1696" y="5954936"/>
            <a:ext cx="651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for expository purposes, it is convenient to assume we have a</a:t>
            </a:r>
          </a:p>
          <a:p>
            <a:r>
              <a:rPr lang="en-US" dirty="0"/>
              <a:t>statement-level CFG rather than a basic-block-level CFG.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4968753" y="4238529"/>
            <a:ext cx="1481177" cy="713319"/>
          </a:xfrm>
          <a:prstGeom prst="straightConnector1">
            <a:avLst/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83413" y="386919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p4: x = 7;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65719" y="3699039"/>
                <a:ext cx="1995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Befor</a:t>
                </a:r>
                <a:r>
                  <a:rPr lang="en-US" dirty="0"/>
                  <a:t>e p4: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After p4:   {</a:t>
                </a:r>
                <a:r>
                  <a:rPr lang="en-US" dirty="0">
                    <a:solidFill>
                      <a:srgbClr val="FF0000"/>
                    </a:solidFill>
                  </a:rPr>
                  <a:t>&lt;p4, x&gt;</a:t>
                </a: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19" y="3699039"/>
                <a:ext cx="1995162" cy="646331"/>
              </a:xfrm>
              <a:prstGeom prst="rect">
                <a:avLst/>
              </a:prstGeom>
              <a:blipFill>
                <a:blip r:embed="rId3"/>
                <a:stretch>
                  <a:fillRect l="-2446" t="-5660" r="-214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572000" y="4643792"/>
            <a:ext cx="0" cy="253160"/>
          </a:xfrm>
          <a:prstGeom prst="straightConnector1">
            <a:avLst/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/>
          <p:cNvSpPr/>
          <p:nvPr/>
        </p:nvSpPr>
        <p:spPr>
          <a:xfrm>
            <a:off x="4299956" y="1911928"/>
            <a:ext cx="4760925" cy="620100"/>
          </a:xfrm>
          <a:prstGeom prst="wedgeRoundRectCallout">
            <a:avLst>
              <a:gd name="adj1" fmla="val -39642"/>
              <a:gd name="adj2" fmla="val 4244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Meet operation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Union of sets (of &lt;program-point, variable&gt; pairs)</a:t>
            </a:r>
          </a:p>
        </p:txBody>
      </p:sp>
    </p:spTree>
    <p:extLst>
      <p:ext uri="{BB962C8B-B14F-4D97-AF65-F5344CB8AC3E}">
        <p14:creationId xmlns:p14="http://schemas.microsoft.com/office/powerpoint/2010/main" val="55728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Dataflow-Analysis 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388594"/>
            <a:ext cx="7632595" cy="12299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Reaching definitions: </a:t>
            </a:r>
            <a:r>
              <a:rPr lang="en-US" dirty="0">
                <a:solidFill>
                  <a:srgbClr val="7030A0"/>
                </a:solidFill>
              </a:rPr>
              <a:t>Why is it useful?</a:t>
            </a:r>
          </a:p>
          <a:p>
            <a:r>
              <a:rPr lang="en-US" dirty="0">
                <a:solidFill>
                  <a:srgbClr val="7030A0"/>
                </a:solidFill>
              </a:rPr>
              <a:t>Answers the question “Where could this variable have been defined?”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7662" y="2656294"/>
            <a:ext cx="1039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p1: x = 1;</a:t>
            </a:r>
          </a:p>
          <a:p>
            <a:endParaRPr lang="en-US" dirty="0"/>
          </a:p>
          <a:p>
            <a:r>
              <a:rPr lang="en-US" dirty="0"/>
              <a:t>       . . .</a:t>
            </a:r>
          </a:p>
          <a:p>
            <a:endParaRPr lang="en-US" dirty="0"/>
          </a:p>
          <a:p>
            <a:r>
              <a:rPr lang="en-US" dirty="0"/>
              <a:t>p2: x = 2;</a:t>
            </a:r>
          </a:p>
          <a:p>
            <a:endParaRPr lang="en-US" dirty="0"/>
          </a:p>
          <a:p>
            <a:r>
              <a:rPr lang="en-US" dirty="0"/>
              <a:t>       . . .</a:t>
            </a:r>
          </a:p>
          <a:p>
            <a:endParaRPr lang="en-US" dirty="0"/>
          </a:p>
          <a:p>
            <a:r>
              <a:rPr lang="en-US" dirty="0"/>
              <a:t>p3: y = x;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7729" y="2499455"/>
                <a:ext cx="3638305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0" dirty="0"/>
                  <a:t>Befor</a:t>
                </a:r>
                <a:r>
                  <a:rPr lang="en-US" dirty="0"/>
                  <a:t>e p1: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b="0" dirty="0"/>
              </a:p>
              <a:p>
                <a:pPr algn="r"/>
                <a:r>
                  <a:rPr lang="en-US" dirty="0"/>
                  <a:t>After p1: {&lt;p1, x&gt;}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r>
                  <a:rPr lang="en-US" dirty="0"/>
                  <a:t>Before p2: {&lt;p1, x&gt;, …}</a:t>
                </a:r>
              </a:p>
              <a:p>
                <a:pPr algn="r"/>
                <a:r>
                  <a:rPr lang="en-US" dirty="0"/>
                  <a:t>After p2: {</a:t>
                </a:r>
                <a:r>
                  <a:rPr lang="en-US" dirty="0">
                    <a:solidFill>
                      <a:srgbClr val="00B050"/>
                    </a:solidFill>
                  </a:rPr>
                  <a:t>&lt;p2, x&gt;</a:t>
                </a:r>
                <a:r>
                  <a:rPr lang="en-US" dirty="0"/>
                  <a:t>, …}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r>
                  <a:rPr lang="en-US" dirty="0"/>
                  <a:t>Before p3: {</a:t>
                </a:r>
                <a:r>
                  <a:rPr lang="en-US" dirty="0">
                    <a:solidFill>
                      <a:srgbClr val="00B050"/>
                    </a:solidFill>
                  </a:rPr>
                  <a:t>&lt;p2, x&gt;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&lt;p4,x&gt;</a:t>
                </a:r>
                <a:r>
                  <a:rPr lang="en-US" dirty="0"/>
                  <a:t>, …}</a:t>
                </a:r>
              </a:p>
              <a:p>
                <a:pPr algn="r"/>
                <a:r>
                  <a:rPr lang="en-US" dirty="0"/>
                  <a:t>After p3: {&lt;p2, x&gt;, &lt;p3, y&gt;, &lt;p4,x&gt;,…}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29" y="2499455"/>
                <a:ext cx="3638305" cy="2862322"/>
              </a:xfrm>
              <a:prstGeom prst="rect">
                <a:avLst/>
              </a:prstGeom>
              <a:blipFill>
                <a:blip r:embed="rId2"/>
                <a:stretch>
                  <a:fillRect l="-503" t="-1064" r="-1340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4968753" y="4238529"/>
            <a:ext cx="1481177" cy="713319"/>
          </a:xfrm>
          <a:prstGeom prst="straightConnector1">
            <a:avLst/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83413" y="386919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p4: x = 7;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65719" y="3699039"/>
                <a:ext cx="1995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Befor</a:t>
                </a:r>
                <a:r>
                  <a:rPr lang="en-US" dirty="0"/>
                  <a:t>e p4: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After p4:   {</a:t>
                </a:r>
                <a:r>
                  <a:rPr lang="en-US" dirty="0">
                    <a:solidFill>
                      <a:srgbClr val="FF0000"/>
                    </a:solidFill>
                  </a:rPr>
                  <a:t>&lt;p4, x&gt;</a:t>
                </a: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19" y="3699039"/>
                <a:ext cx="1995162" cy="646331"/>
              </a:xfrm>
              <a:prstGeom prst="rect">
                <a:avLst/>
              </a:prstGeom>
              <a:blipFill>
                <a:blip r:embed="rId3"/>
                <a:stretch>
                  <a:fillRect l="-2446" t="-5660" r="-214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572000" y="4643792"/>
            <a:ext cx="0" cy="253160"/>
          </a:xfrm>
          <a:prstGeom prst="straightConnector1">
            <a:avLst/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/>
          <p:cNvSpPr/>
          <p:nvPr/>
        </p:nvSpPr>
        <p:spPr>
          <a:xfrm>
            <a:off x="4851610" y="4152585"/>
            <a:ext cx="1632317" cy="793488"/>
          </a:xfrm>
          <a:custGeom>
            <a:avLst/>
            <a:gdLst>
              <a:gd name="connsiteX0" fmla="*/ 1632317 w 1632317"/>
              <a:gd name="connsiteY0" fmla="*/ 0 h 793488"/>
              <a:gd name="connsiteX1" fmla="*/ 1020198 w 1632317"/>
              <a:gd name="connsiteY1" fmla="*/ 215375 h 793488"/>
              <a:gd name="connsiteX2" fmla="*/ 340066 w 1632317"/>
              <a:gd name="connsiteY2" fmla="*/ 536549 h 793488"/>
              <a:gd name="connsiteX3" fmla="*/ 0 w 1632317"/>
              <a:gd name="connsiteY3" fmla="*/ 793488 h 7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317" h="793488">
                <a:moveTo>
                  <a:pt x="1632317" y="0"/>
                </a:moveTo>
                <a:cubicBezTo>
                  <a:pt x="1433945" y="62975"/>
                  <a:pt x="1235573" y="125950"/>
                  <a:pt x="1020198" y="215375"/>
                </a:cubicBezTo>
                <a:cubicBezTo>
                  <a:pt x="804823" y="304800"/>
                  <a:pt x="510099" y="440197"/>
                  <a:pt x="340066" y="536549"/>
                </a:cubicBezTo>
                <a:cubicBezTo>
                  <a:pt x="170033" y="632901"/>
                  <a:pt x="85016" y="713194"/>
                  <a:pt x="0" y="793488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/>
          <p:nvPr/>
        </p:nvSpPr>
        <p:spPr>
          <a:xfrm>
            <a:off x="4519101" y="4039230"/>
            <a:ext cx="337589" cy="906843"/>
          </a:xfrm>
          <a:custGeom>
            <a:avLst/>
            <a:gdLst>
              <a:gd name="connsiteX0" fmla="*/ 0 w 337589"/>
              <a:gd name="connsiteY0" fmla="*/ 0 h 906843"/>
              <a:gd name="connsiteX1" fmla="*/ 181368 w 337589"/>
              <a:gd name="connsiteY1" fmla="*/ 215375 h 906843"/>
              <a:gd name="connsiteX2" fmla="*/ 324952 w 337589"/>
              <a:gd name="connsiteY2" fmla="*/ 740588 h 906843"/>
              <a:gd name="connsiteX3" fmla="*/ 321173 w 337589"/>
              <a:gd name="connsiteY3" fmla="*/ 906843 h 90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89" h="906843">
                <a:moveTo>
                  <a:pt x="0" y="0"/>
                </a:moveTo>
                <a:cubicBezTo>
                  <a:pt x="63604" y="45972"/>
                  <a:pt x="127209" y="91944"/>
                  <a:pt x="181368" y="215375"/>
                </a:cubicBezTo>
                <a:cubicBezTo>
                  <a:pt x="235527" y="338806"/>
                  <a:pt x="301651" y="625343"/>
                  <a:pt x="324952" y="740588"/>
                </a:cubicBezTo>
                <a:cubicBezTo>
                  <a:pt x="348253" y="855833"/>
                  <a:pt x="334713" y="881338"/>
                  <a:pt x="321173" y="906843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17725" y="4705350"/>
            <a:ext cx="1447800" cy="3429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Dataflow-Analysis Example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3714278" cy="614008"/>
          </a:xfrm>
        </p:spPr>
        <p:txBody>
          <a:bodyPr>
            <a:normAutofit/>
          </a:bodyPr>
          <a:lstStyle/>
          <a:p>
            <a:r>
              <a:rPr lang="en-US" dirty="0"/>
              <a:t>Live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0944" y="2166214"/>
            <a:ext cx="19207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p1: x = 1;</a:t>
            </a:r>
          </a:p>
          <a:p>
            <a:endParaRPr lang="en-US" dirty="0"/>
          </a:p>
          <a:p>
            <a:r>
              <a:rPr lang="en-US" dirty="0"/>
              <a:t>       if (…) {</a:t>
            </a:r>
          </a:p>
          <a:p>
            <a:r>
              <a:rPr lang="en-US" dirty="0"/>
              <a:t>           p2: y = 0;</a:t>
            </a:r>
          </a:p>
          <a:p>
            <a:endParaRPr lang="en-US" dirty="0"/>
          </a:p>
          <a:p>
            <a:r>
              <a:rPr lang="en-US" dirty="0"/>
              <a:t>           p3: z = x + y;</a:t>
            </a:r>
          </a:p>
          <a:p>
            <a:r>
              <a:rPr lang="en-US" dirty="0"/>
              <a:t>       }</a:t>
            </a:r>
          </a:p>
          <a:p>
            <a:endParaRPr lang="en-US" dirty="0"/>
          </a:p>
          <a:p>
            <a:r>
              <a:rPr lang="en-US" dirty="0"/>
              <a:t>p4: x = 2;</a:t>
            </a:r>
          </a:p>
          <a:p>
            <a:endParaRPr lang="en-US" dirty="0"/>
          </a:p>
          <a:p>
            <a:r>
              <a:rPr lang="en-US" dirty="0"/>
              <a:t>p5: z = 3;</a:t>
            </a:r>
          </a:p>
          <a:p>
            <a:endParaRPr lang="en-US" dirty="0"/>
          </a:p>
          <a:p>
            <a:r>
              <a:rPr lang="en-US" dirty="0"/>
              <a:t>p6: </a:t>
            </a:r>
            <a:r>
              <a:rPr lang="en-US" dirty="0" err="1"/>
              <a:t>cout</a:t>
            </a:r>
            <a:r>
              <a:rPr lang="en-US" dirty="0"/>
              <a:t> &lt;&lt; x;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01963" y="2083004"/>
                <a:ext cx="1615892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r">
                  <a:defRPr b="0"/>
                </a:lvl1pPr>
              </a:lstStyle>
              <a:p>
                <a:r>
                  <a:rPr lang="en-US" dirty="0"/>
                  <a:t>Before p1: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p1:    {x}</a:t>
                </a:r>
              </a:p>
              <a:p>
                <a:endParaRPr lang="en-US" dirty="0"/>
              </a:p>
              <a:p>
                <a:r>
                  <a:rPr lang="en-US" dirty="0"/>
                  <a:t>Before p2:    {x}</a:t>
                </a:r>
              </a:p>
              <a:p>
                <a:r>
                  <a:rPr lang="en-US" dirty="0"/>
                  <a:t>After p2: {</a:t>
                </a:r>
                <a:r>
                  <a:rPr lang="en-US" dirty="0" err="1"/>
                  <a:t>x,y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Before p3: {</a:t>
                </a:r>
                <a:r>
                  <a:rPr lang="en-US" dirty="0" err="1"/>
                  <a:t>x,y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After p3: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Before p4: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p4:    {x}</a:t>
                </a:r>
              </a:p>
              <a:p>
                <a:r>
                  <a:rPr lang="en-US" dirty="0"/>
                  <a:t>Before p5:    {x}</a:t>
                </a:r>
              </a:p>
              <a:p>
                <a:r>
                  <a:rPr lang="en-US" dirty="0"/>
                  <a:t>After p5:    {x}</a:t>
                </a:r>
              </a:p>
              <a:p>
                <a:r>
                  <a:rPr lang="en-US" dirty="0"/>
                  <a:t>Before p6:    {x}</a:t>
                </a:r>
              </a:p>
              <a:p>
                <a:r>
                  <a:rPr lang="en-US" dirty="0"/>
                  <a:t>After p6: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63" y="2083004"/>
                <a:ext cx="1615892" cy="3970318"/>
              </a:xfrm>
              <a:prstGeom prst="rect">
                <a:avLst/>
              </a:prstGeom>
              <a:blipFill>
                <a:blip r:embed="rId2"/>
                <a:stretch>
                  <a:fillRect l="-2256" t="-922" r="-3008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/>
          <p:cNvSpPr/>
          <p:nvPr/>
        </p:nvSpPr>
        <p:spPr>
          <a:xfrm>
            <a:off x="6024208" y="4366120"/>
            <a:ext cx="2330083" cy="482803"/>
          </a:xfrm>
          <a:prstGeom prst="wedgeRoundRectCallout">
            <a:avLst>
              <a:gd name="adj1" fmla="val -109801"/>
              <a:gd name="adj2" fmla="val -19609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sets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/>
              <p:cNvSpPr/>
              <p:nvPr/>
            </p:nvSpPr>
            <p:spPr>
              <a:xfrm>
                <a:off x="5253433" y="1332502"/>
                <a:ext cx="3537947" cy="667089"/>
              </a:xfrm>
              <a:prstGeom prst="wedgeRoundRectCallout">
                <a:avLst>
                  <a:gd name="adj1" fmla="val -16530"/>
                  <a:gd name="adj2" fmla="val 288516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Transfer function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)∪{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Speech Bubble: Rectangle with Corners Rounded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433" y="1332502"/>
                <a:ext cx="3537947" cy="667089"/>
              </a:xfrm>
              <a:prstGeom prst="wedgeRoundRectCallout">
                <a:avLst>
                  <a:gd name="adj1" fmla="val -16530"/>
                  <a:gd name="adj2" fmla="val 288516"/>
                  <a:gd name="adj3" fmla="val 16667"/>
                </a:avLst>
              </a:prstGeom>
              <a:blipFill>
                <a:blip r:embed="rId3"/>
                <a:stretch>
                  <a:fillRect l="-171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/>
          <p:cNvSpPr/>
          <p:nvPr/>
        </p:nvSpPr>
        <p:spPr>
          <a:xfrm>
            <a:off x="6214393" y="4980079"/>
            <a:ext cx="2744460" cy="944628"/>
          </a:xfrm>
          <a:prstGeom prst="wedgeRoundRectCallout">
            <a:avLst>
              <a:gd name="adj1" fmla="val -109284"/>
              <a:gd name="adj2" fmla="val -119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 is not live after p5, and thus p5 is a useless assignment (= dead code)</a:t>
            </a:r>
          </a:p>
        </p:txBody>
      </p:sp>
    </p:spTree>
    <p:extLst>
      <p:ext uri="{BB962C8B-B14F-4D97-AF65-F5344CB8AC3E}">
        <p14:creationId xmlns:p14="http://schemas.microsoft.com/office/powerpoint/2010/main" val="169579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end: or is it?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Covered a broad range of topics</a:t>
            </a:r>
          </a:p>
          <a:p>
            <a:pPr lvl="1"/>
            <a:r>
              <a:rPr lang="en-US" dirty="0"/>
              <a:t>Some formal concepts</a:t>
            </a:r>
          </a:p>
          <a:p>
            <a:pPr lvl="1"/>
            <a:r>
              <a:rPr lang="en-US" dirty="0"/>
              <a:t>Some practical concepts</a:t>
            </a:r>
          </a:p>
          <a:p>
            <a:r>
              <a:rPr lang="en-US" dirty="0"/>
              <a:t>What we skipped</a:t>
            </a:r>
          </a:p>
          <a:p>
            <a:pPr lvl="1"/>
            <a:r>
              <a:rPr lang="en-US" dirty="0"/>
              <a:t>Linking and loading </a:t>
            </a:r>
          </a:p>
          <a:p>
            <a:pPr lvl="1"/>
            <a:r>
              <a:rPr lang="en-US" dirty="0"/>
              <a:t>Interpreters</a:t>
            </a:r>
          </a:p>
          <a:p>
            <a:pPr lvl="1"/>
            <a:r>
              <a:rPr lang="en-US" dirty="0"/>
              <a:t>Register allocation</a:t>
            </a:r>
          </a:p>
          <a:p>
            <a:pPr lvl="1"/>
            <a:r>
              <a:rPr lang="en-US" dirty="0"/>
              <a:t>Performance analysis / Proofs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time:</a:t>
            </a:r>
          </a:p>
          <a:p>
            <a:pPr lvl="1"/>
            <a:r>
              <a:rPr lang="en-US" dirty="0"/>
              <a:t>Optimization overview</a:t>
            </a:r>
          </a:p>
          <a:p>
            <a:pPr lvl="2"/>
            <a:r>
              <a:rPr lang="en-US" dirty="0"/>
              <a:t>Soundness and completeness</a:t>
            </a:r>
          </a:p>
          <a:p>
            <a:pPr lvl="1"/>
            <a:r>
              <a:rPr lang="en-US" dirty="0"/>
              <a:t>Simple optimizations</a:t>
            </a:r>
          </a:p>
          <a:p>
            <a:pPr lvl="2"/>
            <a:r>
              <a:rPr lang="en-US" dirty="0"/>
              <a:t>Peephole</a:t>
            </a:r>
          </a:p>
          <a:p>
            <a:pPr lvl="2"/>
            <a:r>
              <a:rPr lang="en-US" dirty="0"/>
              <a:t>LICM</a:t>
            </a:r>
          </a:p>
          <a:p>
            <a:r>
              <a:rPr lang="en-US" dirty="0"/>
              <a:t>This time:</a:t>
            </a:r>
          </a:p>
          <a:p>
            <a:pPr lvl="1"/>
            <a:r>
              <a:rPr lang="en-US" dirty="0"/>
              <a:t>More Optimization</a:t>
            </a:r>
          </a:p>
          <a:p>
            <a:pPr lvl="1"/>
            <a:r>
              <a:rPr lang="en-US" dirty="0"/>
              <a:t>Analysis frameworks</a:t>
            </a:r>
          </a:p>
        </p:txBody>
      </p:sp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Dominators</a:t>
            </a:r>
          </a:p>
          <a:p>
            <a:r>
              <a:rPr lang="en-US" dirty="0"/>
              <a:t>Introduce some more advanced concepts</a:t>
            </a:r>
          </a:p>
          <a:p>
            <a:pPr lvl="1"/>
            <a:r>
              <a:rPr lang="en-US" dirty="0"/>
              <a:t>Static single assignment (SSA)</a:t>
            </a:r>
          </a:p>
          <a:p>
            <a:pPr lvl="1"/>
            <a:r>
              <a:rPr lang="en-US" dirty="0"/>
              <a:t>Dataflow propagation</a:t>
            </a:r>
          </a:p>
          <a:p>
            <a:endParaRPr lang="en-US" dirty="0"/>
          </a:p>
        </p:txBody>
      </p:sp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Dominator 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Dominator terms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Domination (A dominates B):</a:t>
            </a:r>
          </a:p>
          <a:p>
            <a:pPr lvl="1"/>
            <a:r>
              <a:rPr lang="en-US" dirty="0"/>
              <a:t> to reach block B, you must have gone through block A</a:t>
            </a:r>
          </a:p>
          <a:p>
            <a:r>
              <a:rPr lang="en-US" dirty="0"/>
              <a:t>Strict Domination (A strictly dominates B)</a:t>
            </a:r>
          </a:p>
          <a:p>
            <a:pPr lvl="1"/>
            <a:r>
              <a:rPr lang="en-US" dirty="0"/>
              <a:t>A dominates B and A is not B</a:t>
            </a:r>
          </a:p>
          <a:p>
            <a:r>
              <a:rPr lang="en-US" dirty="0"/>
              <a:t>Immediate Domination (A immediately dominates B)</a:t>
            </a:r>
          </a:p>
          <a:p>
            <a:pPr lvl="1"/>
            <a:r>
              <a:rPr lang="en-US" dirty="0"/>
              <a:t>A immediately dominates B if A dominates B and has no intervening dominators</a:t>
            </a:r>
          </a:p>
        </p:txBody>
      </p:sp>
    </p:spTree>
    <p:extLst>
      <p:ext uri="{BB962C8B-B14F-4D97-AF65-F5344CB8AC3E}">
        <p14:creationId xmlns:p14="http://schemas.microsoft.com/office/powerpoint/2010/main" val="2193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1400" y="1600200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7327" y="3048000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9962" y="3048000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43837" y="4572000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5700712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" name="Straight Arrow Connector 5"/>
          <p:cNvCxnSpPr>
            <a:stCxn id="3" idx="2"/>
            <a:endCxn id="9" idx="0"/>
          </p:cNvCxnSpPr>
          <p:nvPr/>
        </p:nvCxnSpPr>
        <p:spPr>
          <a:xfrm flipH="1">
            <a:off x="3085027" y="2438400"/>
            <a:ext cx="1144073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>
            <a:stCxn id="3" idx="2"/>
            <a:endCxn id="10" idx="0"/>
          </p:cNvCxnSpPr>
          <p:nvPr/>
        </p:nvCxnSpPr>
        <p:spPr>
          <a:xfrm>
            <a:off x="4229100" y="2438400"/>
            <a:ext cx="1158562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3085027" y="3886200"/>
            <a:ext cx="110651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 flipH="1">
            <a:off x="4191537" y="3886200"/>
            <a:ext cx="1196125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 flipH="1">
            <a:off x="4152900" y="5410200"/>
            <a:ext cx="38637" cy="29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urved Connector 22"/>
          <p:cNvCxnSpPr>
            <a:stCxn id="3" idx="3"/>
            <a:endCxn id="10" idx="3"/>
          </p:cNvCxnSpPr>
          <p:nvPr/>
        </p:nvCxnSpPr>
        <p:spPr>
          <a:xfrm>
            <a:off x="4876800" y="2019300"/>
            <a:ext cx="1158562" cy="1447800"/>
          </a:xfrm>
          <a:prstGeom prst="curvedConnector3">
            <a:avLst>
              <a:gd name="adj1" fmla="val 119731"/>
            </a:avLst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urved Connector 24"/>
          <p:cNvCxnSpPr>
            <a:stCxn id="11" idx="1"/>
            <a:endCxn id="3" idx="1"/>
          </p:cNvCxnSpPr>
          <p:nvPr/>
        </p:nvCxnSpPr>
        <p:spPr>
          <a:xfrm rot="10800000" flipH="1">
            <a:off x="3543836" y="2019300"/>
            <a:ext cx="37563" cy="2971800"/>
          </a:xfrm>
          <a:prstGeom prst="curvedConnector3">
            <a:avLst>
              <a:gd name="adj1" fmla="val -4722903"/>
            </a:avLst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endCxn id="3" idx="0"/>
          </p:cNvCxnSpPr>
          <p:nvPr/>
        </p:nvCxnSpPr>
        <p:spPr>
          <a:xfrm>
            <a:off x="4229100" y="114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Dominator example</a:t>
            </a:r>
          </a:p>
        </p:txBody>
      </p:sp>
    </p:spTree>
    <p:extLst>
      <p:ext uri="{BB962C8B-B14F-4D97-AF65-F5344CB8AC3E}">
        <p14:creationId xmlns:p14="http://schemas.microsoft.com/office/powerpoint/2010/main" val="357590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Definition: </a:t>
            </a:r>
            <a:br>
              <a:rPr lang="en-US" i="1" dirty="0"/>
            </a:br>
            <a:r>
              <a:rPr lang="en-US" dirty="0"/>
              <a:t>For a block </a:t>
            </a:r>
            <a:r>
              <a:rPr lang="en-US" b="1" dirty="0"/>
              <a:t>x</a:t>
            </a:r>
            <a:r>
              <a:rPr lang="en-US" dirty="0"/>
              <a:t>, the dominance frontier of x is the set of nodes </a:t>
            </a:r>
            <a:r>
              <a:rPr lang="en-US" b="1" dirty="0"/>
              <a:t>Y</a:t>
            </a:r>
            <a:r>
              <a:rPr lang="en-US" dirty="0"/>
              <a:t> such that </a:t>
            </a:r>
          </a:p>
          <a:p>
            <a:pPr marL="347663" indent="-347663">
              <a:buFontTx/>
              <a:buChar char="-"/>
            </a:pPr>
            <a:r>
              <a:rPr lang="en-US" b="1" dirty="0"/>
              <a:t>x</a:t>
            </a:r>
            <a:r>
              <a:rPr lang="en-US" dirty="0"/>
              <a:t> dominates an immediate predecessor of </a:t>
            </a:r>
            <a:r>
              <a:rPr lang="en-US" b="1" dirty="0"/>
              <a:t>Y</a:t>
            </a:r>
          </a:p>
          <a:p>
            <a:pPr marL="347663" indent="-347663">
              <a:buFontTx/>
              <a:buChar char="-"/>
            </a:pPr>
            <a:r>
              <a:rPr lang="en-US" b="1" dirty="0"/>
              <a:t>x</a:t>
            </a:r>
            <a:r>
              <a:rPr lang="en-US" dirty="0"/>
              <a:t> does not strictly dominate </a:t>
            </a:r>
            <a:r>
              <a:rPr lang="en-US" b="1" dirty="0"/>
              <a:t>Y</a:t>
            </a:r>
          </a:p>
        </p:txBody>
      </p:sp>
      <p:pic>
        <p:nvPicPr>
          <p:cNvPr id="1026" name="Picture 2" descr="http://www.uic.edu/depts/oee/susi/Images/historical/thumbnailpalmerc&amp;iacrossthecontinentwestwardthecourse18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3133174" cy="1981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434600-A827-4B55-A62A-0A2DA75D7B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1400" y="1600200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7327" y="3048000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9962" y="3048000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43837" y="4572000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5700712"/>
            <a:ext cx="1295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" name="Straight Arrow Connector 5"/>
          <p:cNvCxnSpPr>
            <a:stCxn id="3" idx="2"/>
            <a:endCxn id="9" idx="0"/>
          </p:cNvCxnSpPr>
          <p:nvPr/>
        </p:nvCxnSpPr>
        <p:spPr>
          <a:xfrm flipH="1">
            <a:off x="3085027" y="2438400"/>
            <a:ext cx="1144073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>
            <a:stCxn id="3" idx="2"/>
            <a:endCxn id="10" idx="0"/>
          </p:cNvCxnSpPr>
          <p:nvPr/>
        </p:nvCxnSpPr>
        <p:spPr>
          <a:xfrm>
            <a:off x="4229100" y="2438400"/>
            <a:ext cx="1158562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3085027" y="3886200"/>
            <a:ext cx="110651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 flipH="1">
            <a:off x="4191537" y="3886200"/>
            <a:ext cx="1196125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 flipH="1">
            <a:off x="4152900" y="5410200"/>
            <a:ext cx="38637" cy="29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urved Connector 22"/>
          <p:cNvCxnSpPr>
            <a:stCxn id="3" idx="3"/>
            <a:endCxn id="10" idx="3"/>
          </p:cNvCxnSpPr>
          <p:nvPr/>
        </p:nvCxnSpPr>
        <p:spPr>
          <a:xfrm>
            <a:off x="4876800" y="2019300"/>
            <a:ext cx="1158562" cy="1447800"/>
          </a:xfrm>
          <a:prstGeom prst="curvedConnector3">
            <a:avLst>
              <a:gd name="adj1" fmla="val 119731"/>
            </a:avLst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urved Connector 24"/>
          <p:cNvCxnSpPr>
            <a:stCxn id="11" idx="1"/>
            <a:endCxn id="3" idx="1"/>
          </p:cNvCxnSpPr>
          <p:nvPr/>
        </p:nvCxnSpPr>
        <p:spPr>
          <a:xfrm rot="10800000" flipH="1">
            <a:off x="3543836" y="2019300"/>
            <a:ext cx="37563" cy="2971800"/>
          </a:xfrm>
          <a:prstGeom prst="curvedConnector3">
            <a:avLst>
              <a:gd name="adj1" fmla="val -4722903"/>
            </a:avLst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endCxn id="3" idx="0"/>
          </p:cNvCxnSpPr>
          <p:nvPr/>
        </p:nvCxnSpPr>
        <p:spPr>
          <a:xfrm>
            <a:off x="4229100" y="114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932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7613</TotalTime>
  <Words>1924</Words>
  <Application>Microsoft Macintosh PowerPoint</Application>
  <PresentationFormat>On-screen Show (4:3)</PresentationFormat>
  <Paragraphs>380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Final exam</vt:lpstr>
      <vt:lpstr>Optimization Frameworks</vt:lpstr>
      <vt:lpstr>Roadmap</vt:lpstr>
      <vt:lpstr>Outline</vt:lpstr>
      <vt:lpstr>Dominator review</vt:lpstr>
      <vt:lpstr>Dominator terms</vt:lpstr>
      <vt:lpstr>Dominator example</vt:lpstr>
      <vt:lpstr>Dominance frontier</vt:lpstr>
      <vt:lpstr>Example</vt:lpstr>
      <vt:lpstr>Static single assignment</vt:lpstr>
      <vt:lpstr>Goal of SSA Form</vt:lpstr>
      <vt:lpstr>Conversion</vt:lpstr>
      <vt:lpstr>Benefits of SSA Form</vt:lpstr>
      <vt:lpstr>Optimizations Where SSA Helps</vt:lpstr>
      <vt:lpstr>Optimizations Where SSA Helps</vt:lpstr>
      <vt:lpstr>What About Conditionals?</vt:lpstr>
      <vt:lpstr>Phi Functions (ϕ)</vt:lpstr>
      <vt:lpstr>Computing Phi-Function Placement</vt:lpstr>
      <vt:lpstr>Pruned Phi Functions</vt:lpstr>
      <vt:lpstr>Dataflow Analysis</vt:lpstr>
      <vt:lpstr>Dataflow framework idea</vt:lpstr>
      <vt:lpstr>Dataflow framework idea</vt:lpstr>
      <vt:lpstr>Dataflow analysis direction</vt:lpstr>
      <vt:lpstr>Dataflow-Analysis Example 1</vt:lpstr>
      <vt:lpstr>Dataflow-Analysis Example 1</vt:lpstr>
      <vt:lpstr>Dataflow-Analysis Example 1</vt:lpstr>
      <vt:lpstr>Dataflow-Analysis Example 2</vt:lpstr>
      <vt:lpstr>The end: or is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LORIS D'ANTONI</cp:lastModifiedBy>
  <cp:revision>334</cp:revision>
  <dcterms:created xsi:type="dcterms:W3CDTF">2014-11-06T03:13:16Z</dcterms:created>
  <dcterms:modified xsi:type="dcterms:W3CDTF">2020-03-25T23:45:25Z</dcterms:modified>
</cp:coreProperties>
</file>