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y Cao" userId="4cbe3328ee4eb7b2" providerId="LiveId" clId="{CC5B0A49-0B0E-4A9D-9F88-67D879C967FE}"/>
    <pc:docChg chg="undo custSel addSld modSld">
      <pc:chgData name="Ricky Cao" userId="4cbe3328ee4eb7b2" providerId="LiveId" clId="{CC5B0A49-0B0E-4A9D-9F88-67D879C967FE}" dt="2024-04-18T05:02:09.023" v="544" actId="2711"/>
      <pc:docMkLst>
        <pc:docMk/>
      </pc:docMkLst>
      <pc:sldChg chg="delSp new mod">
        <pc:chgData name="Ricky Cao" userId="4cbe3328ee4eb7b2" providerId="LiveId" clId="{CC5B0A49-0B0E-4A9D-9F88-67D879C967FE}" dt="2024-04-18T04:12:28.276" v="2" actId="478"/>
        <pc:sldMkLst>
          <pc:docMk/>
          <pc:sldMk cId="715838327" sldId="256"/>
        </pc:sldMkLst>
        <pc:spChg chg="del">
          <ac:chgData name="Ricky Cao" userId="4cbe3328ee4eb7b2" providerId="LiveId" clId="{CC5B0A49-0B0E-4A9D-9F88-67D879C967FE}" dt="2024-04-18T04:12:26.039" v="1" actId="478"/>
          <ac:spMkLst>
            <pc:docMk/>
            <pc:sldMk cId="715838327" sldId="256"/>
            <ac:spMk id="2" creationId="{40405926-47DA-64A4-C5B2-30EDE045A9A3}"/>
          </ac:spMkLst>
        </pc:spChg>
        <pc:spChg chg="del">
          <ac:chgData name="Ricky Cao" userId="4cbe3328ee4eb7b2" providerId="LiveId" clId="{CC5B0A49-0B0E-4A9D-9F88-67D879C967FE}" dt="2024-04-18T04:12:28.276" v="2" actId="478"/>
          <ac:spMkLst>
            <pc:docMk/>
            <pc:sldMk cId="715838327" sldId="256"/>
            <ac:spMk id="3" creationId="{AE82180D-D381-B55B-1154-D7ABD9BAF881}"/>
          </ac:spMkLst>
        </pc:spChg>
      </pc:sldChg>
      <pc:sldChg chg="modSp new mod">
        <pc:chgData name="Ricky Cao" userId="4cbe3328ee4eb7b2" providerId="LiveId" clId="{CC5B0A49-0B0E-4A9D-9F88-67D879C967FE}" dt="2024-04-18T04:39:39.120" v="110" actId="1076"/>
        <pc:sldMkLst>
          <pc:docMk/>
          <pc:sldMk cId="3292803784" sldId="257"/>
        </pc:sldMkLst>
        <pc:spChg chg="mod">
          <ac:chgData name="Ricky Cao" userId="4cbe3328ee4eb7b2" providerId="LiveId" clId="{CC5B0A49-0B0E-4A9D-9F88-67D879C967FE}" dt="2024-04-18T04:39:39.120" v="110" actId="1076"/>
          <ac:spMkLst>
            <pc:docMk/>
            <pc:sldMk cId="3292803784" sldId="257"/>
            <ac:spMk id="2" creationId="{709929B1-478D-D7C9-8683-AD24D510F5FE}"/>
          </ac:spMkLst>
        </pc:spChg>
        <pc:spChg chg="mod">
          <ac:chgData name="Ricky Cao" userId="4cbe3328ee4eb7b2" providerId="LiveId" clId="{CC5B0A49-0B0E-4A9D-9F88-67D879C967FE}" dt="2024-04-18T04:24:59.919" v="26" actId="12"/>
          <ac:spMkLst>
            <pc:docMk/>
            <pc:sldMk cId="3292803784" sldId="257"/>
            <ac:spMk id="3" creationId="{28856499-4B72-ECD3-7805-EA025DDCEE91}"/>
          </ac:spMkLst>
        </pc:spChg>
      </pc:sldChg>
      <pc:sldChg chg="modSp new mod">
        <pc:chgData name="Ricky Cao" userId="4cbe3328ee4eb7b2" providerId="LiveId" clId="{CC5B0A49-0B0E-4A9D-9F88-67D879C967FE}" dt="2024-04-18T04:31:14.772" v="47" actId="20577"/>
        <pc:sldMkLst>
          <pc:docMk/>
          <pc:sldMk cId="69505874" sldId="258"/>
        </pc:sldMkLst>
        <pc:spChg chg="mod">
          <ac:chgData name="Ricky Cao" userId="4cbe3328ee4eb7b2" providerId="LiveId" clId="{CC5B0A49-0B0E-4A9D-9F88-67D879C967FE}" dt="2024-04-18T04:25:28.238" v="28"/>
          <ac:spMkLst>
            <pc:docMk/>
            <pc:sldMk cId="69505874" sldId="258"/>
            <ac:spMk id="2" creationId="{FA79A415-B83A-4033-9DE3-8339BE980100}"/>
          </ac:spMkLst>
        </pc:spChg>
        <pc:spChg chg="mod">
          <ac:chgData name="Ricky Cao" userId="4cbe3328ee4eb7b2" providerId="LiveId" clId="{CC5B0A49-0B0E-4A9D-9F88-67D879C967FE}" dt="2024-04-18T04:31:14.772" v="47" actId="20577"/>
          <ac:spMkLst>
            <pc:docMk/>
            <pc:sldMk cId="69505874" sldId="258"/>
            <ac:spMk id="3" creationId="{EA54DB5D-EC4A-D050-16ED-89B048BFD718}"/>
          </ac:spMkLst>
        </pc:spChg>
      </pc:sldChg>
      <pc:sldChg chg="modSp new mod">
        <pc:chgData name="Ricky Cao" userId="4cbe3328ee4eb7b2" providerId="LiveId" clId="{CC5B0A49-0B0E-4A9D-9F88-67D879C967FE}" dt="2024-04-18T04:34:45.601" v="62" actId="27636"/>
        <pc:sldMkLst>
          <pc:docMk/>
          <pc:sldMk cId="3277643652" sldId="259"/>
        </pc:sldMkLst>
        <pc:spChg chg="mod">
          <ac:chgData name="Ricky Cao" userId="4cbe3328ee4eb7b2" providerId="LiveId" clId="{CC5B0A49-0B0E-4A9D-9F88-67D879C967FE}" dt="2024-04-18T04:32:34.340" v="49"/>
          <ac:spMkLst>
            <pc:docMk/>
            <pc:sldMk cId="3277643652" sldId="259"/>
            <ac:spMk id="2" creationId="{2965B37D-937C-5FA5-7C93-D37085A2F9F6}"/>
          </ac:spMkLst>
        </pc:spChg>
        <pc:spChg chg="mod">
          <ac:chgData name="Ricky Cao" userId="4cbe3328ee4eb7b2" providerId="LiveId" clId="{CC5B0A49-0B0E-4A9D-9F88-67D879C967FE}" dt="2024-04-18T04:34:45.601" v="62" actId="27636"/>
          <ac:spMkLst>
            <pc:docMk/>
            <pc:sldMk cId="3277643652" sldId="259"/>
            <ac:spMk id="3" creationId="{1A3026A1-0963-7F64-4DDB-110D4590ADA7}"/>
          </ac:spMkLst>
        </pc:spChg>
      </pc:sldChg>
      <pc:sldChg chg="addSp modSp new mod">
        <pc:chgData name="Ricky Cao" userId="4cbe3328ee4eb7b2" providerId="LiveId" clId="{CC5B0A49-0B0E-4A9D-9F88-67D879C967FE}" dt="2024-04-18T05:02:09.023" v="544" actId="2711"/>
        <pc:sldMkLst>
          <pc:docMk/>
          <pc:sldMk cId="3024292232" sldId="260"/>
        </pc:sldMkLst>
        <pc:spChg chg="mod">
          <ac:chgData name="Ricky Cao" userId="4cbe3328ee4eb7b2" providerId="LiveId" clId="{CC5B0A49-0B0E-4A9D-9F88-67D879C967FE}" dt="2024-04-18T04:39:29.139" v="108" actId="1076"/>
          <ac:spMkLst>
            <pc:docMk/>
            <pc:sldMk cId="3024292232" sldId="260"/>
            <ac:spMk id="2" creationId="{3209DCBE-1403-CB0A-E55A-87A3CC822CDF}"/>
          </ac:spMkLst>
        </pc:spChg>
        <pc:spChg chg="mod">
          <ac:chgData name="Ricky Cao" userId="4cbe3328ee4eb7b2" providerId="LiveId" clId="{CC5B0A49-0B0E-4A9D-9F88-67D879C967FE}" dt="2024-04-18T05:02:09.023" v="544" actId="2711"/>
          <ac:spMkLst>
            <pc:docMk/>
            <pc:sldMk cId="3024292232" sldId="260"/>
            <ac:spMk id="3" creationId="{2AA51BD8-1ED4-C1E4-024C-99BCC1E08314}"/>
          </ac:spMkLst>
        </pc:spChg>
        <pc:spChg chg="add mod">
          <ac:chgData name="Ricky Cao" userId="4cbe3328ee4eb7b2" providerId="LiveId" clId="{CC5B0A49-0B0E-4A9D-9F88-67D879C967FE}" dt="2024-04-18T05:01:57.905" v="543" actId="14100"/>
          <ac:spMkLst>
            <pc:docMk/>
            <pc:sldMk cId="3024292232" sldId="260"/>
            <ac:spMk id="4" creationId="{E8A60F87-799C-B80A-E81A-ED8549D9D081}"/>
          </ac:spMkLst>
        </pc:spChg>
        <pc:spChg chg="add mod">
          <ac:chgData name="Ricky Cao" userId="4cbe3328ee4eb7b2" providerId="LiveId" clId="{CC5B0A49-0B0E-4A9D-9F88-67D879C967FE}" dt="2024-04-18T05:01:30.589" v="539" actId="113"/>
          <ac:spMkLst>
            <pc:docMk/>
            <pc:sldMk cId="3024292232" sldId="260"/>
            <ac:spMk id="5" creationId="{8568CE32-210E-519B-094D-DA2BA5D14467}"/>
          </ac:spMkLst>
        </pc:spChg>
        <pc:spChg chg="add mod">
          <ac:chgData name="Ricky Cao" userId="4cbe3328ee4eb7b2" providerId="LiveId" clId="{CC5B0A49-0B0E-4A9D-9F88-67D879C967FE}" dt="2024-04-18T05:01:37.695" v="541" actId="113"/>
          <ac:spMkLst>
            <pc:docMk/>
            <pc:sldMk cId="3024292232" sldId="260"/>
            <ac:spMk id="6" creationId="{D2283A17-6D63-84C8-6E77-BE65F1ACA2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45AC9-9796-BE13-C2B5-91702DE2B97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F9724A-6B92-96DA-6408-5313D2015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2B4A1B-9EFF-9636-D699-0717B906D562}"/>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7593EC66-985D-F399-292B-B9997CEC82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05DFA5-5F01-8282-CB38-12095B7B53F0}"/>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208575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B1491-612B-0C27-494A-896A0456DB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81BB9A-0544-A314-AEA0-9C445AC1F8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AD245B-B69E-DC98-35A5-63706299AF69}"/>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F00B7E4B-C99D-9E30-3C2E-872F06722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904E2-F659-BD90-09B8-DC24DC12DED4}"/>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103873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DB0B9E-B387-463F-5807-E2BBDA164B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3FBA5A-4482-DCB1-8233-5A5C1BA825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D1A4A9-B798-78C3-9CDF-1A5344EBE6A7}"/>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C4E36148-9312-9F08-B420-529F50093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5837BB-C00B-2672-3573-11BC723F36E9}"/>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249730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3CA4F-6CA6-7EDA-17FA-54FA4CD7EC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EBFAEF-D354-9085-0393-A9724CFE9D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7C8C13-B340-8144-21FC-15A419830D34}"/>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135C7EF5-D59B-DC38-DD2D-AD952999A0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995DAD-109B-FA7D-59DA-38E838A1079E}"/>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405201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5BB89-EF98-2B59-B031-F348BA1AC8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D30251-B1E0-8141-D0E3-CC1D1ED54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4EE13-B6D4-18D9-AF46-B8408BE881C3}"/>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529BF7B2-3A3E-7D25-CB3A-B014D133F9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F0466D-0A56-AFC5-E35B-568203DEFBFD}"/>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21115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8D8A-81A7-5565-81D2-292E67ED31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38FB32-CCE3-E9C7-DC27-D3D04E1360E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D8DC1-56E0-AF68-9809-B1E6ABCCA5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E4549C6-4724-F96D-A32C-83A4E874CA3F}"/>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6" name="页脚占位符 5">
            <a:extLst>
              <a:ext uri="{FF2B5EF4-FFF2-40B4-BE49-F238E27FC236}">
                <a16:creationId xmlns:a16="http://schemas.microsoft.com/office/drawing/2014/main" id="{13583442-A65D-9F16-9917-E4F389030B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C159C5-E410-2AE4-5BE8-DC2B4E7B02C1}"/>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286391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568A9-15B0-F32D-F75F-FEA1F0188A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418F9A-A747-FB6F-FA9D-2EE152DAE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AEA0C5-1E6C-E708-CDB9-8DD8D64CC9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4CE58DE-BECC-A2D1-B9DF-811D46948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70E4CF-5B7D-4F2C-B4A3-3341E82E7E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9DE9C9-3D76-2175-3235-BFD399B00354}"/>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8" name="页脚占位符 7">
            <a:extLst>
              <a:ext uri="{FF2B5EF4-FFF2-40B4-BE49-F238E27FC236}">
                <a16:creationId xmlns:a16="http://schemas.microsoft.com/office/drawing/2014/main" id="{42C5A9B8-A6AC-02EC-3E79-8A3ACB81F2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8A954E-C1BF-C75E-B1F7-E07AAB956535}"/>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73705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62CDE-5C62-8CD5-E3C3-283171BC57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49AFA6-3D40-02BE-600B-DF93DB4DBA5D}"/>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4" name="页脚占位符 3">
            <a:extLst>
              <a:ext uri="{FF2B5EF4-FFF2-40B4-BE49-F238E27FC236}">
                <a16:creationId xmlns:a16="http://schemas.microsoft.com/office/drawing/2014/main" id="{003DD3EB-4C99-8CEC-F7DE-5A4B43FE82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41C0F0-71A4-5FA4-71FA-F8CEFDB7F94A}"/>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135306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14FBDE-81CE-AE64-4D25-9D92645542D8}"/>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3" name="页脚占位符 2">
            <a:extLst>
              <a:ext uri="{FF2B5EF4-FFF2-40B4-BE49-F238E27FC236}">
                <a16:creationId xmlns:a16="http://schemas.microsoft.com/office/drawing/2014/main" id="{E9AFC523-6049-1E94-1E51-C9814E155E7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500538-E7A4-5470-372F-0152B1F7D397}"/>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408513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E8BFF-3474-3975-B0F9-DDA75AF355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5B23AC-FD38-79B3-DB71-8FD2128A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503F3C2-D26D-24CC-EE3E-1EA775451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36C5DB-5264-5FA4-3AFA-A6DBCE6EF8F6}"/>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6" name="页脚占位符 5">
            <a:extLst>
              <a:ext uri="{FF2B5EF4-FFF2-40B4-BE49-F238E27FC236}">
                <a16:creationId xmlns:a16="http://schemas.microsoft.com/office/drawing/2014/main" id="{0EE46D0A-D06F-4275-2546-E1A754A073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D6A188-223D-4CE3-3309-D0D4393686FA}"/>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273463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09C8C-83F1-11EB-C231-B42963D8E9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CEBF10-E0C1-1336-977D-E6B74C038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4FDDDB-0E5B-246C-6469-39407BD93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701D92-C68F-09E1-ECFF-F1D4717E86F0}"/>
              </a:ext>
            </a:extLst>
          </p:cNvPr>
          <p:cNvSpPr>
            <a:spLocks noGrp="1"/>
          </p:cNvSpPr>
          <p:nvPr>
            <p:ph type="dt" sz="half" idx="10"/>
          </p:nvPr>
        </p:nvSpPr>
        <p:spPr/>
        <p:txBody>
          <a:bodyPr/>
          <a:lstStyle/>
          <a:p>
            <a:fld id="{B311F241-DA08-4A9A-947C-24FC56348C15}" type="datetimeFigureOut">
              <a:rPr lang="zh-CN" altLang="en-US" smtClean="0"/>
              <a:t>2024/4/18</a:t>
            </a:fld>
            <a:endParaRPr lang="zh-CN" altLang="en-US"/>
          </a:p>
        </p:txBody>
      </p:sp>
      <p:sp>
        <p:nvSpPr>
          <p:cNvPr id="6" name="页脚占位符 5">
            <a:extLst>
              <a:ext uri="{FF2B5EF4-FFF2-40B4-BE49-F238E27FC236}">
                <a16:creationId xmlns:a16="http://schemas.microsoft.com/office/drawing/2014/main" id="{819E1093-1FC7-0933-F941-63E64A307B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62CB80-B7E7-C1C1-CCF7-84EA31710D40}"/>
              </a:ext>
            </a:extLst>
          </p:cNvPr>
          <p:cNvSpPr>
            <a:spLocks noGrp="1"/>
          </p:cNvSpPr>
          <p:nvPr>
            <p:ph type="sldNum" sz="quarter" idx="12"/>
          </p:nvPr>
        </p:nvSpPr>
        <p:spPr/>
        <p:txBody>
          <a:body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284185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C4143E-356A-3CB3-7F5B-BE47DB8D1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910C0B-7EF4-7A82-791B-17CCADE6A7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7BE317-E499-39AF-92B7-2234A49A8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1F241-DA08-4A9A-947C-24FC56348C15}" type="datetimeFigureOut">
              <a:rPr lang="zh-CN" altLang="en-US" smtClean="0"/>
              <a:t>2024/4/18</a:t>
            </a:fld>
            <a:endParaRPr lang="zh-CN" altLang="en-US"/>
          </a:p>
        </p:txBody>
      </p:sp>
      <p:sp>
        <p:nvSpPr>
          <p:cNvPr id="5" name="页脚占位符 4">
            <a:extLst>
              <a:ext uri="{FF2B5EF4-FFF2-40B4-BE49-F238E27FC236}">
                <a16:creationId xmlns:a16="http://schemas.microsoft.com/office/drawing/2014/main" id="{27CDD3C5-0EF2-5611-EEC6-D62F37417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7D40E6-C81F-F272-A0DE-AC4FFF854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642EB-38CD-49B6-95E4-1FC081A8C0AF}" type="slidenum">
              <a:rPr lang="zh-CN" altLang="en-US" smtClean="0"/>
              <a:t>‹#›</a:t>
            </a:fld>
            <a:endParaRPr lang="zh-CN" altLang="en-US"/>
          </a:p>
        </p:txBody>
      </p:sp>
    </p:spTree>
    <p:extLst>
      <p:ext uri="{BB962C8B-B14F-4D97-AF65-F5344CB8AC3E}">
        <p14:creationId xmlns:p14="http://schemas.microsoft.com/office/powerpoint/2010/main" val="251337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83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929B1-478D-D7C9-8683-AD24D510F5FE}"/>
              </a:ext>
            </a:extLst>
          </p:cNvPr>
          <p:cNvSpPr>
            <a:spLocks noGrp="1"/>
          </p:cNvSpPr>
          <p:nvPr>
            <p:ph type="title"/>
          </p:nvPr>
        </p:nvSpPr>
        <p:spPr>
          <a:xfrm>
            <a:off x="714910" y="18255"/>
            <a:ext cx="10515600" cy="1325563"/>
          </a:xfrm>
        </p:spPr>
        <p:txBody>
          <a:bodyPr/>
          <a:lstStyle/>
          <a:p>
            <a:r>
              <a:rPr lang="en-US" altLang="zh-CN" dirty="0">
                <a:latin typeface="Times New Roman" panose="02020603050405020304" pitchFamily="18" charset="0"/>
                <a:cs typeface="Times New Roman" panose="02020603050405020304" pitchFamily="18" charset="0"/>
              </a:rPr>
              <a:t>Q2</a:t>
            </a:r>
            <a:br>
              <a:rPr lang="en-US" altLang="zh-CN" dirty="0">
                <a:latin typeface="Times New Roman" panose="02020603050405020304" pitchFamily="18" charset="0"/>
                <a:cs typeface="Times New Roman" panose="02020603050405020304" pitchFamily="18" charset="0"/>
              </a:rPr>
            </a:br>
            <a:r>
              <a:rPr lang="en-US" altLang="zh-CN" sz="1800" dirty="0">
                <a:effectLst/>
                <a:latin typeface="Times New Roman" panose="02020603050405020304" pitchFamily="18" charset="0"/>
                <a:cs typeface="Times New Roman" panose="02020603050405020304" pitchFamily="18" charset="0"/>
              </a:rPr>
              <a:t>What’s the methodology of the portfolio construction and how is it implemented in Project 2 codebase? </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8856499-4B72-ECD3-7805-EA025DDCEE91}"/>
              </a:ext>
            </a:extLst>
          </p:cNvPr>
          <p:cNvSpPr>
            <a:spLocks noGrp="1"/>
          </p:cNvSpPr>
          <p:nvPr>
            <p:ph idx="1"/>
          </p:nvPr>
        </p:nvSpPr>
        <p:spPr/>
        <p:txBody>
          <a:bodyPr>
            <a:normAutofit/>
          </a:bodyPr>
          <a:lstStyle/>
          <a:p>
            <a:pPr algn="just"/>
            <a:endParaRPr lang="en-US" altLang="zh-CN" sz="3600" dirty="0">
              <a:effectLst/>
              <a:latin typeface="Times New Roman" panose="02020603050405020304" pitchFamily="18" charset="0"/>
              <a:cs typeface="Times New Roman" panose="02020603050405020304" pitchFamily="18" charset="0"/>
            </a:endParaRPr>
          </a:p>
          <a:p>
            <a:pPr algn="just"/>
            <a:r>
              <a:rPr lang="en-US" altLang="zh-CN" sz="3600" dirty="0">
                <a:effectLst/>
                <a:latin typeface="Times New Roman" panose="02020603050405020304" pitchFamily="18" charset="0"/>
                <a:cs typeface="Times New Roman" panose="02020603050405020304" pitchFamily="18" charset="0"/>
              </a:rPr>
              <a:t>long-short portfolio</a:t>
            </a:r>
          </a:p>
          <a:p>
            <a:pPr algn="just"/>
            <a:r>
              <a:rPr lang="en-US" altLang="zh-CN" sz="3600" dirty="0">
                <a:latin typeface="Times New Roman" panose="02020603050405020304" pitchFamily="18" charset="0"/>
                <a:cs typeface="Times New Roman" panose="02020603050405020304" pitchFamily="18" charset="0"/>
              </a:rPr>
              <a:t>How to build</a:t>
            </a:r>
          </a:p>
          <a:p>
            <a:pPr algn="just"/>
            <a:r>
              <a:rPr lang="en-US" altLang="zh-CN" sz="3600" dirty="0">
                <a:latin typeface="Times New Roman" panose="02020603050405020304" pitchFamily="18" charset="0"/>
                <a:cs typeface="Times New Roman" panose="02020603050405020304" pitchFamily="18" charset="0"/>
              </a:rPr>
              <a:t>How to implement it in code: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80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9A415-B83A-4033-9DE3-8339BE98010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Q2</a:t>
            </a:r>
            <a:endParaRPr lang="zh-CN" altLang="en-US" dirty="0"/>
          </a:p>
        </p:txBody>
      </p:sp>
      <p:sp>
        <p:nvSpPr>
          <p:cNvPr id="3" name="内容占位符 2">
            <a:extLst>
              <a:ext uri="{FF2B5EF4-FFF2-40B4-BE49-F238E27FC236}">
                <a16:creationId xmlns:a16="http://schemas.microsoft.com/office/drawing/2014/main" id="{EA54DB5D-EC4A-D050-16ED-89B048BFD718}"/>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What is a long-short portfolio?</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 long-short portfolio is an investment strategy that allows investors to achieve returns and reduce market risks by holding both long and short positions. In this strategy, investors buy assets they think will perform better than the market and short assets they think will perform worse. This strategy allows investors to look for profit opportunities when the market moves in any direction, whether up or down. This spreads risk across multiple assets and reduces reliance on the performance of a single asset or market.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0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5B37D-937C-5FA5-7C93-D37085A2F9F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Q2</a:t>
            </a:r>
            <a:endParaRPr lang="zh-CN" altLang="en-US" dirty="0"/>
          </a:p>
        </p:txBody>
      </p:sp>
      <p:sp>
        <p:nvSpPr>
          <p:cNvPr id="3" name="内容占位符 2">
            <a:extLst>
              <a:ext uri="{FF2B5EF4-FFF2-40B4-BE49-F238E27FC236}">
                <a16:creationId xmlns:a16="http://schemas.microsoft.com/office/drawing/2014/main" id="{1A3026A1-0963-7F64-4DDB-110D4590ADA7}"/>
              </a:ext>
            </a:extLst>
          </p:cNvPr>
          <p:cNvSpPr>
            <a:spLocks noGrp="1"/>
          </p:cNvSpPr>
          <p:nvPr>
            <p:ph idx="1"/>
          </p:nvPr>
        </p:nvSpPr>
        <p:spPr/>
        <p:txBody>
          <a:bodyPr>
            <a:normAutofit fontScale="92500" lnSpcReduction="20000"/>
          </a:bodyPr>
          <a:lstStyle/>
          <a:p>
            <a:r>
              <a:rPr lang="en-US" altLang="zh-CN" sz="3000" dirty="0">
                <a:latin typeface="Times New Roman" panose="02020603050405020304" pitchFamily="18" charset="0"/>
                <a:cs typeface="Times New Roman" panose="02020603050405020304" pitchFamily="18" charset="0"/>
              </a:rPr>
              <a:t>How to build it?</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In this project, the long-short portfolio return is calculated by subtracting the year-month equal-weighted return of the first quantile from the year-month equal-weighted return of the last quantile. By ranking the returns of stocks every month, and then ranking them into several segments.</a:t>
            </a:r>
          </a:p>
          <a:p>
            <a:pPr marL="0" indent="0">
              <a:buNone/>
            </a:pPr>
            <a:r>
              <a:rPr lang="en-US" altLang="zh-CN" sz="3000" dirty="0">
                <a:latin typeface="Times New Roman" panose="02020603050405020304" pitchFamily="18" charset="0"/>
                <a:cs typeface="Times New Roman" panose="02020603050405020304" pitchFamily="18" charset="0"/>
              </a:rPr>
              <a:t>Investors will hold stocks in the best range and short stocks in the worst range.</a:t>
            </a:r>
          </a:p>
          <a:p>
            <a:pPr marL="0" indent="0">
              <a:buNone/>
            </a:pPr>
            <a:endParaRPr lang="en-US" altLang="zh-CN" sz="3000"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Note: Because the rank will be different every month, the stocks selected each month may be different.</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64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9DCBE-1403-CB0A-E55A-87A3CC822CDF}"/>
              </a:ext>
            </a:extLst>
          </p:cNvPr>
          <p:cNvSpPr>
            <a:spLocks noGrp="1"/>
          </p:cNvSpPr>
          <p:nvPr>
            <p:ph type="title"/>
          </p:nvPr>
        </p:nvSpPr>
        <p:spPr>
          <a:xfrm>
            <a:off x="838200" y="0"/>
            <a:ext cx="10515600" cy="1325563"/>
          </a:xfrm>
        </p:spPr>
        <p:txBody>
          <a:bodyPr/>
          <a:lstStyle/>
          <a:p>
            <a:r>
              <a:rPr lang="en-US" altLang="zh-CN" dirty="0">
                <a:latin typeface="Times New Roman" panose="02020603050405020304" pitchFamily="18" charset="0"/>
                <a:cs typeface="Times New Roman" panose="02020603050405020304" pitchFamily="18" charset="0"/>
              </a:rPr>
              <a:t>Q2</a:t>
            </a:r>
            <a:endParaRPr lang="zh-CN" altLang="en-US" dirty="0"/>
          </a:p>
        </p:txBody>
      </p:sp>
      <p:sp>
        <p:nvSpPr>
          <p:cNvPr id="3" name="内容占位符 2">
            <a:extLst>
              <a:ext uri="{FF2B5EF4-FFF2-40B4-BE49-F238E27FC236}">
                <a16:creationId xmlns:a16="http://schemas.microsoft.com/office/drawing/2014/main" id="{2AA51BD8-1ED4-C1E4-024C-99BCC1E08314}"/>
              </a:ext>
            </a:extLst>
          </p:cNvPr>
          <p:cNvSpPr>
            <a:spLocks noGrp="1"/>
          </p:cNvSpPr>
          <p:nvPr>
            <p:ph idx="1"/>
          </p:nvPr>
        </p:nvSpPr>
        <p:spPr>
          <a:xfrm>
            <a:off x="0" y="1181290"/>
            <a:ext cx="4237234" cy="5244762"/>
          </a:xfrm>
          <a:solidFill>
            <a:schemeClr val="accent5">
              <a:lumMod val="20000"/>
              <a:lumOff val="80000"/>
            </a:schemeClr>
          </a:solidFill>
        </p:spPr>
        <p:txBody>
          <a:bodyPr>
            <a:normAutofit fontScale="25000" lnSpcReduction="20000"/>
          </a:bodyPr>
          <a:lstStyle/>
          <a:p>
            <a:endParaRPr lang="en-US" altLang="zh-CN" dirty="0">
              <a:latin typeface="Times New Roman" panose="02020603050405020304" pitchFamily="18" charset="0"/>
              <a:cs typeface="Times New Roman" panose="02020603050405020304" pitchFamily="18" charset="0"/>
            </a:endParaRPr>
          </a:p>
          <a:p>
            <a:pPr marL="0" indent="0" algn="just">
              <a:buNone/>
            </a:pPr>
            <a:r>
              <a:rPr lang="en-US" altLang="zh-CN" sz="7200" dirty="0">
                <a:latin typeface="Times New Roman" panose="02020603050405020304" pitchFamily="18" charset="0"/>
                <a:cs typeface="Times New Roman" panose="02020603050405020304" pitchFamily="18" charset="0"/>
              </a:rPr>
              <a:t>ETL</a:t>
            </a:r>
            <a:r>
              <a:rPr lang="zh-CN" altLang="en-US" sz="7200" dirty="0">
                <a:latin typeface="Times New Roman" panose="02020603050405020304" pitchFamily="18" charset="0"/>
                <a:cs typeface="Times New Roman" panose="02020603050405020304" pitchFamily="18" charset="0"/>
              </a:rPr>
              <a:t>：</a:t>
            </a:r>
            <a:r>
              <a:rPr lang="en-US" altLang="zh-CN" sz="7200" dirty="0">
                <a:latin typeface="Times New Roman" panose="02020603050405020304" pitchFamily="18" charset="0"/>
                <a:cs typeface="Times New Roman" panose="02020603050405020304" pitchFamily="18" charset="0"/>
              </a:rPr>
              <a:t> "Extract, Transform, Load". Extract data from multiple disparate data sources and clean and transform this data to meet analytical needs. Finally, they are loaded into a centralized system for analysis.</a:t>
            </a:r>
          </a:p>
          <a:p>
            <a:pPr lvl="1" algn="just"/>
            <a:r>
              <a:rPr lang="en-US" altLang="zh-CN" sz="7200" b="1" dirty="0" err="1">
                <a:latin typeface="Times New Roman" panose="02020603050405020304" pitchFamily="18" charset="0"/>
                <a:cs typeface="Times New Roman" panose="02020603050405020304" pitchFamily="18" charset="0"/>
              </a:rPr>
              <a:t>read_prc_csv</a:t>
            </a:r>
            <a:r>
              <a:rPr lang="en-US" altLang="zh-CN" sz="7200" b="1" dirty="0">
                <a:latin typeface="Times New Roman" panose="02020603050405020304" pitchFamily="18" charset="0"/>
                <a:cs typeface="Times New Roman" panose="02020603050405020304" pitchFamily="18" charset="0"/>
              </a:rPr>
              <a:t>() </a:t>
            </a:r>
            <a:r>
              <a:rPr lang="en-US" altLang="zh-CN" sz="7200" dirty="0">
                <a:latin typeface="Times New Roman" panose="02020603050405020304" pitchFamily="18" charset="0"/>
                <a:cs typeface="Times New Roman" panose="02020603050405020304" pitchFamily="18" charset="0"/>
              </a:rPr>
              <a:t>function</a:t>
            </a:r>
            <a:r>
              <a:rPr lang="zh-CN" altLang="en-US" sz="7200" dirty="0">
                <a:latin typeface="Times New Roman" panose="02020603050405020304" pitchFamily="18" charset="0"/>
                <a:cs typeface="Times New Roman" panose="02020603050405020304" pitchFamily="18" charset="0"/>
              </a:rPr>
              <a:t>：</a:t>
            </a:r>
            <a:endParaRPr lang="en-US" altLang="zh-CN" sz="7200" dirty="0">
              <a:latin typeface="Times New Roman" panose="02020603050405020304" pitchFamily="18" charset="0"/>
              <a:cs typeface="Times New Roman" panose="02020603050405020304" pitchFamily="18" charset="0"/>
            </a:endParaRPr>
          </a:p>
          <a:p>
            <a:pPr marL="457200" lvl="1" indent="0" algn="just">
              <a:buNone/>
            </a:pPr>
            <a:r>
              <a:rPr lang="en-US" altLang="zh-CN" sz="7200" dirty="0">
                <a:latin typeface="Times New Roman" panose="02020603050405020304" pitchFamily="18" charset="0"/>
                <a:cs typeface="Times New Roman" panose="02020603050405020304" pitchFamily="18" charset="0"/>
              </a:rPr>
              <a:t>Retrieve the adjusted closing price within a specified ticker date range.</a:t>
            </a:r>
          </a:p>
          <a:p>
            <a:pPr marL="457200" lvl="1" indent="0" algn="just">
              <a:buNone/>
            </a:pPr>
            <a:r>
              <a:rPr lang="en-US" altLang="zh-CN" sz="7200" dirty="0">
                <a:latin typeface="Times New Roman" panose="02020603050405020304" pitchFamily="18" charset="0"/>
                <a:cs typeface="Times New Roman" panose="02020603050405020304" pitchFamily="18" charset="0"/>
              </a:rPr>
              <a:t>Then organize it into a pandas sequence.</a:t>
            </a:r>
          </a:p>
          <a:p>
            <a:pPr marL="457200" lvl="1" indent="0" algn="just">
              <a:buNone/>
            </a:pPr>
            <a:endParaRPr lang="en-US" altLang="zh-CN" sz="7200" dirty="0">
              <a:latin typeface="Times New Roman" panose="02020603050405020304" pitchFamily="18" charset="0"/>
              <a:cs typeface="Times New Roman" panose="02020603050405020304" pitchFamily="18" charset="0"/>
            </a:endParaRPr>
          </a:p>
          <a:p>
            <a:pPr lvl="1" algn="just"/>
            <a:r>
              <a:rPr lang="en-US" altLang="zh-CN" sz="7200" b="1" dirty="0" err="1">
                <a:latin typeface="Times New Roman" panose="02020603050405020304" pitchFamily="18" charset="0"/>
                <a:cs typeface="Times New Roman" panose="02020603050405020304" pitchFamily="18" charset="0"/>
              </a:rPr>
              <a:t>daily_return_cal</a:t>
            </a:r>
            <a:r>
              <a:rPr lang="en-US" altLang="zh-CN" sz="7200" b="1" dirty="0">
                <a:latin typeface="Times New Roman" panose="02020603050405020304" pitchFamily="18" charset="0"/>
                <a:cs typeface="Times New Roman" panose="02020603050405020304" pitchFamily="18" charset="0"/>
              </a:rPr>
              <a:t>() </a:t>
            </a:r>
            <a:r>
              <a:rPr lang="en-US" altLang="zh-CN" sz="7200" dirty="0">
                <a:latin typeface="Times New Roman" panose="02020603050405020304" pitchFamily="18" charset="0"/>
                <a:cs typeface="Times New Roman" panose="02020603050405020304" pitchFamily="18" charset="0"/>
              </a:rPr>
              <a:t>function</a:t>
            </a:r>
            <a:r>
              <a:rPr lang="zh-CN" altLang="en-US" sz="7200" dirty="0">
                <a:latin typeface="Times New Roman" panose="02020603050405020304" pitchFamily="18" charset="0"/>
                <a:cs typeface="Times New Roman" panose="02020603050405020304" pitchFamily="18" charset="0"/>
              </a:rPr>
              <a:t>：</a:t>
            </a:r>
            <a:endParaRPr lang="en-US" altLang="zh-CN" sz="7200" dirty="0">
              <a:latin typeface="Times New Roman" panose="02020603050405020304" pitchFamily="18" charset="0"/>
              <a:cs typeface="Times New Roman" panose="02020603050405020304" pitchFamily="18" charset="0"/>
            </a:endParaRPr>
          </a:p>
          <a:p>
            <a:pPr marL="457200" lvl="1" indent="0" algn="just">
              <a:buNone/>
            </a:pPr>
            <a:r>
              <a:rPr lang="en-US" altLang="zh-CN" sz="7200" dirty="0">
                <a:latin typeface="Times New Roman" panose="02020603050405020304" pitchFamily="18" charset="0"/>
                <a:cs typeface="Times New Roman" panose="02020603050405020304" pitchFamily="18" charset="0"/>
              </a:rPr>
              <a:t>Calculate the daily return from the read price information.</a:t>
            </a:r>
          </a:p>
          <a:p>
            <a:pPr marL="457200" lvl="1" indent="0" algn="just">
              <a:buNone/>
            </a:pPr>
            <a:endParaRPr lang="en-US" altLang="zh-CN" sz="7200" dirty="0">
              <a:latin typeface="Times New Roman" panose="02020603050405020304" pitchFamily="18" charset="0"/>
              <a:cs typeface="Times New Roman" panose="02020603050405020304" pitchFamily="18" charset="0"/>
            </a:endParaRPr>
          </a:p>
          <a:p>
            <a:pPr lvl="1" algn="just"/>
            <a:r>
              <a:rPr lang="en-US" altLang="zh-CN" sz="7200" b="1" dirty="0" err="1">
                <a:latin typeface="Times New Roman" panose="02020603050405020304" pitchFamily="18" charset="0"/>
                <a:cs typeface="Times New Roman" panose="02020603050405020304" pitchFamily="18" charset="0"/>
              </a:rPr>
              <a:t>monthly_return_cal</a:t>
            </a:r>
            <a:r>
              <a:rPr lang="en-US" altLang="zh-CN" sz="7200" b="1" dirty="0">
                <a:latin typeface="Times New Roman" panose="02020603050405020304" pitchFamily="18" charset="0"/>
                <a:cs typeface="Times New Roman" panose="02020603050405020304" pitchFamily="18" charset="0"/>
              </a:rPr>
              <a:t>() </a:t>
            </a:r>
            <a:r>
              <a:rPr lang="en-US" altLang="zh-CN" sz="7200" dirty="0">
                <a:latin typeface="Times New Roman" panose="02020603050405020304" pitchFamily="18" charset="0"/>
                <a:cs typeface="Times New Roman" panose="02020603050405020304" pitchFamily="18" charset="0"/>
              </a:rPr>
              <a:t>function </a:t>
            </a:r>
          </a:p>
          <a:p>
            <a:pPr marL="457200" lvl="1" indent="0" algn="just">
              <a:buNone/>
            </a:pPr>
            <a:r>
              <a:rPr lang="en-US" altLang="zh-CN" sz="7200" dirty="0">
                <a:latin typeface="Times New Roman" panose="02020603050405020304" pitchFamily="18" charset="0"/>
                <a:cs typeface="Times New Roman" panose="02020603050405020304" pitchFamily="18" charset="0"/>
              </a:rPr>
              <a:t>Calculate the monthly return from the read price information.</a:t>
            </a:r>
          </a:p>
          <a:p>
            <a:pPr marL="457200" lvl="1" indent="0" algn="just">
              <a:buNone/>
            </a:pPr>
            <a:endParaRPr lang="en-US" altLang="zh-CN" sz="7200" dirty="0">
              <a:latin typeface="Times New Roman" panose="02020603050405020304" pitchFamily="18" charset="0"/>
              <a:cs typeface="Times New Roman" panose="02020603050405020304" pitchFamily="18" charset="0"/>
            </a:endParaRPr>
          </a:p>
          <a:p>
            <a:pPr lvl="1" algn="just"/>
            <a:r>
              <a:rPr lang="en-US" altLang="zh-CN" sz="7200" b="1" dirty="0" err="1">
                <a:latin typeface="Times New Roman" panose="02020603050405020304" pitchFamily="18" charset="0"/>
                <a:cs typeface="Times New Roman" panose="02020603050405020304" pitchFamily="18" charset="0"/>
              </a:rPr>
              <a:t>aj_ret_dict</a:t>
            </a:r>
            <a:r>
              <a:rPr lang="en-US" altLang="zh-CN" sz="7200" b="1" dirty="0">
                <a:latin typeface="Times New Roman" panose="02020603050405020304" pitchFamily="18" charset="0"/>
                <a:cs typeface="Times New Roman" panose="02020603050405020304" pitchFamily="18" charset="0"/>
              </a:rPr>
              <a:t>() </a:t>
            </a:r>
            <a:r>
              <a:rPr lang="en-US" altLang="zh-CN" sz="7200" dirty="0">
                <a:latin typeface="Times New Roman" panose="02020603050405020304" pitchFamily="18" charset="0"/>
                <a:cs typeface="Times New Roman" panose="02020603050405020304" pitchFamily="18" charset="0"/>
              </a:rPr>
              <a:t>function</a:t>
            </a:r>
            <a:r>
              <a:rPr lang="zh-CN" altLang="en-US" sz="7200" dirty="0">
                <a:latin typeface="Times New Roman" panose="02020603050405020304" pitchFamily="18" charset="0"/>
                <a:cs typeface="Times New Roman" panose="02020603050405020304" pitchFamily="18" charset="0"/>
              </a:rPr>
              <a:t>：</a:t>
            </a:r>
            <a:endParaRPr lang="en-US" altLang="zh-CN" sz="7200" dirty="0">
              <a:latin typeface="Times New Roman" panose="02020603050405020304" pitchFamily="18" charset="0"/>
              <a:cs typeface="Times New Roman" panose="02020603050405020304" pitchFamily="18" charset="0"/>
            </a:endParaRPr>
          </a:p>
          <a:p>
            <a:pPr marL="457200" lvl="1" indent="0" algn="just">
              <a:buNone/>
            </a:pPr>
            <a:r>
              <a:rPr lang="en-US" altLang="zh-CN" sz="7200" dirty="0">
                <a:latin typeface="Times New Roman" panose="02020603050405020304" pitchFamily="18" charset="0"/>
                <a:cs typeface="Times New Roman" panose="02020603050405020304" pitchFamily="18" charset="0"/>
              </a:rPr>
              <a:t>Summarize the two report results in a dictionary.</a:t>
            </a:r>
          </a:p>
          <a:p>
            <a:endParaRPr lang="en-US" altLang="zh-CN" dirty="0"/>
          </a:p>
          <a:p>
            <a:endParaRPr lang="zh-CN" altLang="en-US" dirty="0"/>
          </a:p>
        </p:txBody>
      </p:sp>
      <p:sp>
        <p:nvSpPr>
          <p:cNvPr id="4" name="文本框 3">
            <a:extLst>
              <a:ext uri="{FF2B5EF4-FFF2-40B4-BE49-F238E27FC236}">
                <a16:creationId xmlns:a16="http://schemas.microsoft.com/office/drawing/2014/main" id="{E8A60F87-799C-B80A-E81A-ED8549D9D081}"/>
              </a:ext>
            </a:extLst>
          </p:cNvPr>
          <p:cNvSpPr txBox="1"/>
          <p:nvPr/>
        </p:nvSpPr>
        <p:spPr>
          <a:xfrm>
            <a:off x="2821112" y="431948"/>
            <a:ext cx="594274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How to implement it with code?</a:t>
            </a:r>
          </a:p>
        </p:txBody>
      </p:sp>
      <p:sp>
        <p:nvSpPr>
          <p:cNvPr id="5" name="内容占位符 2">
            <a:extLst>
              <a:ext uri="{FF2B5EF4-FFF2-40B4-BE49-F238E27FC236}">
                <a16:creationId xmlns:a16="http://schemas.microsoft.com/office/drawing/2014/main" id="{8568CE32-210E-519B-094D-DA2BA5D14467}"/>
              </a:ext>
            </a:extLst>
          </p:cNvPr>
          <p:cNvSpPr txBox="1">
            <a:spLocks/>
          </p:cNvSpPr>
          <p:nvPr/>
        </p:nvSpPr>
        <p:spPr>
          <a:xfrm>
            <a:off x="4464121" y="1181290"/>
            <a:ext cx="3847672" cy="5244762"/>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latin typeface="Times New Roman" panose="02020603050405020304" pitchFamily="18" charset="0"/>
                <a:cs typeface="Times New Roman" panose="02020603050405020304" pitchFamily="18" charset="0"/>
              </a:rPr>
              <a:t>Calculate volatility: Calculate it by analyzing stock price movements.</a:t>
            </a:r>
          </a:p>
          <a:p>
            <a:r>
              <a:rPr lang="en-US" altLang="zh-CN" sz="1800" b="1" dirty="0" err="1">
                <a:latin typeface="Times New Roman" panose="02020603050405020304" pitchFamily="18" charset="0"/>
                <a:cs typeface="Times New Roman" panose="02020603050405020304" pitchFamily="18" charset="0"/>
              </a:rPr>
              <a:t>vol_cal</a:t>
            </a:r>
            <a:r>
              <a:rPr lang="en-US" altLang="zh-CN" sz="1800" b="1"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function</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Calculate volatility. </a:t>
            </a:r>
          </a:p>
          <a:p>
            <a:pPr marL="0" indent="0">
              <a:buNone/>
            </a:pPr>
            <a:r>
              <a:rPr lang="en-US" altLang="zh-CN" sz="1800" dirty="0">
                <a:latin typeface="Times New Roman" panose="02020603050405020304" pitchFamily="18" charset="0"/>
                <a:cs typeface="Times New Roman" panose="02020603050405020304" pitchFamily="18" charset="0"/>
              </a:rPr>
              <a:t>It is calculated by calculating the daily closing price standard deviation of the price.</a:t>
            </a:r>
          </a:p>
          <a:p>
            <a:pPr marL="0" indent="0">
              <a:buNone/>
            </a:pPr>
            <a:endParaRPr lang="en-US" altLang="zh-CN" sz="1800" dirty="0">
              <a:latin typeface="Times New Roman" panose="02020603050405020304" pitchFamily="18" charset="0"/>
              <a:cs typeface="Times New Roman" panose="02020603050405020304" pitchFamily="18" charset="0"/>
            </a:endParaRPr>
          </a:p>
          <a:p>
            <a:r>
              <a:rPr lang="en-US" altLang="zh-CN" sz="1800" b="1" dirty="0" err="1">
                <a:latin typeface="Times New Roman" panose="02020603050405020304" pitchFamily="18" charset="0"/>
                <a:cs typeface="Times New Roman" panose="02020603050405020304" pitchFamily="18" charset="0"/>
              </a:rPr>
              <a:t>merge_tables</a:t>
            </a:r>
            <a:r>
              <a:rPr lang="en-US" altLang="zh-CN" sz="1800" b="1"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function</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Merge monthly volatility and monthly returns. </a:t>
            </a:r>
          </a:p>
          <a:p>
            <a:pPr marL="0" indent="0">
              <a:buNone/>
            </a:pPr>
            <a:r>
              <a:rPr lang="en-US" altLang="zh-CN" sz="1800" dirty="0">
                <a:latin typeface="Times New Roman" panose="02020603050405020304" pitchFamily="18" charset="0"/>
                <a:cs typeface="Times New Roman" panose="02020603050405020304" pitchFamily="18" charset="0"/>
              </a:rPr>
              <a:t>Organize into tables to build a portfolio.</a:t>
            </a:r>
            <a:endParaRPr lang="zh-CN" altLang="en-US" sz="1800" dirty="0">
              <a:latin typeface="Times New Roman" panose="02020603050405020304" pitchFamily="18" charset="0"/>
              <a:cs typeface="Times New Roman" panose="02020603050405020304" pitchFamily="18" charset="0"/>
            </a:endParaRPr>
          </a:p>
        </p:txBody>
      </p:sp>
      <p:sp>
        <p:nvSpPr>
          <p:cNvPr id="6" name="内容占位符 2">
            <a:extLst>
              <a:ext uri="{FF2B5EF4-FFF2-40B4-BE49-F238E27FC236}">
                <a16:creationId xmlns:a16="http://schemas.microsoft.com/office/drawing/2014/main" id="{D2283A17-6D63-84C8-6E77-BE65F1ACA267}"/>
              </a:ext>
            </a:extLst>
          </p:cNvPr>
          <p:cNvSpPr txBox="1">
            <a:spLocks/>
          </p:cNvSpPr>
          <p:nvPr/>
        </p:nvSpPr>
        <p:spPr>
          <a:xfrm>
            <a:off x="8538680" y="1181290"/>
            <a:ext cx="3653320" cy="524476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latin typeface="Times New Roman" panose="02020603050405020304" pitchFamily="18" charset="0"/>
                <a:cs typeface="Times New Roman" panose="02020603050405020304" pitchFamily="18" charset="0"/>
              </a:rPr>
              <a:t>Build ls portfolio: Each month, stocks in the last quantile are long and stocks in the first quantile are short.</a:t>
            </a:r>
          </a:p>
          <a:p>
            <a:r>
              <a:rPr lang="en-US" altLang="zh-CN" sz="1800" b="1" dirty="0">
                <a:latin typeface="Times New Roman" panose="02020603050405020304" pitchFamily="18" charset="0"/>
                <a:cs typeface="Times New Roman" panose="02020603050405020304" pitchFamily="18" charset="0"/>
              </a:rPr>
              <a:t>Use </a:t>
            </a:r>
            <a:r>
              <a:rPr lang="en-US" altLang="zh-CN" sz="1800" b="1" dirty="0" err="1">
                <a:latin typeface="Times New Roman" panose="02020603050405020304" pitchFamily="18" charset="0"/>
                <a:cs typeface="Times New Roman" panose="02020603050405020304" pitchFamily="18" charset="0"/>
              </a:rPr>
              <a:t>strong_sorting</a:t>
            </a:r>
            <a:r>
              <a:rPr lang="en-US" altLang="zh-CN" sz="1800" b="1"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function:</a:t>
            </a:r>
          </a:p>
          <a:p>
            <a:pPr marL="0" indent="0">
              <a:buNone/>
            </a:pPr>
            <a:r>
              <a:rPr lang="en-US" altLang="zh-CN" sz="1800" dirty="0">
                <a:latin typeface="Times New Roman" panose="02020603050405020304" pitchFamily="18" charset="0"/>
                <a:cs typeface="Times New Roman" panose="02020603050405020304" pitchFamily="18" charset="0"/>
              </a:rPr>
              <a:t>The stocks are divided into q quantiles, and each stock is assigned a ranking based on characteristics.</a:t>
            </a:r>
          </a:p>
          <a:p>
            <a:pPr marL="0" indent="0">
              <a:buNone/>
            </a:pPr>
            <a:endParaRPr lang="en-US" altLang="zh-CN" sz="1800"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Use </a:t>
            </a:r>
            <a:r>
              <a:rPr lang="en-US" altLang="zh-CN" sz="1800" b="1" dirty="0" err="1">
                <a:latin typeface="Times New Roman" panose="02020603050405020304" pitchFamily="18" charset="0"/>
                <a:cs typeface="Times New Roman" panose="02020603050405020304" pitchFamily="18" charset="0"/>
              </a:rPr>
              <a:t>pf_cal</a:t>
            </a:r>
            <a:r>
              <a:rPr lang="en-US" altLang="zh-CN" sz="1800" b="1"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function:</a:t>
            </a:r>
          </a:p>
          <a:p>
            <a:pPr marL="0" indent="0">
              <a:buNone/>
            </a:pPr>
            <a:r>
              <a:rPr lang="en-US" altLang="zh-CN" sz="1800" dirty="0">
                <a:latin typeface="Times New Roman" panose="02020603050405020304" pitchFamily="18" charset="0"/>
                <a:cs typeface="Times New Roman" panose="02020603050405020304" pitchFamily="18" charset="0"/>
              </a:rPr>
              <a:t>Make investment decisions based on these quantiles, selecting long investments in the best-performing stocks and short investments in the worst-performing stocks.</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2922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479</Words>
  <Application>Microsoft Office PowerPoint</Application>
  <PresentationFormat>宽屏</PresentationFormat>
  <Paragraphs>46</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Times New Roman</vt:lpstr>
      <vt:lpstr>Office 主题​​</vt:lpstr>
      <vt:lpstr>PowerPoint 演示文稿</vt:lpstr>
      <vt:lpstr>Q2 What’s the methodology of the portfolio construction and how is it implemented in Project 2 codebase? </vt:lpstr>
      <vt:lpstr>Q2</vt:lpstr>
      <vt:lpstr>Q2</vt:lpstr>
      <vt:lpstr>Q2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Ricky Cao</dc:creator>
  <cp:lastModifiedBy>Ricky Cao</cp:lastModifiedBy>
  <cp:revision>1</cp:revision>
  <dcterms:created xsi:type="dcterms:W3CDTF">2024-04-18T04:12:17Z</dcterms:created>
  <dcterms:modified xsi:type="dcterms:W3CDTF">2024-04-18T05:02:20Z</dcterms:modified>
</cp:coreProperties>
</file>