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7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07DD-F409-6AF2-FDCA-F9BB4069D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6B0D-D6C2-2947-7EE0-84230049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0F186-7877-057E-8DBB-F03A7E76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FC636-BFD3-75F4-E2A4-2BE9FE19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DB10F-A62E-841F-7E79-576ADDF3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5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6714A-5C89-7439-BB54-0837E261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09B0FC-844C-1A0A-4F9C-F61F1870D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1D85B-CC49-EFA0-0F1E-1367EA0E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97AB8-B6A4-9541-43A7-FED80FE1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54EBC-19B3-F8B9-4630-33B9D1E4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6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209A52-0587-E134-CD72-4EFE54AD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FB909-6AE6-AAC1-7D8E-BF89A1E1B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82F20-AD64-83CB-1BD7-636BBA42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04535-024D-2EDF-7ECE-C2C4E0F2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4758D-ECF6-A1DF-F43F-1691E38C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2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894F-CFCD-6916-ADD8-87DA292C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E0DA5-D8D6-B32E-F280-B667F83E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2E9B8-4F5F-6134-F8F4-3A7429AB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7F996-1246-EAD5-CEFD-FE42F026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0DFFA-EF50-B9EA-3D2B-EFF7D854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3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2263F-3E44-3993-EC7E-DB3A5672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BDE70-5796-5DF0-2AA4-2874A2EC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6E807-4752-BBC1-1B81-0FA873FB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C36F4-4B34-6D2A-B162-B5C86725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92ACB-451D-AD80-2D06-A277BA0F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2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D2FB0-0B1A-E5D3-EBAF-A8FD8EB1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CC974-28C0-0E45-7A33-3D636F7EF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8CE90-4227-0D78-AC28-EDBD130CD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3619C-5491-6EA7-5ACA-63750712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62249-9750-5532-AA45-242D612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BBCADF-C87D-713E-56A9-6E77E480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3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F5FEF-7C0D-9E7F-8C96-C53937C9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BE7AB-BB95-DE26-AC22-CB95DCAA0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75316-4C2A-1E7C-8F93-13D38D5B3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DAC51F-BA43-4FA7-3BB3-4195F49AF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488CA4-21CC-CCF0-4F28-E5D776A42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7C7637-3EFF-F8E2-C865-6BBA9867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C49271-8D31-E38D-9E1B-73EF8909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ED5401-358C-6053-504E-7C70ADF4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0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0FD45-F465-86F4-7A23-3EFFE6FE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D0800B-276F-42B6-F156-807CF881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B8390A-98BA-4918-0777-753C9484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F3907-2063-79AD-8B60-9F029AB3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99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7890C8-4357-B4F0-0E70-EC2145C1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5BDB08-CA05-A6B0-A29B-D9A886E8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9A3DDC-822E-8BB8-4903-1CE85D18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99ACD-1265-F9A8-5FB6-6E7F5D5F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8F2A2-04B5-B105-5E50-EEC5F125E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2E6C0-54BC-53CE-A5AA-4EE607581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597A3-A68B-B741-EE1A-5699E228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45C22-42FB-B257-C54D-603ED752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31C0D-3EFF-8DB3-246D-8B46B171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9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8B162-4BB1-C8F5-C3AA-2F670849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3C4A3A-58CC-BA0E-80B8-76A223CFD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913E3F-733F-20EA-54E9-0F3806016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BB720-7C49-D31F-F3FF-CF9C7E2C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6FC59-093A-C798-FF55-549A60EA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3A831-CFDC-FE30-D64E-FA4AE230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89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97D5E0-73F7-4F85-51F5-5EF94DD5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AE17EF-6E0B-BD3E-106A-42918AE07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34593-6B0F-CB81-C227-A6E757B6A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613D-9186-48B9-8AAA-B460B07AA50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FA877-7768-08D7-AB9B-7C7113A4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7DE74-51FE-235F-D66E-549AFA177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E565-E306-438D-856F-08CF7E484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605293A-4345-1AA6-C844-25DF11301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30" y="511966"/>
            <a:ext cx="9402418" cy="56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0904E72F-E2AD-FFB8-0A09-D8640B75B4A4}"/>
              </a:ext>
            </a:extLst>
          </p:cNvPr>
          <p:cNvGrpSpPr/>
          <p:nvPr/>
        </p:nvGrpSpPr>
        <p:grpSpPr>
          <a:xfrm>
            <a:off x="508385" y="1969294"/>
            <a:ext cx="4529611" cy="2597805"/>
            <a:chOff x="3045981" y="1792527"/>
            <a:chExt cx="4529611" cy="259780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4294760-A56C-44F2-F4C4-4FA4F86B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6931" y="2161860"/>
              <a:ext cx="4045159" cy="203152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439EE26-23CE-9755-66D8-DDF4555EB89E}"/>
                </a:ext>
              </a:extLst>
            </p:cNvPr>
            <p:cNvSpPr/>
            <p:nvPr/>
          </p:nvSpPr>
          <p:spPr>
            <a:xfrm>
              <a:off x="3439598" y="3518321"/>
              <a:ext cx="2289028" cy="52683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86C5F41-63C9-B106-AF0B-80508E82B26D}"/>
                </a:ext>
              </a:extLst>
            </p:cNvPr>
            <p:cNvSpPr/>
            <p:nvPr/>
          </p:nvSpPr>
          <p:spPr>
            <a:xfrm>
              <a:off x="3203429" y="3374500"/>
              <a:ext cx="4117828" cy="818888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8B83608-9BF7-91E6-42F5-91D5E68C301C}"/>
                </a:ext>
              </a:extLst>
            </p:cNvPr>
            <p:cNvSpPr/>
            <p:nvPr/>
          </p:nvSpPr>
          <p:spPr>
            <a:xfrm>
              <a:off x="3045981" y="2101304"/>
              <a:ext cx="4529611" cy="2289028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1059410-EEAB-13B4-B1B3-C732A5FACD45}"/>
                </a:ext>
              </a:extLst>
            </p:cNvPr>
            <p:cNvSpPr txBox="1"/>
            <p:nvPr/>
          </p:nvSpPr>
          <p:spPr>
            <a:xfrm>
              <a:off x="4905061" y="3713503"/>
              <a:ext cx="714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MP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DD2910C-9183-B6D3-F3F0-04B35B5EBDF6}"/>
                </a:ext>
              </a:extLst>
            </p:cNvPr>
            <p:cNvSpPr txBox="1"/>
            <p:nvPr/>
          </p:nvSpPr>
          <p:spPr>
            <a:xfrm>
              <a:off x="6630914" y="3059668"/>
              <a:ext cx="714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MRP</a:t>
              </a:r>
              <a:endPara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3A43821-8F70-0454-44F8-966207A960FD}"/>
                </a:ext>
              </a:extLst>
            </p:cNvPr>
            <p:cNvSpPr txBox="1"/>
            <p:nvPr/>
          </p:nvSpPr>
          <p:spPr>
            <a:xfrm>
              <a:off x="6854973" y="1792527"/>
              <a:ext cx="714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MDP</a:t>
              </a:r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0FB000A-A731-C51A-7331-75CC888CB565}"/>
              </a:ext>
            </a:extLst>
          </p:cNvPr>
          <p:cNvGrpSpPr/>
          <p:nvPr/>
        </p:nvGrpSpPr>
        <p:grpSpPr>
          <a:xfrm>
            <a:off x="6570071" y="1827704"/>
            <a:ext cx="5372708" cy="2817462"/>
            <a:chOff x="5370791" y="2560948"/>
            <a:chExt cx="5372708" cy="281746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689368E-FD3A-3420-F19A-55A88C5312A7}"/>
                </a:ext>
              </a:extLst>
            </p:cNvPr>
            <p:cNvGrpSpPr/>
            <p:nvPr/>
          </p:nvGrpSpPr>
          <p:grpSpPr>
            <a:xfrm>
              <a:off x="5370791" y="2780605"/>
              <a:ext cx="4529611" cy="2597805"/>
              <a:chOff x="3045981" y="1792527"/>
              <a:chExt cx="4529611" cy="2597805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1609E33C-A4BF-6B1E-7016-EBDD40717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66931" y="2161860"/>
                <a:ext cx="4045159" cy="2031527"/>
              </a:xfrm>
              <a:prstGeom prst="rect">
                <a:avLst/>
              </a:prstGeom>
            </p:spPr>
          </p:pic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E09A842-3232-FDEE-428B-D9E2F8E3A3EE}"/>
                  </a:ext>
                </a:extLst>
              </p:cNvPr>
              <p:cNvSpPr/>
              <p:nvPr/>
            </p:nvSpPr>
            <p:spPr>
              <a:xfrm>
                <a:off x="3203429" y="3374500"/>
                <a:ext cx="4117828" cy="81888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496A0C4-2D31-A9B2-698C-B670FE5C115D}"/>
                  </a:ext>
                </a:extLst>
              </p:cNvPr>
              <p:cNvSpPr/>
              <p:nvPr/>
            </p:nvSpPr>
            <p:spPr>
              <a:xfrm>
                <a:off x="3045981" y="2101304"/>
                <a:ext cx="4529611" cy="228902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C389327-4E17-56F6-322E-356513858F33}"/>
                  </a:ext>
                </a:extLst>
              </p:cNvPr>
              <p:cNvSpPr txBox="1"/>
              <p:nvPr/>
            </p:nvSpPr>
            <p:spPr>
              <a:xfrm>
                <a:off x="6630914" y="3059668"/>
                <a:ext cx="714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MRP</a:t>
                </a:r>
                <a:endPara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06D81A1-BE01-B91B-1158-EA094349649A}"/>
                  </a:ext>
                </a:extLst>
              </p:cNvPr>
              <p:cNvSpPr txBox="1"/>
              <p:nvPr/>
            </p:nvSpPr>
            <p:spPr>
              <a:xfrm>
                <a:off x="6854973" y="1792527"/>
                <a:ext cx="714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MDP</a:t>
                </a:r>
                <a:endPara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018D213-945B-D1F9-6F21-78BB165ADB0A}"/>
                </a:ext>
              </a:extLst>
            </p:cNvPr>
            <p:cNvSpPr/>
            <p:nvPr/>
          </p:nvSpPr>
          <p:spPr>
            <a:xfrm rot="18624604">
              <a:off x="5558351" y="3480726"/>
              <a:ext cx="1075272" cy="6394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9F8DF6A-3E6C-BE8D-0B08-F0F4CCB720A3}"/>
                </a:ext>
              </a:extLst>
            </p:cNvPr>
            <p:cNvSpPr txBox="1"/>
            <p:nvPr/>
          </p:nvSpPr>
          <p:spPr>
            <a:xfrm>
              <a:off x="5504018" y="2560948"/>
              <a:ext cx="242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目标：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找到最优策略</a:t>
              </a:r>
            </a:p>
          </p:txBody>
        </p:sp>
        <p:sp>
          <p:nvSpPr>
            <p:cNvPr id="31" name="箭头: 下 30">
              <a:extLst>
                <a:ext uri="{FF2B5EF4-FFF2-40B4-BE49-F238E27FC236}">
                  <a16:creationId xmlns:a16="http://schemas.microsoft.com/office/drawing/2014/main" id="{BBE39C7B-9D7D-659D-7AA9-F1EDF0E97148}"/>
                </a:ext>
              </a:extLst>
            </p:cNvPr>
            <p:cNvSpPr/>
            <p:nvPr/>
          </p:nvSpPr>
          <p:spPr>
            <a:xfrm>
              <a:off x="5987916" y="2921585"/>
              <a:ext cx="399672" cy="39560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6D0F8AB9-EF77-A77F-60FB-5D343AB37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9881" y="3532130"/>
              <a:ext cx="2763618" cy="497571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742536E-EDAD-E719-C6D3-A9074B1A31B8}"/>
                </a:ext>
              </a:extLst>
            </p:cNvPr>
            <p:cNvSpPr txBox="1"/>
            <p:nvPr/>
          </p:nvSpPr>
          <p:spPr>
            <a:xfrm>
              <a:off x="7933428" y="3162798"/>
              <a:ext cx="242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使得值函数最大</a:t>
              </a:r>
            </a:p>
          </p:txBody>
        </p:sp>
        <p:sp>
          <p:nvSpPr>
            <p:cNvPr id="39" name="箭头: 上弧形 38">
              <a:extLst>
                <a:ext uri="{FF2B5EF4-FFF2-40B4-BE49-F238E27FC236}">
                  <a16:creationId xmlns:a16="http://schemas.microsoft.com/office/drawing/2014/main" id="{B0FF12F1-2271-71A2-72FA-D94A404140EB}"/>
                </a:ext>
              </a:extLst>
            </p:cNvPr>
            <p:cNvSpPr/>
            <p:nvPr/>
          </p:nvSpPr>
          <p:spPr>
            <a:xfrm rot="2120191">
              <a:off x="7824850" y="2633220"/>
              <a:ext cx="1003301" cy="319105"/>
            </a:xfrm>
            <a:prstGeom prst="curved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0C79350-FFCA-F3A4-4DC1-1799E8A50BC6}"/>
              </a:ext>
            </a:extLst>
          </p:cNvPr>
          <p:cNvSpPr txBox="1"/>
          <p:nvPr/>
        </p:nvSpPr>
        <p:spPr>
          <a:xfrm>
            <a:off x="235377" y="165675"/>
            <a:ext cx="349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9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03">
            <a:extLst>
              <a:ext uri="{FF2B5EF4-FFF2-40B4-BE49-F238E27FC236}">
                <a16:creationId xmlns:a16="http://schemas.microsoft.com/office/drawing/2014/main" id="{4C04FEF6-A651-75E7-7F1F-E3A7875E46F1}"/>
              </a:ext>
            </a:extLst>
          </p:cNvPr>
          <p:cNvSpPr txBox="1"/>
          <p:nvPr/>
        </p:nvSpPr>
        <p:spPr>
          <a:xfrm>
            <a:off x="235377" y="165675"/>
            <a:ext cx="349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Actor-Critic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B4025AC-F0A1-2691-BE53-899D891901D9}"/>
              </a:ext>
            </a:extLst>
          </p:cNvPr>
          <p:cNvGrpSpPr/>
          <p:nvPr/>
        </p:nvGrpSpPr>
        <p:grpSpPr>
          <a:xfrm>
            <a:off x="430060" y="2788983"/>
            <a:ext cx="11331880" cy="3719017"/>
            <a:chOff x="646297" y="1702305"/>
            <a:chExt cx="11331880" cy="371901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DA08C55-AE62-CC52-8A9E-15ADF55DBAF5}"/>
                </a:ext>
              </a:extLst>
            </p:cNvPr>
            <p:cNvGrpSpPr/>
            <p:nvPr/>
          </p:nvGrpSpPr>
          <p:grpSpPr>
            <a:xfrm>
              <a:off x="646297" y="1702305"/>
              <a:ext cx="11176663" cy="3719017"/>
              <a:chOff x="639671" y="1609540"/>
              <a:chExt cx="11176663" cy="3719017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AD9E55EF-1402-B039-BA3D-B8932785059F}"/>
                  </a:ext>
                </a:extLst>
              </p:cNvPr>
              <p:cNvSpPr/>
              <p:nvPr/>
            </p:nvSpPr>
            <p:spPr>
              <a:xfrm>
                <a:off x="5889062" y="2266951"/>
                <a:ext cx="5927272" cy="3020786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F1E17EC6-CA0E-64CE-8443-5BB9B805581B}"/>
                      </a:ext>
                    </a:extLst>
                  </p:cNvPr>
                  <p:cNvSpPr/>
                  <p:nvPr/>
                </p:nvSpPr>
                <p:spPr>
                  <a:xfrm>
                    <a:off x="2253343" y="3880759"/>
                    <a:ext cx="1540328" cy="42454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Actor</a:t>
                    </a:r>
                    <a:r>
                      <a:rPr lang="zh-CN" altLang="en-US" dirty="0"/>
                      <a:t>：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F1E17EC6-CA0E-64CE-8443-5BB9B80558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343" y="3880759"/>
                    <a:ext cx="1540328" cy="42454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69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9154D4A6-9D5D-0CEE-78AA-6501FD66BF2A}"/>
                      </a:ext>
                    </a:extLst>
                  </p:cNvPr>
                  <p:cNvSpPr/>
                  <p:nvPr/>
                </p:nvSpPr>
                <p:spPr>
                  <a:xfrm>
                    <a:off x="2081892" y="4904015"/>
                    <a:ext cx="1883228" cy="42454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Critic</a:t>
                    </a:r>
                    <a:r>
                      <a:rPr lang="zh-CN" altLang="en-US" dirty="0"/>
                      <a:t>：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9154D4A6-9D5D-0CEE-78AA-6501FD66BF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892" y="4904015"/>
                    <a:ext cx="1883228" cy="4245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9A509C2-7CFD-C0E4-CE6F-B44F7512E976}"/>
                  </a:ext>
                </a:extLst>
              </p:cNvPr>
              <p:cNvSpPr/>
              <p:nvPr/>
            </p:nvSpPr>
            <p:spPr>
              <a:xfrm>
                <a:off x="2253343" y="3004458"/>
                <a:ext cx="1540328" cy="4245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Environment</a:t>
                </a:r>
                <a:endParaRPr lang="zh-CN" altLang="en-US" dirty="0"/>
              </a:p>
            </p:txBody>
          </p:sp>
          <p:cxnSp>
            <p:nvCxnSpPr>
              <p:cNvPr id="8" name="连接符: 肘形 7">
                <a:extLst>
                  <a:ext uri="{FF2B5EF4-FFF2-40B4-BE49-F238E27FC236}">
                    <a16:creationId xmlns:a16="http://schemas.microsoft.com/office/drawing/2014/main" id="{6D5C46E7-BD8E-7C3C-8518-D15CF6FCFBDD}"/>
                  </a:ext>
                </a:extLst>
              </p:cNvPr>
              <p:cNvCxnSpPr>
                <a:cxnSpLocks/>
                <a:stCxn id="31" idx="2"/>
                <a:endCxn id="4" idx="1"/>
              </p:cNvCxnSpPr>
              <p:nvPr/>
            </p:nvCxnSpPr>
            <p:spPr>
              <a:xfrm rot="10800000" flipH="1" flipV="1">
                <a:off x="1047695" y="3216728"/>
                <a:ext cx="1205647" cy="876302"/>
              </a:xfrm>
              <a:prstGeom prst="bentConnector3">
                <a:avLst>
                  <a:gd name="adj1" fmla="val -18961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连接符: 肘形 11">
                <a:extLst>
                  <a:ext uri="{FF2B5EF4-FFF2-40B4-BE49-F238E27FC236}">
                    <a16:creationId xmlns:a16="http://schemas.microsoft.com/office/drawing/2014/main" id="{0F4549A8-773C-FA49-CD88-95C6A69A81CA}"/>
                  </a:ext>
                </a:extLst>
              </p:cNvPr>
              <p:cNvCxnSpPr>
                <a:cxnSpLocks/>
                <a:stCxn id="31" idx="2"/>
                <a:endCxn id="5" idx="1"/>
              </p:cNvCxnSpPr>
              <p:nvPr/>
            </p:nvCxnSpPr>
            <p:spPr>
              <a:xfrm rot="10800000" flipH="1" flipV="1">
                <a:off x="1047696" y="3216728"/>
                <a:ext cx="1034196" cy="1899558"/>
              </a:xfrm>
              <a:prstGeom prst="bentConnector3">
                <a:avLst>
                  <a:gd name="adj1" fmla="val -22104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7F55DA78-CE75-4C14-B191-C9CC9ED4DAC3}"/>
                  </a:ext>
                </a:extLst>
              </p:cNvPr>
              <p:cNvCxnSpPr>
                <a:cxnSpLocks/>
                <a:stCxn id="4" idx="3"/>
                <a:endCxn id="40" idx="2"/>
              </p:cNvCxnSpPr>
              <p:nvPr/>
            </p:nvCxnSpPr>
            <p:spPr>
              <a:xfrm>
                <a:off x="3793671" y="4093030"/>
                <a:ext cx="98238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49CA106D-E6B8-14FF-6CFE-C0513ABC7720}"/>
                      </a:ext>
                    </a:extLst>
                  </p:cNvPr>
                  <p:cNvSpPr/>
                  <p:nvPr/>
                </p:nvSpPr>
                <p:spPr>
                  <a:xfrm>
                    <a:off x="1047696" y="2917371"/>
                    <a:ext cx="604158" cy="598714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49CA106D-E6B8-14FF-6CFE-C0513ABC77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696" y="2917371"/>
                    <a:ext cx="604158" cy="598714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24A19E55-768E-5E5A-F6BA-188E5BBF9EED}"/>
                  </a:ext>
                </a:extLst>
              </p:cNvPr>
              <p:cNvCxnSpPr>
                <a:stCxn id="6" idx="1"/>
                <a:endCxn id="31" idx="6"/>
              </p:cNvCxnSpPr>
              <p:nvPr/>
            </p:nvCxnSpPr>
            <p:spPr>
              <a:xfrm flipH="1" flipV="1">
                <a:off x="1651854" y="3216728"/>
                <a:ext cx="601489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椭圆 39">
                    <a:extLst>
                      <a:ext uri="{FF2B5EF4-FFF2-40B4-BE49-F238E27FC236}">
                        <a16:creationId xmlns:a16="http://schemas.microsoft.com/office/drawing/2014/main" id="{84C2A7C5-00B9-8D31-F4EF-582E7FA612C4}"/>
                      </a:ext>
                    </a:extLst>
                  </p:cNvPr>
                  <p:cNvSpPr/>
                  <p:nvPr/>
                </p:nvSpPr>
                <p:spPr>
                  <a:xfrm>
                    <a:off x="4776052" y="3793673"/>
                    <a:ext cx="604158" cy="598714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椭圆 39">
                    <a:extLst>
                      <a:ext uri="{FF2B5EF4-FFF2-40B4-BE49-F238E27FC236}">
                        <a16:creationId xmlns:a16="http://schemas.microsoft.com/office/drawing/2014/main" id="{84C2A7C5-00B9-8D31-F4EF-582E7FA612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052" y="3793673"/>
                    <a:ext cx="604158" cy="598714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连接符: 肘形 45">
                <a:extLst>
                  <a:ext uri="{FF2B5EF4-FFF2-40B4-BE49-F238E27FC236}">
                    <a16:creationId xmlns:a16="http://schemas.microsoft.com/office/drawing/2014/main" id="{88B7ECFC-3E75-D00B-302C-066D2E471CC4}"/>
                  </a:ext>
                </a:extLst>
              </p:cNvPr>
              <p:cNvCxnSpPr>
                <a:cxnSpLocks/>
                <a:stCxn id="40" idx="4"/>
                <a:endCxn id="5" idx="3"/>
              </p:cNvCxnSpPr>
              <p:nvPr/>
            </p:nvCxnSpPr>
            <p:spPr>
              <a:xfrm rot="5400000">
                <a:off x="4159677" y="4197831"/>
                <a:ext cx="723899" cy="1113011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连接符: 肘形 47">
                <a:extLst>
                  <a:ext uri="{FF2B5EF4-FFF2-40B4-BE49-F238E27FC236}">
                    <a16:creationId xmlns:a16="http://schemas.microsoft.com/office/drawing/2014/main" id="{868238D2-4A42-C67F-CCA2-F502610FACC5}"/>
                  </a:ext>
                </a:extLst>
              </p:cNvPr>
              <p:cNvCxnSpPr>
                <a:stCxn id="40" idx="0"/>
                <a:endCxn id="6" idx="3"/>
              </p:cNvCxnSpPr>
              <p:nvPr/>
            </p:nvCxnSpPr>
            <p:spPr>
              <a:xfrm rot="16200000" flipV="1">
                <a:off x="4147429" y="2862971"/>
                <a:ext cx="576944" cy="128446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椭圆 50">
                    <a:extLst>
                      <a:ext uri="{FF2B5EF4-FFF2-40B4-BE49-F238E27FC236}">
                        <a16:creationId xmlns:a16="http://schemas.microsoft.com/office/drawing/2014/main" id="{021C7C20-65AB-8F08-DD6C-2BC6B97353FC}"/>
                      </a:ext>
                    </a:extLst>
                  </p:cNvPr>
                  <p:cNvSpPr/>
                  <p:nvPr/>
                </p:nvSpPr>
                <p:spPr>
                  <a:xfrm>
                    <a:off x="2336346" y="1668237"/>
                    <a:ext cx="604158" cy="598714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1" name="椭圆 50">
                    <a:extLst>
                      <a:ext uri="{FF2B5EF4-FFF2-40B4-BE49-F238E27FC236}">
                        <a16:creationId xmlns:a16="http://schemas.microsoft.com/office/drawing/2014/main" id="{021C7C20-65AB-8F08-DD6C-2BC6B97353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6346" y="1668237"/>
                    <a:ext cx="604158" cy="598714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9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9B1DB391-B365-E1E3-4B32-E463A8B1FF2D}"/>
                      </a:ext>
                    </a:extLst>
                  </p:cNvPr>
                  <p:cNvSpPr/>
                  <p:nvPr/>
                </p:nvSpPr>
                <p:spPr>
                  <a:xfrm>
                    <a:off x="3128253" y="1668237"/>
                    <a:ext cx="604158" cy="598714"/>
                  </a:xfrm>
                  <a:prstGeom prst="ellips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9B1DB391-B365-E1E3-4B32-E463A8B1FF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8253" y="1668237"/>
                    <a:ext cx="604158" cy="598714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49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8" name="图片 57">
                <a:extLst>
                  <a:ext uri="{FF2B5EF4-FFF2-40B4-BE49-F238E27FC236}">
                    <a16:creationId xmlns:a16="http://schemas.microsoft.com/office/drawing/2014/main" id="{EA586631-0582-CE94-8E36-708CDB9EA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94394" y="3090968"/>
                <a:ext cx="2820840" cy="369332"/>
              </a:xfrm>
              <a:prstGeom prst="rect">
                <a:avLst/>
              </a:prstGeom>
            </p:spPr>
          </p:pic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E1D07AF1-419A-2D6A-9B95-2792A6AE0478}"/>
                  </a:ext>
                </a:extLst>
              </p:cNvPr>
              <p:cNvGrpSpPr/>
              <p:nvPr/>
            </p:nvGrpSpPr>
            <p:grpSpPr>
              <a:xfrm>
                <a:off x="6094394" y="4389665"/>
                <a:ext cx="5380208" cy="730188"/>
                <a:chOff x="6618460" y="4754336"/>
                <a:chExt cx="5380208" cy="730188"/>
              </a:xfrm>
            </p:grpSpPr>
            <p:pic>
              <p:nvPicPr>
                <p:cNvPr id="60" name="图片 59">
                  <a:extLst>
                    <a:ext uri="{FF2B5EF4-FFF2-40B4-BE49-F238E27FC236}">
                      <a16:creationId xmlns:a16="http://schemas.microsoft.com/office/drawing/2014/main" id="{20AC0599-8051-A13F-19A4-91A542E66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18460" y="4754336"/>
                  <a:ext cx="5380208" cy="369020"/>
                </a:xfrm>
                <a:prstGeom prst="rect">
                  <a:avLst/>
                </a:prstGeom>
              </p:spPr>
            </p:pic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29CEFFBB-7285-4465-2B06-3F14A00B98E7}"/>
                    </a:ext>
                  </a:extLst>
                </p:cNvPr>
                <p:cNvCxnSpPr/>
                <p:nvPr/>
              </p:nvCxnSpPr>
              <p:spPr>
                <a:xfrm>
                  <a:off x="7565571" y="5116286"/>
                  <a:ext cx="3151415" cy="707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E4A4A9B6-7BE4-F4D1-9E43-581FD732AFC0}"/>
                    </a:ext>
                  </a:extLst>
                </p:cNvPr>
                <p:cNvSpPr txBox="1"/>
                <p:nvPr/>
              </p:nvSpPr>
              <p:spPr>
                <a:xfrm>
                  <a:off x="8639174" y="5115192"/>
                  <a:ext cx="15185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TD</a:t>
                  </a:r>
                  <a:r>
                    <a:rPr lang="zh-CN" altLang="en-US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error</a:t>
                  </a:r>
                  <a:endPara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4" name="连接符: 肘形 73">
                <a:extLst>
                  <a:ext uri="{FF2B5EF4-FFF2-40B4-BE49-F238E27FC236}">
                    <a16:creationId xmlns:a16="http://schemas.microsoft.com/office/drawing/2014/main" id="{2CB9072F-F068-02F3-90D3-3E58ADE55968}"/>
                  </a:ext>
                </a:extLst>
              </p:cNvPr>
              <p:cNvCxnSpPr>
                <a:stCxn id="6" idx="0"/>
                <a:endCxn id="51" idx="4"/>
              </p:cNvCxnSpPr>
              <p:nvPr/>
            </p:nvCxnSpPr>
            <p:spPr>
              <a:xfrm rot="16200000" flipV="1">
                <a:off x="2462213" y="2443164"/>
                <a:ext cx="737507" cy="385082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连接符: 肘形 75">
                <a:extLst>
                  <a:ext uri="{FF2B5EF4-FFF2-40B4-BE49-F238E27FC236}">
                    <a16:creationId xmlns:a16="http://schemas.microsoft.com/office/drawing/2014/main" id="{BCADB479-AAD6-8640-B6B8-2E16FDE3528E}"/>
                  </a:ext>
                </a:extLst>
              </p:cNvPr>
              <p:cNvCxnSpPr>
                <a:stCxn id="6" idx="0"/>
                <a:endCxn id="53" idx="4"/>
              </p:cNvCxnSpPr>
              <p:nvPr/>
            </p:nvCxnSpPr>
            <p:spPr>
              <a:xfrm rot="5400000" flipH="1" flipV="1">
                <a:off x="2858166" y="2432293"/>
                <a:ext cx="737507" cy="406825"/>
              </a:xfrm>
              <a:prstGeom prst="bent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92BD988D-67EA-2366-B038-21801CEF81BF}"/>
                      </a:ext>
                    </a:extLst>
                  </p:cNvPr>
                  <p:cNvSpPr/>
                  <p:nvPr/>
                </p:nvSpPr>
                <p:spPr>
                  <a:xfrm>
                    <a:off x="6207496" y="2517529"/>
                    <a:ext cx="1540328" cy="42454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Actor</a:t>
                    </a:r>
                    <a:r>
                      <a:rPr lang="zh-CN" altLang="en-US" dirty="0"/>
                      <a:t>：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92BD988D-67EA-2366-B038-21801CEF81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7496" y="2517529"/>
                    <a:ext cx="1540328" cy="42454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961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F6527F82-7AD7-CF2C-1E3F-4E912A35C454}"/>
                      </a:ext>
                    </a:extLst>
                  </p:cNvPr>
                  <p:cNvSpPr/>
                  <p:nvPr/>
                </p:nvSpPr>
                <p:spPr>
                  <a:xfrm>
                    <a:off x="6177535" y="3826330"/>
                    <a:ext cx="1883228" cy="42454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Critic</a:t>
                    </a:r>
                    <a:r>
                      <a:rPr lang="zh-CN" altLang="en-US" dirty="0"/>
                      <a:t>：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F6527F82-7AD7-CF2C-1E3F-4E912A35C4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7535" y="3826330"/>
                    <a:ext cx="1883228" cy="42454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B401AA9D-1FF0-D438-1A46-F034AEE2A713}"/>
                      </a:ext>
                    </a:extLst>
                  </p:cNvPr>
                  <p:cNvSpPr txBox="1"/>
                  <p:nvPr/>
                </p:nvSpPr>
                <p:spPr>
                  <a:xfrm>
                    <a:off x="5972093" y="1748722"/>
                    <a:ext cx="25635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Update</a:t>
                    </a:r>
                    <a14:m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oMath>
                    </a14:m>
                    <a:r>
                      <a:rPr lang="en-US" altLang="zh-C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zh-CN" altLang="en-US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B401AA9D-1FF0-D438-1A46-F034AEE2A7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2093" y="1748722"/>
                    <a:ext cx="25635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9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5AA35848-3145-1B42-3DE7-83EB1069841D}"/>
                  </a:ext>
                </a:extLst>
              </p:cNvPr>
              <p:cNvCxnSpPr>
                <a:cxnSpLocks/>
                <a:stCxn id="53" idx="6"/>
              </p:cNvCxnSpPr>
              <p:nvPr/>
            </p:nvCxnSpPr>
            <p:spPr>
              <a:xfrm>
                <a:off x="3732411" y="1967594"/>
                <a:ext cx="2156651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连接符: 肘形 99">
                <a:extLst>
                  <a:ext uri="{FF2B5EF4-FFF2-40B4-BE49-F238E27FC236}">
                    <a16:creationId xmlns:a16="http://schemas.microsoft.com/office/drawing/2014/main" id="{9D05034D-BA14-C071-E81B-2944B67A8C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3700536" y="-619010"/>
                <a:ext cx="1168649" cy="5904111"/>
              </a:xfrm>
              <a:prstGeom prst="bentConnector3">
                <a:avLst>
                  <a:gd name="adj1" fmla="val -57752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F9ECFCC0-E943-2511-6A07-C81BE7B7EB57}"/>
                      </a:ext>
                    </a:extLst>
                  </p:cNvPr>
                  <p:cNvSpPr txBox="1"/>
                  <p:nvPr/>
                </p:nvSpPr>
                <p:spPr>
                  <a:xfrm>
                    <a:off x="639671" y="2188419"/>
                    <a:ext cx="146940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F9ECFCC0-E943-2511-6A07-C81BE7B7E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671" y="2188419"/>
                    <a:ext cx="146940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34AC6D7-BB08-5FB5-FD42-2B12A52E8C9F}"/>
                  </a:ext>
                </a:extLst>
              </p:cNvPr>
              <p:cNvSpPr txBox="1"/>
              <p:nvPr/>
            </p:nvSpPr>
            <p:spPr>
              <a:xfrm>
                <a:off x="1778345" y="2852450"/>
                <a:ext cx="70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①</a:t>
                </a: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1AEAF9A1-EBC6-FC6F-0F49-6BAAD195D4DD}"/>
                  </a:ext>
                </a:extLst>
              </p:cNvPr>
              <p:cNvSpPr txBox="1"/>
              <p:nvPr/>
            </p:nvSpPr>
            <p:spPr>
              <a:xfrm>
                <a:off x="4128162" y="3715144"/>
                <a:ext cx="70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②</a:t>
                </a: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E3B7EA4-F604-FE75-2EFB-EC2FBC16ED84}"/>
                  </a:ext>
                </a:extLst>
              </p:cNvPr>
              <p:cNvSpPr txBox="1"/>
              <p:nvPr/>
            </p:nvSpPr>
            <p:spPr>
              <a:xfrm>
                <a:off x="2830966" y="4565855"/>
                <a:ext cx="70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③</a:t>
                </a: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DDB39F2-7DE2-3AE2-24FD-A3EC677B013B}"/>
                  </a:ext>
                </a:extLst>
              </p:cNvPr>
              <p:cNvSpPr txBox="1"/>
              <p:nvPr/>
            </p:nvSpPr>
            <p:spPr>
              <a:xfrm>
                <a:off x="2839618" y="2281380"/>
                <a:ext cx="70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④</a:t>
                </a: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9CD421B2-CDE0-6615-9E46-44D7FD308AB9}"/>
                  </a:ext>
                </a:extLst>
              </p:cNvPr>
              <p:cNvSpPr txBox="1"/>
              <p:nvPr/>
            </p:nvSpPr>
            <p:spPr>
              <a:xfrm>
                <a:off x="4678762" y="1609540"/>
                <a:ext cx="70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⑤</a:t>
                </a: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1BA1884-30C1-024D-55AA-3EB6A1718F95}"/>
                  </a:ext>
                </a:extLst>
              </p:cNvPr>
              <p:cNvSpPr txBox="1"/>
              <p:nvPr/>
            </p:nvSpPr>
            <p:spPr>
              <a:xfrm>
                <a:off x="1267396" y="1645489"/>
                <a:ext cx="702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⑥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CBC8151-7E90-2E55-03D0-E1C2D8397BC0}"/>
                    </a:ext>
                  </a:extLst>
                </p:cNvPr>
                <p:cNvSpPr txBox="1"/>
                <p:nvPr/>
              </p:nvSpPr>
              <p:spPr>
                <a:xfrm>
                  <a:off x="8407663" y="1855831"/>
                  <a:ext cx="357051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：</m:t>
                      </m:r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Change in parameters (weights)</a:t>
                  </a: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CBC8151-7E90-2E55-03D0-E1C2D8397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7663" y="1855831"/>
                  <a:ext cx="3570514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172FAC3-5BF8-0D18-1A0B-95895169408B}"/>
              </a:ext>
            </a:extLst>
          </p:cNvPr>
          <p:cNvSpPr txBox="1"/>
          <p:nvPr/>
        </p:nvSpPr>
        <p:spPr>
          <a:xfrm>
            <a:off x="3332243" y="403911"/>
            <a:ext cx="8274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它结合了策略梯度方法（如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Actor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）和价值函数方法（如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Critic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）的优点。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Actor-Critic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算法中，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"Actor"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负责学习选择动作的策略，而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"Critic"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负责评估这些动作的价值。这种结合使得算法能够有效地学习策略，同时减少策略梯度估计的方差。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52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5A88C61-9259-54D7-DF89-18D907D1D8E3}"/>
              </a:ext>
            </a:extLst>
          </p:cNvPr>
          <p:cNvSpPr txBox="1"/>
          <p:nvPr/>
        </p:nvSpPr>
        <p:spPr>
          <a:xfrm>
            <a:off x="372835" y="316077"/>
            <a:ext cx="13226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425268F-EE3A-45CA-ABEF-135D9EA3EEC2}"/>
              </a:ext>
            </a:extLst>
          </p:cNvPr>
          <p:cNvGrpSpPr/>
          <p:nvPr/>
        </p:nvGrpSpPr>
        <p:grpSpPr>
          <a:xfrm>
            <a:off x="650656" y="1299241"/>
            <a:ext cx="10664971" cy="5394233"/>
            <a:chOff x="637404" y="1054076"/>
            <a:chExt cx="10664971" cy="539423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89C2548-1990-E7EA-B406-10F2BE289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2099" y="2776856"/>
              <a:ext cx="7756071" cy="83451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4C0E692-14A9-E8CF-1671-6388C0E84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3142" y="1236446"/>
              <a:ext cx="2510518" cy="886907"/>
            </a:xfrm>
            <a:prstGeom prst="rect">
              <a:avLst/>
            </a:prstGeom>
          </p:spPr>
        </p:pic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86069F8-B823-C6DB-C18C-692FE59957C9}"/>
                </a:ext>
              </a:extLst>
            </p:cNvPr>
            <p:cNvCxnSpPr>
              <a:cxnSpLocks/>
            </p:cNvCxnSpPr>
            <p:nvPr/>
          </p:nvCxnSpPr>
          <p:spPr>
            <a:xfrm>
              <a:off x="5535386" y="2922814"/>
              <a:ext cx="0" cy="50618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807F0D3-6C60-F5D5-656A-4CDD6E5F1611}"/>
                </a:ext>
              </a:extLst>
            </p:cNvPr>
            <p:cNvSpPr/>
            <p:nvPr/>
          </p:nvSpPr>
          <p:spPr>
            <a:xfrm>
              <a:off x="4463142" y="2922814"/>
              <a:ext cx="658587" cy="4572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1C88FD7-BC3C-4765-CA42-113DD066B89B}"/>
                </a:ext>
              </a:extLst>
            </p:cNvPr>
            <p:cNvSpPr/>
            <p:nvPr/>
          </p:nvSpPr>
          <p:spPr>
            <a:xfrm>
              <a:off x="6216761" y="2922814"/>
              <a:ext cx="658587" cy="45720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A13403F-958C-D073-B442-2FC62C9DAF2D}"/>
                </a:ext>
              </a:extLst>
            </p:cNvPr>
            <p:cNvSpPr/>
            <p:nvPr/>
          </p:nvSpPr>
          <p:spPr>
            <a:xfrm>
              <a:off x="3390900" y="1054076"/>
              <a:ext cx="3522888" cy="997881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BFDDEFB1-83AF-FC60-0B70-FD4ABE1A38DD}"/>
                </a:ext>
              </a:extLst>
            </p:cNvPr>
            <p:cNvCxnSpPr>
              <a:cxnSpLocks/>
              <a:stCxn id="16" idx="0"/>
              <a:endCxn id="18" idx="2"/>
            </p:cNvCxnSpPr>
            <p:nvPr/>
          </p:nvCxnSpPr>
          <p:spPr>
            <a:xfrm rot="5400000" flipH="1" flipV="1">
              <a:off x="4536962" y="2307432"/>
              <a:ext cx="870857" cy="359908"/>
            </a:xfrm>
            <a:prstGeom prst="bentConnector3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80BCD0F1-7B3E-5954-9D4B-2380014C2666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rot="16200000" flipV="1">
              <a:off x="5413772" y="1790530"/>
              <a:ext cx="870857" cy="1393711"/>
            </a:xfrm>
            <a:prstGeom prst="bentConnector3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9A92E39-0714-D611-045F-9962444BF286}"/>
                </a:ext>
              </a:extLst>
            </p:cNvPr>
            <p:cNvSpPr txBox="1"/>
            <p:nvPr/>
          </p:nvSpPr>
          <p:spPr>
            <a:xfrm>
              <a:off x="3390900" y="1118159"/>
              <a:ext cx="117565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i="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当前策略和旧策略比率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D79951F-3A97-7588-F541-96B298C84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3142" y="3477986"/>
              <a:ext cx="881744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6BCDBC77-FF58-F09E-1942-8C9C5A697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2089" y="4515064"/>
              <a:ext cx="4263297" cy="620815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AB17868-9449-C628-3B42-708FC84BACA4}"/>
                </a:ext>
              </a:extLst>
            </p:cNvPr>
            <p:cNvSpPr/>
            <p:nvPr/>
          </p:nvSpPr>
          <p:spPr>
            <a:xfrm>
              <a:off x="5606143" y="2848253"/>
              <a:ext cx="3015344" cy="6297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2E8DABE-B3F9-B6BC-6DE5-8CEB7930833D}"/>
                </a:ext>
              </a:extLst>
            </p:cNvPr>
            <p:cNvGrpSpPr/>
            <p:nvPr/>
          </p:nvGrpSpPr>
          <p:grpSpPr>
            <a:xfrm>
              <a:off x="7113815" y="1167916"/>
              <a:ext cx="4188560" cy="823815"/>
              <a:chOff x="7227585" y="1141108"/>
              <a:chExt cx="4188560" cy="8238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15202EE9-6B65-51E2-CAE3-653043F5C9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27585" y="1141108"/>
                    <a:ext cx="1516890" cy="8238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~1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15202EE9-6B65-51E2-CAE3-653043F5C9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7585" y="1141108"/>
                    <a:ext cx="1516890" cy="8238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47898D0D-7BAF-CED0-9BC4-101588E3BD0C}"/>
                      </a:ext>
                    </a:extLst>
                  </p:cNvPr>
                  <p:cNvSpPr txBox="1"/>
                  <p:nvPr/>
                </p:nvSpPr>
                <p:spPr>
                  <a:xfrm>
                    <a:off x="8894198" y="1175159"/>
                    <a:ext cx="232244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状态下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oMath>
                    </a14:m>
                    <a: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更易出现</a:t>
                    </a:r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47898D0D-7BAF-CED0-9BC4-101588E3BD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4198" y="1175159"/>
                    <a:ext cx="232244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475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8B007CE1-03A6-2BF2-2F20-C86997C2A06E}"/>
                      </a:ext>
                    </a:extLst>
                  </p:cNvPr>
                  <p:cNvSpPr txBox="1"/>
                  <p:nvPr/>
                </p:nvSpPr>
                <p:spPr>
                  <a:xfrm>
                    <a:off x="8894198" y="1589650"/>
                    <a:ext cx="252194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状态下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更</m:t>
                        </m:r>
                      </m:oMath>
                    </a14:m>
                    <a: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不易出现</a:t>
                    </a:r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8B007CE1-03A6-2BF2-2F20-C86997C2A0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4198" y="1589650"/>
                    <a:ext cx="252194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1475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7D06664C-FE88-DE43-FD29-8EDD5937B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33326" y="6039573"/>
              <a:ext cx="3115874" cy="408736"/>
            </a:xfrm>
            <a:prstGeom prst="rect">
              <a:avLst/>
            </a:prstGeom>
          </p:spPr>
        </p:pic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CC588C9-95FD-1667-4337-B9329D7ADBF9}"/>
                </a:ext>
              </a:extLst>
            </p:cNvPr>
            <p:cNvCxnSpPr/>
            <p:nvPr/>
          </p:nvCxnSpPr>
          <p:spPr>
            <a:xfrm>
              <a:off x="4904014" y="3611370"/>
              <a:ext cx="0" cy="846330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E5D01B6-4EAC-59C5-43EE-C05326F64742}"/>
                </a:ext>
              </a:extLst>
            </p:cNvPr>
            <p:cNvSpPr/>
            <p:nvPr/>
          </p:nvSpPr>
          <p:spPr>
            <a:xfrm>
              <a:off x="1034142" y="4515064"/>
              <a:ext cx="4680857" cy="70599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6EFA5B3-35BE-E057-C406-C547A1816D8B}"/>
                </a:ext>
              </a:extLst>
            </p:cNvPr>
            <p:cNvSpPr txBox="1"/>
            <p:nvPr/>
          </p:nvSpPr>
          <p:spPr>
            <a:xfrm>
              <a:off x="3742985" y="3977405"/>
              <a:ext cx="1440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第①部分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0CBF429-C728-4501-157F-7337B9AE553C}"/>
                </a:ext>
              </a:extLst>
            </p:cNvPr>
            <p:cNvSpPr txBox="1"/>
            <p:nvPr/>
          </p:nvSpPr>
          <p:spPr>
            <a:xfrm>
              <a:off x="637404" y="6039573"/>
              <a:ext cx="21160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初始策略梯度</a:t>
              </a:r>
              <a:r>
                <a:rPr lang="en-US" altLang="zh-CN" dirty="0"/>
                <a:t>Loss</a:t>
              </a:r>
              <a:r>
                <a:rPr lang="zh-CN" altLang="en-US" dirty="0"/>
                <a:t>：</a:t>
              </a: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5B3BC612-FC69-AB4D-F247-BFF8992DE0B5}"/>
                </a:ext>
              </a:extLst>
            </p:cNvPr>
            <p:cNvCxnSpPr>
              <a:cxnSpLocks/>
            </p:cNvCxnSpPr>
            <p:nvPr/>
          </p:nvCxnSpPr>
          <p:spPr>
            <a:xfrm>
              <a:off x="4904014" y="5089071"/>
              <a:ext cx="0" cy="996043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E8B9996F-AB79-797D-BBCE-C3788B3A0DE7}"/>
                    </a:ext>
                  </a:extLst>
                </p:cNvPr>
                <p:cNvSpPr txBox="1"/>
                <p:nvPr/>
              </p:nvSpPr>
              <p:spPr>
                <a:xfrm>
                  <a:off x="3176929" y="5418823"/>
                  <a:ext cx="194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替换</m:t>
                      </m:r>
                    </m:oMath>
                  </a14:m>
                  <a:r>
                    <a:rPr lang="zh-CN" altLang="en-US" dirty="0"/>
                    <a:t>了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log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E8B9996F-AB79-797D-BBCE-C3788B3A0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6929" y="5418823"/>
                  <a:ext cx="194480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1475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C6D3E0A-13F9-3EFD-6AA5-05E672A8A4B6}"/>
                </a:ext>
              </a:extLst>
            </p:cNvPr>
            <p:cNvSpPr txBox="1"/>
            <p:nvPr/>
          </p:nvSpPr>
          <p:spPr>
            <a:xfrm>
              <a:off x="4972390" y="5343003"/>
              <a:ext cx="538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对比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444000C-D8D4-3816-0DAA-1140B39B000E}"/>
                </a:ext>
              </a:extLst>
            </p:cNvPr>
            <p:cNvCxnSpPr/>
            <p:nvPr/>
          </p:nvCxnSpPr>
          <p:spPr>
            <a:xfrm>
              <a:off x="7668986" y="3554240"/>
              <a:ext cx="0" cy="846330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7A32705-5432-BDAF-D9C5-A1B18CC63F8D}"/>
                </a:ext>
              </a:extLst>
            </p:cNvPr>
            <p:cNvSpPr txBox="1"/>
            <p:nvPr/>
          </p:nvSpPr>
          <p:spPr>
            <a:xfrm>
              <a:off x="7826154" y="3982119"/>
              <a:ext cx="2328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第②部分的</a:t>
              </a:r>
              <a:r>
                <a:rPr lang="en-US" altLang="zh-CN" b="1" dirty="0"/>
                <a:t>clip</a:t>
              </a:r>
              <a:r>
                <a:rPr lang="zh-CN" altLang="en-US" b="1" dirty="0"/>
                <a:t>函数</a:t>
              </a: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2792AF4E-44E1-289F-07BD-D3F3D6727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77003" y="4602227"/>
              <a:ext cx="2948972" cy="369332"/>
            </a:xfrm>
            <a:prstGeom prst="rect">
              <a:avLst/>
            </a:prstGeom>
          </p:spPr>
        </p:pic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B242549-39C0-2BF5-F473-2667D38DC3CE}"/>
                </a:ext>
              </a:extLst>
            </p:cNvPr>
            <p:cNvSpPr/>
            <p:nvPr/>
          </p:nvSpPr>
          <p:spPr>
            <a:xfrm>
              <a:off x="3789247" y="2848253"/>
              <a:ext cx="575585" cy="62973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B03EC16-566F-E282-9C00-123D3A68912E}"/>
                </a:ext>
              </a:extLst>
            </p:cNvPr>
            <p:cNvSpPr txBox="1"/>
            <p:nvPr/>
          </p:nvSpPr>
          <p:spPr>
            <a:xfrm>
              <a:off x="3154483" y="2194750"/>
              <a:ext cx="15700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取裁剪和未裁剪目标的</a:t>
              </a:r>
              <a:r>
                <a:rPr lang="en-US" altLang="zh-CN" b="1" dirty="0"/>
                <a:t>min</a:t>
              </a:r>
              <a:endParaRPr lang="zh-CN" altLang="en-US" b="1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7E219C7-0A9B-3456-BB31-A9BBD6E1ADB2}"/>
              </a:ext>
            </a:extLst>
          </p:cNvPr>
          <p:cNvSpPr txBox="1"/>
          <p:nvPr/>
        </p:nvSpPr>
        <p:spPr>
          <a:xfrm>
            <a:off x="1825391" y="395547"/>
            <a:ext cx="7835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在不断优化策略的同时，确保新策略与旧策略之间的差异不会太大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83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73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A917095-E51C-85D5-3D01-00245B094918}"/>
              </a:ext>
            </a:extLst>
          </p:cNvPr>
          <p:cNvSpPr txBox="1"/>
          <p:nvPr/>
        </p:nvSpPr>
        <p:spPr>
          <a:xfrm>
            <a:off x="78920" y="0"/>
            <a:ext cx="43406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Multi-Armed Bandit</a:t>
            </a:r>
          </a:p>
        </p:txBody>
      </p:sp>
    </p:spTree>
    <p:extLst>
      <p:ext uri="{BB962C8B-B14F-4D97-AF65-F5344CB8AC3E}">
        <p14:creationId xmlns:p14="http://schemas.microsoft.com/office/powerpoint/2010/main" val="397851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201</Words>
  <Application>Microsoft Office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Söhne</vt:lpstr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欣悦 应</dc:creator>
  <cp:lastModifiedBy>欣悦 应</cp:lastModifiedBy>
  <cp:revision>8</cp:revision>
  <dcterms:created xsi:type="dcterms:W3CDTF">2023-12-04T06:11:12Z</dcterms:created>
  <dcterms:modified xsi:type="dcterms:W3CDTF">2024-01-08T09:37:15Z</dcterms:modified>
</cp:coreProperties>
</file>