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4"/>
  </p:sldMasterIdLst>
  <p:sldIdLst>
    <p:sldId id="256" r:id="rId5"/>
    <p:sldId id="409" r:id="rId6"/>
    <p:sldId id="406" r:id="rId7"/>
    <p:sldId id="410" r:id="rId8"/>
    <p:sldId id="411" r:id="rId9"/>
    <p:sldId id="405" r:id="rId10"/>
    <p:sldId id="401" r:id="rId11"/>
    <p:sldId id="402" r:id="rId12"/>
    <p:sldId id="403" r:id="rId13"/>
    <p:sldId id="404" r:id="rId14"/>
    <p:sldId id="277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4BB21-729D-427E-AC52-50E83141C073}" v="140" dt="2024-06-12T13:58:09.109"/>
    <p1510:client id="{096273A6-A426-54D7-293C-37447583AAC4}" v="211" dt="2024-06-12T11:13:44.797"/>
    <p1510:client id="{0E029FA7-0953-DF4A-128B-BF59A9933622}" v="342" dt="2024-06-12T13:57:06.189"/>
    <p1510:client id="{383B3E86-FB66-2239-6365-A598F1F7B7ED}" v="31" dt="2024-06-13T06:50:41.755"/>
    <p1510:client id="{AEC38900-DF5E-E435-41B7-E5E474E84A69}" v="200" dt="2024-06-13T09:39:17.9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theme" Target="theme/theme1.xml" Id="rId18" /><Relationship Type="http://schemas.openxmlformats.org/officeDocument/2006/relationships/customXml" Target="../customXml/item3.xml" Id="rId3" /><Relationship Type="http://schemas.microsoft.com/office/2015/10/relationships/revisionInfo" Target="revisionInfo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viewProps" Target="viewProps.xml" Id="rId17" /><Relationship Type="http://schemas.openxmlformats.org/officeDocument/2006/relationships/customXml" Target="../customXml/item2.xml" Id="rId2" /><Relationship Type="http://schemas.openxmlformats.org/officeDocument/2006/relationships/presProps" Target="presProps.xml" Id="rId16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6.xml" Id="rId10" /><Relationship Type="http://schemas.openxmlformats.org/officeDocument/2006/relationships/tableStyles" Target="tableStyles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6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45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17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tAuX_k3Vw4o?feature=oembed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youtu.be/tAuX_k3Vw4o?si=Mat902lqMrXsr4D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29737" y="3085008"/>
            <a:ext cx="4686300" cy="68954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065" marR="5080" indent="-156845" algn="ctr">
              <a:spcBef>
                <a:spcPts val="625"/>
              </a:spcBef>
            </a:pPr>
            <a:r>
              <a:rPr lang="zh-CN" altLang="af-ZA" b="1">
                <a:latin typeface="Microsoft JhengHei"/>
                <a:ea typeface="Microsoft JhengHei"/>
              </a:rPr>
              <a:t>紅綠燈</a:t>
            </a:r>
            <a:endParaRPr lang="af-ZA" altLang="zh-TW" b="1">
              <a:latin typeface="Microsoft JhengHei"/>
              <a:ea typeface="Microsoft JhengHei"/>
              <a:cs typeface="Calibri Light"/>
            </a:endParaRPr>
          </a:p>
        </p:txBody>
      </p:sp>
      <p:pic>
        <p:nvPicPr>
          <p:cNvPr id="2" name="圖片 1" descr="一張含有 文字, 蠟燭, 大燭台 的圖片&#10;&#10;自動產生的描述">
            <a:extLst>
              <a:ext uri="{FF2B5EF4-FFF2-40B4-BE49-F238E27FC236}">
                <a16:creationId xmlns:a16="http://schemas.microsoft.com/office/drawing/2014/main" id="{A3562B15-C019-B621-A4CD-6E8DA1F6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2" y="6554"/>
            <a:ext cx="1133475" cy="1285875"/>
          </a:xfrm>
          <a:prstGeom prst="rect">
            <a:avLst/>
          </a:prstGeom>
        </p:spPr>
      </p:pic>
      <p:pic>
        <p:nvPicPr>
          <p:cNvPr id="3" name="圖片 2" descr="一張含有 電子產品, 電腦元件, 電子元件, 電路元件 的圖片&#10;&#10;自動產生的描述">
            <a:extLst>
              <a:ext uri="{FF2B5EF4-FFF2-40B4-BE49-F238E27FC236}">
                <a16:creationId xmlns:a16="http://schemas.microsoft.com/office/drawing/2014/main" id="{D2385197-3F1B-D8E0-37E2-7BB06BB4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36" y="2622"/>
            <a:ext cx="3133725" cy="2895600"/>
          </a:xfrm>
          <a:prstGeom prst="rect">
            <a:avLst/>
          </a:prstGeom>
        </p:spPr>
      </p:pic>
      <p:pic>
        <p:nvPicPr>
          <p:cNvPr id="4" name="圖片 3" descr="一張含有 無脊椎動物, 螞蟻, 昆蟲, 害蟲 的圖片&#10;&#10;自動產生的描述">
            <a:extLst>
              <a:ext uri="{FF2B5EF4-FFF2-40B4-BE49-F238E27FC236}">
                <a16:creationId xmlns:a16="http://schemas.microsoft.com/office/drawing/2014/main" id="{C738195A-ACE7-A2B5-1B26-12CFBDFF1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11" y="5425755"/>
            <a:ext cx="196215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685BE1C-5EF4-9E93-4361-DE6328520598}"/>
              </a:ext>
            </a:extLst>
          </p:cNvPr>
          <p:cNvSpPr txBox="1">
            <a:spLocks/>
          </p:cNvSpPr>
          <p:nvPr/>
        </p:nvSpPr>
        <p:spPr>
          <a:xfrm>
            <a:off x="669547" y="37969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3600" kern="0">
                <a:solidFill>
                  <a:schemeClr val="tx2"/>
                </a:solidFill>
                <a:latin typeface="Microsoft JhengHei"/>
                <a:ea typeface="Microsoft JhengHei"/>
              </a:rPr>
              <a:t>B</a:t>
            </a:r>
            <a:r>
              <a:rPr lang="zh-TW" sz="3600" kern="0">
                <a:solidFill>
                  <a:schemeClr val="tx2"/>
                </a:solidFill>
                <a:latin typeface="Microsoft JhengHei"/>
                <a:ea typeface="Microsoft JhengHei"/>
              </a:rPr>
              <a:t>utton</a:t>
            </a:r>
            <a:r>
              <a:rPr lang="zh-TW" altLang="en-US" sz="3600" kern="0">
                <a:solidFill>
                  <a:schemeClr val="tx2"/>
                </a:solidFill>
                <a:latin typeface="Microsoft JhengHei"/>
                <a:ea typeface="Microsoft JhengHei"/>
              </a:rPr>
              <a:t> 腳位</a:t>
            </a:r>
            <a:endParaRPr lang="zh-TW" sz="2800">
              <a:solidFill>
                <a:schemeClr val="tx2"/>
              </a:solidFill>
              <a:ea typeface="新細明體"/>
            </a:endParaRPr>
          </a:p>
        </p:txBody>
      </p:sp>
      <p:pic>
        <p:nvPicPr>
          <p:cNvPr id="6" name="圖片 5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739C0F2D-69C7-6178-4188-B8988A58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7" y="1286742"/>
            <a:ext cx="5629274" cy="1281112"/>
          </a:xfrm>
          <a:prstGeom prst="rect">
            <a:avLst/>
          </a:prstGeom>
        </p:spPr>
      </p:pic>
      <p:pic>
        <p:nvPicPr>
          <p:cNvPr id="2" name="圖片 1" descr="一張含有 文字, 圖表, 螢幕擷取畫面, 字型 的圖片&#10;&#10;自動產生的描述">
            <a:extLst>
              <a:ext uri="{FF2B5EF4-FFF2-40B4-BE49-F238E27FC236}">
                <a16:creationId xmlns:a16="http://schemas.microsoft.com/office/drawing/2014/main" id="{2656CC8C-9652-DCED-D963-2DE74E3C2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7" y="2910680"/>
            <a:ext cx="4669630" cy="2921794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9C2FD1A5-2346-A64B-12E7-043BD54A366E}"/>
              </a:ext>
            </a:extLst>
          </p:cNvPr>
          <p:cNvSpPr txBox="1"/>
          <p:nvPr/>
        </p:nvSpPr>
        <p:spPr>
          <a:xfrm>
            <a:off x="5339177" y="2908083"/>
            <a:ext cx="3137560" cy="1001556"/>
          </a:xfrm>
          <a:prstGeom prst="rect">
            <a:avLst/>
          </a:prstGeom>
          <a:solidFill>
            <a:srgbClr val="D5E8EE"/>
          </a:solidFill>
        </p:spPr>
        <p:txBody>
          <a:bodyPr vert="horz" wrap="square" lIns="0" tIns="39370" rIns="0" bIns="0" rtlCol="0" anchor="t">
            <a:spAutoFit/>
          </a:bodyPr>
          <a:lstStyle>
            <a:defPPr>
              <a:defRPr kern="0"/>
            </a:defPPr>
          </a:lstStyle>
          <a:p>
            <a:pPr marL="92075" marR="84455">
              <a:spcBef>
                <a:spcPts val="310"/>
              </a:spcBef>
            </a:pPr>
            <a:r>
              <a:rPr sz="2000">
                <a:latin typeface="Arial MT"/>
                <a:cs typeface="Arial MT"/>
              </a:rPr>
              <a:t>3</a:t>
            </a:r>
            <a:r>
              <a:rPr sz="2000" spc="-30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Pushbutton: </a:t>
            </a:r>
            <a:endParaRPr lang="zh-TW" altLang="en-US" sz="2000">
              <a:latin typeface="Arial MT"/>
              <a:cs typeface="Arial MT"/>
            </a:endParaRPr>
          </a:p>
          <a:p>
            <a:pPr marL="92075" marR="84455">
              <a:lnSpc>
                <a:spcPct val="100000"/>
              </a:lnSpc>
              <a:spcBef>
                <a:spcPts val="310"/>
              </a:spcBef>
            </a:pPr>
            <a:r>
              <a:rPr sz="2000">
                <a:latin typeface="Arial MT"/>
                <a:cs typeface="Arial MT"/>
              </a:rPr>
              <a:t>Not</a:t>
            </a:r>
            <a:r>
              <a:rPr sz="2000" spc="-5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pressed</a:t>
            </a:r>
            <a:r>
              <a:rPr sz="2000" spc="-55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>
                <a:latin typeface="Times New Roman"/>
                <a:cs typeface="Times New Roman"/>
              </a:rPr>
              <a:t> </a:t>
            </a:r>
            <a:r>
              <a:rPr sz="2000">
                <a:latin typeface="Arial MT"/>
                <a:cs typeface="Arial MT"/>
              </a:rPr>
              <a:t>Logic</a:t>
            </a:r>
            <a:r>
              <a:rPr sz="2000" spc="-50">
                <a:latin typeface="Arial MT"/>
                <a:cs typeface="Arial MT"/>
              </a:rPr>
              <a:t> </a:t>
            </a:r>
            <a:r>
              <a:rPr sz="2000" spc="-20">
                <a:latin typeface="Arial MT"/>
                <a:cs typeface="Arial MT"/>
              </a:rPr>
              <a:t>High </a:t>
            </a:r>
            <a:r>
              <a:rPr sz="2000">
                <a:latin typeface="Arial MT"/>
                <a:cs typeface="Arial MT"/>
              </a:rPr>
              <a:t>Pressed</a:t>
            </a:r>
            <a:r>
              <a:rPr sz="2000" spc="-55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Arial MT"/>
                <a:cs typeface="Arial MT"/>
              </a:rPr>
              <a:t>Logic</a:t>
            </a:r>
            <a:r>
              <a:rPr sz="2000" spc="-60">
                <a:latin typeface="Arial MT"/>
                <a:cs typeface="Arial MT"/>
              </a:rPr>
              <a:t> </a:t>
            </a:r>
            <a:r>
              <a:rPr sz="2000" spc="-25">
                <a:latin typeface="Arial MT"/>
                <a:cs typeface="Arial MT"/>
              </a:rPr>
              <a:t>Low</a:t>
            </a:r>
            <a:endParaRPr sz="2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8752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99028" y="27558"/>
            <a:ext cx="1657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>
                <a:solidFill>
                  <a:srgbClr val="7F7F7F"/>
                </a:solidFill>
                <a:latin typeface="Arial MT"/>
                <a:cs typeface="Arial MT"/>
              </a:rPr>
              <a:t>19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3E76940-51C8-1DD8-0906-5492C7D27008}"/>
              </a:ext>
            </a:extLst>
          </p:cNvPr>
          <p:cNvGrpSpPr/>
          <p:nvPr/>
        </p:nvGrpSpPr>
        <p:grpSpPr>
          <a:xfrm>
            <a:off x="333128" y="3838570"/>
            <a:ext cx="8474650" cy="2412928"/>
            <a:chOff x="333128" y="3948896"/>
            <a:chExt cx="8474650" cy="2412928"/>
          </a:xfrm>
        </p:grpSpPr>
        <p:pic>
          <p:nvPicPr>
            <p:cNvPr id="13" name="圖片 12" descr="一張含有 文字, 螢幕擷取畫面, 字型, 數字 的圖片&#10;&#10;自動產生的描述">
              <a:extLst>
                <a:ext uri="{FF2B5EF4-FFF2-40B4-BE49-F238E27FC236}">
                  <a16:creationId xmlns:a16="http://schemas.microsoft.com/office/drawing/2014/main" id="{5FBCC09F-CEEF-2D50-3084-93668B95D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1987" y="3970349"/>
              <a:ext cx="2065791" cy="2391475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CBCABA-68F8-6625-FA34-DB0C1448CA5A}"/>
                </a:ext>
              </a:extLst>
            </p:cNvPr>
            <p:cNvGrpSpPr/>
            <p:nvPr/>
          </p:nvGrpSpPr>
          <p:grpSpPr>
            <a:xfrm>
              <a:off x="4652263" y="3948896"/>
              <a:ext cx="1972211" cy="2397841"/>
              <a:chOff x="2313941" y="3965807"/>
              <a:chExt cx="1928807" cy="2373561"/>
            </a:xfrm>
          </p:grpSpPr>
          <p:pic>
            <p:nvPicPr>
              <p:cNvPr id="14" name="圖片 13" descr="一張含有 文字, 螢幕擷取畫面, 字型, 數字 的圖片&#10;&#10;自動產生的描述">
                <a:extLst>
                  <a:ext uri="{FF2B5EF4-FFF2-40B4-BE49-F238E27FC236}">
                    <a16:creationId xmlns:a16="http://schemas.microsoft.com/office/drawing/2014/main" id="{F74382F4-3526-ABB4-F967-0EBF559613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1796" y="4245355"/>
                <a:ext cx="1910843" cy="2094013"/>
              </a:xfrm>
              <a:prstGeom prst="rect">
                <a:avLst/>
              </a:prstGeom>
            </p:spPr>
          </p:pic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C0ECE408-4E3D-2CA7-21E0-C9DCEBD15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3941" y="3965807"/>
                <a:ext cx="1928807" cy="310200"/>
              </a:xfrm>
              <a:prstGeom prst="rect">
                <a:avLst/>
              </a:prstGeom>
            </p:spPr>
          </p:pic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E0235A14-7A5D-8584-55B7-9CAD93D8A63B}"/>
                </a:ext>
              </a:extLst>
            </p:cNvPr>
            <p:cNvGrpSpPr/>
            <p:nvPr/>
          </p:nvGrpSpPr>
          <p:grpSpPr>
            <a:xfrm>
              <a:off x="2536919" y="3966335"/>
              <a:ext cx="1971686" cy="2377556"/>
              <a:chOff x="4703856" y="3942523"/>
              <a:chExt cx="1971686" cy="2377556"/>
            </a:xfrm>
          </p:grpSpPr>
          <p:pic>
            <p:nvPicPr>
              <p:cNvPr id="15" name="圖片 14" descr="一張含有 文字, 螢幕擷取畫面, 字型, 數字 的圖片&#10;&#10;自動產生的描述">
                <a:extLst>
                  <a:ext uri="{FF2B5EF4-FFF2-40B4-BE49-F238E27FC236}">
                    <a16:creationId xmlns:a16="http://schemas.microsoft.com/office/drawing/2014/main" id="{0B2DE52D-3130-4D4C-FF48-5422BEBE6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3856" y="4197235"/>
                <a:ext cx="1969695" cy="2122844"/>
              </a:xfrm>
              <a:prstGeom prst="rect">
                <a:avLst/>
              </a:prstGeom>
            </p:spPr>
          </p:pic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65CD2FC7-7C82-C41B-44DE-2DFE6922C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7747" y="3942523"/>
                <a:ext cx="1967795" cy="289147"/>
              </a:xfrm>
              <a:prstGeom prst="rect">
                <a:avLst/>
              </a:prstGeom>
            </p:spPr>
          </p:pic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7E823E2-5240-BD6F-8945-D002CAE1F865}"/>
                </a:ext>
              </a:extLst>
            </p:cNvPr>
            <p:cNvGrpSpPr/>
            <p:nvPr/>
          </p:nvGrpSpPr>
          <p:grpSpPr>
            <a:xfrm>
              <a:off x="333128" y="3953800"/>
              <a:ext cx="2068883" cy="2391748"/>
              <a:chOff x="6227077" y="3946433"/>
              <a:chExt cx="2068883" cy="2391748"/>
            </a:xfrm>
          </p:grpSpPr>
          <p:pic>
            <p:nvPicPr>
              <p:cNvPr id="16" name="圖片 15" descr="一張含有 文字, 螢幕擷取畫面, 字型, 數字 的圖片&#10;&#10;自動產生的描述">
                <a:extLst>
                  <a:ext uri="{FF2B5EF4-FFF2-40B4-BE49-F238E27FC236}">
                    <a16:creationId xmlns:a16="http://schemas.microsoft.com/office/drawing/2014/main" id="{B8C469AC-7718-10E3-ABA5-CEDFADECC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2938" y="4201935"/>
                <a:ext cx="2063022" cy="2136246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A0ADE53B-EDCB-BC31-CF14-C048CF14D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7077" y="3946433"/>
                <a:ext cx="2062597" cy="306421"/>
              </a:xfrm>
              <a:prstGeom prst="rect">
                <a:avLst/>
              </a:prstGeom>
            </p:spPr>
          </p:pic>
        </p:grpSp>
      </p:grpSp>
      <p:sp>
        <p:nvSpPr>
          <p:cNvPr id="9" name="object 4">
            <a:extLst>
              <a:ext uri="{FF2B5EF4-FFF2-40B4-BE49-F238E27FC236}">
                <a16:creationId xmlns:a16="http://schemas.microsoft.com/office/drawing/2014/main" id="{DE8D7ED8-7BCA-B5C2-EE27-C7A84F1B2704}"/>
              </a:ext>
            </a:extLst>
          </p:cNvPr>
          <p:cNvSpPr txBox="1">
            <a:spLocks/>
          </p:cNvSpPr>
          <p:nvPr/>
        </p:nvSpPr>
        <p:spPr>
          <a:xfrm>
            <a:off x="669547" y="40200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zh-TW" altLang="en-US" sz="3600" kern="1200" spc="-10">
                <a:solidFill>
                  <a:schemeClr val="tx2"/>
                </a:solidFill>
                <a:latin typeface="Microsoft JhengHei"/>
                <a:ea typeface="Microsoft JhengHei"/>
                <a:cs typeface="Calibri Light"/>
              </a:rPr>
              <a:t>七段顯示器</a:t>
            </a:r>
            <a:r>
              <a:rPr lang="zh-TW" sz="3600" kern="1200" spc="-10">
                <a:solidFill>
                  <a:schemeClr val="tx2"/>
                </a:solidFill>
                <a:latin typeface="Microsoft JhengHei"/>
                <a:ea typeface="Microsoft JhengHei"/>
                <a:cs typeface="Calibri Light"/>
              </a:rPr>
              <a:t>腳位</a:t>
            </a:r>
          </a:p>
        </p:txBody>
      </p:sp>
      <p:pic>
        <p:nvPicPr>
          <p:cNvPr id="18" name="圖片 17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2D804B8D-BE0A-9BF6-CC23-35E4B5C35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2271" y="1342103"/>
            <a:ext cx="6530090" cy="20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72F6B692-452E-C739-E10E-DB5E800CAD01}"/>
              </a:ext>
            </a:extLst>
          </p:cNvPr>
          <p:cNvSpPr txBox="1">
            <a:spLocks/>
          </p:cNvSpPr>
          <p:nvPr/>
        </p:nvSpPr>
        <p:spPr>
          <a:xfrm>
            <a:off x="669547" y="40200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zh-TW" altLang="en-US" sz="3600" kern="1200" spc="-10">
                <a:solidFill>
                  <a:schemeClr val="tx2"/>
                </a:solidFill>
                <a:latin typeface="Microsoft JhengHei"/>
                <a:ea typeface="Microsoft JhengHei"/>
                <a:cs typeface="Calibri Light"/>
              </a:rPr>
              <a:t>作業</a:t>
            </a:r>
            <a:endParaRPr lang="zh-TW">
              <a:solidFill>
                <a:schemeClr val="tx2"/>
              </a:solidFill>
            </a:endParaRPr>
          </a:p>
        </p:txBody>
      </p:sp>
      <p:pic>
        <p:nvPicPr>
          <p:cNvPr id="4" name="圖片 3" descr="一張含有 文字, 螢幕擷取畫面, 鮮豔, 設計 的圖片&#10;&#10;自動產生的描述">
            <a:extLst>
              <a:ext uri="{FF2B5EF4-FFF2-40B4-BE49-F238E27FC236}">
                <a16:creationId xmlns:a16="http://schemas.microsoft.com/office/drawing/2014/main" id="{2D3DCEAE-2A9A-EA25-ED83-E2F3B138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12" y="1229638"/>
            <a:ext cx="5136775" cy="3739819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760FEDC-B7AB-2262-0680-1F21F7A73AD5}"/>
              </a:ext>
            </a:extLst>
          </p:cNvPr>
          <p:cNvSpPr>
            <a:spLocks noGrp="1"/>
          </p:cNvSpPr>
          <p:nvPr/>
        </p:nvSpPr>
        <p:spPr>
          <a:xfrm>
            <a:off x="2005993" y="5095455"/>
            <a:ext cx="5246454" cy="54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en-US" altLang="zh-TW" b="1">
                <a:solidFill>
                  <a:srgbClr val="00B050"/>
                </a:solidFill>
                <a:latin typeface="Calibri"/>
                <a:ea typeface="Microsoft JhengHei"/>
                <a:cs typeface="Calibri"/>
              </a:rPr>
              <a:t>5秒</a:t>
            </a:r>
            <a:r>
              <a:rPr lang="zh-TW" altLang="en-US" b="1">
                <a:latin typeface="Calibri"/>
                <a:ea typeface="Microsoft JhengHei"/>
                <a:cs typeface="Calibri"/>
              </a:rPr>
              <a:t> </a:t>
            </a:r>
            <a:r>
              <a:rPr lang="zh-TW" b="1">
                <a:latin typeface="Calibri"/>
                <a:ea typeface="Microsoft JhengHei"/>
                <a:cs typeface="Calibri"/>
              </a:rPr>
              <a:t>  </a:t>
            </a:r>
            <a:r>
              <a:rPr lang="zh-TW" altLang="en-US" b="1">
                <a:latin typeface="Calibri"/>
                <a:ea typeface="Microsoft JhengHei"/>
                <a:cs typeface="Calibri"/>
              </a:rPr>
              <a:t>    </a:t>
            </a:r>
            <a:r>
              <a:rPr lang="zh-TW" altLang="en-US" b="1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 </a:t>
            </a:r>
            <a:r>
              <a:rPr lang="zh-TW" altLang="en-US" b="1">
                <a:solidFill>
                  <a:srgbClr val="FFC000"/>
                </a:solidFill>
                <a:latin typeface="Calibri"/>
                <a:ea typeface="Microsoft JhengHei"/>
                <a:cs typeface="Calibri"/>
              </a:rPr>
              <a:t>2秒</a:t>
            </a:r>
            <a:r>
              <a:rPr lang="zh-TW" altLang="en-US" b="1">
                <a:latin typeface="Calibri"/>
                <a:ea typeface="Microsoft JhengHei"/>
                <a:cs typeface="Calibri"/>
              </a:rPr>
              <a:t>      </a:t>
            </a:r>
            <a:r>
              <a:rPr lang="zh-TW" altLang="en-US" b="1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   </a:t>
            </a:r>
            <a:r>
              <a:rPr lang="zh-TW" altLang="en-US" b="1">
                <a:solidFill>
                  <a:srgbClr val="FF0000"/>
                </a:solidFill>
                <a:latin typeface="Calibri"/>
                <a:ea typeface="Microsoft JhengHei"/>
                <a:cs typeface="Calibri"/>
              </a:rPr>
              <a:t>5秒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0845BB-624F-D591-E430-F14C4146D6CD}"/>
              </a:ext>
            </a:extLst>
          </p:cNvPr>
          <p:cNvSpPr/>
          <p:nvPr/>
        </p:nvSpPr>
        <p:spPr>
          <a:xfrm>
            <a:off x="2159049" y="5083224"/>
            <a:ext cx="2992739" cy="5322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C33C7D-F335-729F-8F3A-C0DC4C2DA94B}"/>
              </a:ext>
            </a:extLst>
          </p:cNvPr>
          <p:cNvSpPr txBox="1"/>
          <p:nvPr/>
        </p:nvSpPr>
        <p:spPr>
          <a:xfrm>
            <a:off x="2961257" y="5780221"/>
            <a:ext cx="1376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b="1">
                <a:solidFill>
                  <a:srgbClr val="00B050"/>
                </a:solidFill>
                <a:latin typeface="Microsoft JhengHei"/>
                <a:ea typeface="Microsoft JhengHei"/>
              </a:rPr>
              <a:t>通行時間：</a:t>
            </a:r>
            <a:endParaRPr lang="zh-TW">
              <a:solidFill>
                <a:srgbClr val="00B050"/>
              </a:solidFill>
            </a:endParaRPr>
          </a:p>
          <a:p>
            <a:pPr algn="ctr"/>
            <a:r>
              <a:rPr lang="zh-TW" altLang="en-US" b="1">
                <a:solidFill>
                  <a:srgbClr val="00B050"/>
                </a:solidFill>
                <a:latin typeface="Microsoft JhengHei"/>
                <a:ea typeface="Microsoft JhengHei"/>
              </a:rPr>
              <a:t>倒數7秒</a:t>
            </a:r>
            <a:endParaRPr lang="zh-TW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48F936-0749-DF8D-1084-78B0351E48E4}"/>
              </a:ext>
            </a:extLst>
          </p:cNvPr>
          <p:cNvSpPr txBox="1"/>
          <p:nvPr/>
        </p:nvSpPr>
        <p:spPr>
          <a:xfrm>
            <a:off x="5945272" y="5780221"/>
            <a:ext cx="1376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b="1">
                <a:solidFill>
                  <a:srgbClr val="FF0000"/>
                </a:solidFill>
                <a:latin typeface="Microsoft JhengHei"/>
                <a:ea typeface="Microsoft JhengHei"/>
              </a:rPr>
              <a:t>停止時間：</a:t>
            </a:r>
            <a:br>
              <a:rPr lang="zh-TW" b="1">
                <a:solidFill>
                  <a:srgbClr val="FF0000"/>
                </a:solidFill>
                <a:latin typeface="Microsoft JhengHei"/>
                <a:ea typeface="Microsoft JhengHei"/>
              </a:rPr>
            </a:br>
            <a:r>
              <a:rPr lang="zh-TW" altLang="en-US" b="1">
                <a:solidFill>
                  <a:srgbClr val="FF0000"/>
                </a:solidFill>
                <a:latin typeface="Microsoft JhengHei"/>
                <a:ea typeface="Microsoft JhengHei"/>
              </a:rPr>
              <a:t>倒數5秒</a:t>
            </a:r>
            <a:endParaRPr lang="zh-TW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1B9474E-B419-1C84-4FE0-4596761B7425}"/>
              </a:ext>
            </a:extLst>
          </p:cNvPr>
          <p:cNvSpPr/>
          <p:nvPr/>
        </p:nvSpPr>
        <p:spPr>
          <a:xfrm>
            <a:off x="6181362" y="5074498"/>
            <a:ext cx="907420" cy="5409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80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0005063-2604-C6C2-C7BE-AE049D2BFC4B}"/>
              </a:ext>
            </a:extLst>
          </p:cNvPr>
          <p:cNvSpPr>
            <a:spLocks noGrp="1"/>
          </p:cNvSpPr>
          <p:nvPr/>
        </p:nvSpPr>
        <p:spPr>
          <a:xfrm>
            <a:off x="446056" y="1247690"/>
            <a:ext cx="8255000" cy="5081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lnSpc>
                <a:spcPct val="100000"/>
              </a:lnSpc>
            </a:pPr>
            <a:r>
              <a:rPr lang="zh-TW" sz="2500">
                <a:latin typeface="Microsoft JhengHei"/>
                <a:ea typeface="Microsoft JhengHei"/>
                <a:cs typeface="Times New Roman"/>
              </a:rPr>
              <a:t>請</a:t>
            </a:r>
            <a:r>
              <a:rPr lang="zh-TW" altLang="en-US" sz="2500">
                <a:latin typeface="Microsoft JhengHei"/>
                <a:ea typeface="Microsoft JhengHei"/>
                <a:cs typeface="Times New Roman"/>
              </a:rPr>
              <a:t>利用</a:t>
            </a:r>
            <a:r>
              <a:rPr lang="en-US" altLang="zh-TW" sz="2500" err="1">
                <a:latin typeface="Microsoft JhengHei"/>
                <a:ea typeface="Microsoft JhengHei"/>
                <a:cs typeface="Times New Roman"/>
              </a:rPr>
              <a:t>LE</a:t>
            </a:r>
            <a:r>
              <a:rPr lang="en-US" altLang="en-US" sz="2500" err="1">
                <a:latin typeface="Microsoft JhengHei"/>
                <a:ea typeface="Microsoft JhengHei"/>
                <a:cs typeface="Times New Roman"/>
              </a:rPr>
              <a:t>D及七段顯示器</a:t>
            </a:r>
            <a:r>
              <a:rPr lang="en-US" altLang="en-US" sz="2500">
                <a:latin typeface="Microsoft JhengHei"/>
                <a:ea typeface="Microsoft JhengHei"/>
                <a:cs typeface="Times New Roman"/>
              </a:rPr>
              <a:t>，</a:t>
            </a:r>
            <a:r>
              <a:rPr lang="zh-TW" sz="2500">
                <a:latin typeface="Microsoft JhengHei"/>
                <a:ea typeface="Microsoft JhengHei"/>
                <a:cs typeface="Times New Roman"/>
              </a:rPr>
              <a:t>設</a:t>
            </a:r>
            <a:r>
              <a:rPr lang="zh-TW" altLang="en-US" sz="2500">
                <a:latin typeface="Microsoft JhengHei"/>
                <a:ea typeface="Microsoft JhengHei"/>
                <a:cs typeface="Times New Roman"/>
              </a:rPr>
              <a:t>計一個紅綠燈電路。</a:t>
            </a:r>
            <a:endParaRPr lang="zh-TW" sz="2500">
              <a:latin typeface="Microsoft JhengHei"/>
              <a:ea typeface="Microsoft JhengHei"/>
              <a:cs typeface="Times New Roman"/>
            </a:endParaRPr>
          </a:p>
          <a:p>
            <a:pPr marL="102870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zh-TW" altLang="en-US" sz="2100" b="1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LED[0] </a:t>
            </a:r>
            <a:r>
              <a:rPr lang="zh-TW" altLang="en-US" sz="2100">
                <a:latin typeface="Microsoft JhengHei"/>
                <a:ea typeface="Microsoft JhengHei"/>
                <a:cs typeface="Times New Roman"/>
              </a:rPr>
              <a:t>模擬綠燈、</a:t>
            </a:r>
            <a:r>
              <a:rPr lang="en-US" altLang="zh-TW" sz="2100" b="1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LED[1] </a:t>
            </a:r>
            <a:r>
              <a:rPr lang="zh-TW" sz="2100">
                <a:latin typeface="Microsoft JhengHei"/>
                <a:ea typeface="Microsoft JhengHei"/>
                <a:cs typeface="Times New Roman"/>
              </a:rPr>
              <a:t>模擬</a:t>
            </a:r>
            <a:r>
              <a:rPr lang="zh-TW" altLang="en-US" sz="2100">
                <a:latin typeface="Microsoft JhengHei"/>
                <a:ea typeface="Microsoft JhengHei"/>
                <a:cs typeface="Times New Roman"/>
              </a:rPr>
              <a:t>黃</a:t>
            </a:r>
            <a:r>
              <a:rPr lang="zh-TW" sz="2100">
                <a:latin typeface="Microsoft JhengHei"/>
                <a:ea typeface="Microsoft JhengHei"/>
                <a:cs typeface="Times New Roman"/>
              </a:rPr>
              <a:t>燈、</a:t>
            </a:r>
            <a:r>
              <a:rPr lang="en-US" sz="2100" b="1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LED[2]</a:t>
            </a:r>
            <a:r>
              <a:rPr lang="en-US" altLang="zh-TW" sz="2100" b="1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 </a:t>
            </a:r>
            <a:r>
              <a:rPr lang="zh-TW" sz="2100">
                <a:latin typeface="Microsoft JhengHei"/>
                <a:ea typeface="Microsoft JhengHei"/>
                <a:cs typeface="Times New Roman"/>
              </a:rPr>
              <a:t>模擬</a:t>
            </a:r>
            <a:r>
              <a:rPr lang="zh-TW" altLang="en-US" sz="2100">
                <a:latin typeface="Microsoft JhengHei"/>
                <a:ea typeface="Microsoft JhengHei"/>
                <a:cs typeface="Times New Roman"/>
              </a:rPr>
              <a:t>紅</a:t>
            </a:r>
            <a:r>
              <a:rPr lang="zh-TW" sz="2100">
                <a:latin typeface="Microsoft JhengHei"/>
                <a:ea typeface="Microsoft JhengHei"/>
                <a:cs typeface="Times New Roman"/>
              </a:rPr>
              <a:t>燈</a:t>
            </a:r>
          </a:p>
          <a:p>
            <a:pPr marL="102870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altLang="zh-TW" sz="2100" b="1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HEX0</a:t>
            </a:r>
            <a:r>
              <a:rPr lang="zh-TW" altLang="en-US" sz="2100" b="1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 </a:t>
            </a:r>
            <a:r>
              <a:rPr lang="zh-TW" altLang="en-US" sz="2100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模擬</a:t>
            </a:r>
            <a:r>
              <a:rPr lang="en-US" altLang="zh-TW" sz="2100" err="1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十進位倒數計時器</a:t>
            </a:r>
            <a:r>
              <a:rPr lang="en-US" altLang="zh-TW" sz="2100">
                <a:latin typeface="Microsoft JhengHei"/>
                <a:ea typeface="Microsoft JhengHei"/>
                <a:cs typeface="Times New Roman"/>
              </a:rPr>
              <a:t>。</a:t>
            </a:r>
            <a:endParaRPr lang="zh-TW" sz="2100">
              <a:latin typeface="Microsoft JhengHei"/>
              <a:ea typeface="Microsoft JhengHei"/>
              <a:cs typeface="Times New Roman"/>
            </a:endParaRPr>
          </a:p>
          <a:p>
            <a:pPr indent="0">
              <a:lnSpc>
                <a:spcPct val="100000"/>
              </a:lnSpc>
              <a:buNone/>
            </a:pPr>
            <a:endParaRPr lang="zh-TW" altLang="en-US" sz="1200">
              <a:latin typeface="Microsoft JhengHei"/>
              <a:ea typeface="Microsoft JhengHei"/>
              <a:cs typeface="Times New Roman"/>
            </a:endParaRPr>
          </a:p>
          <a:p>
            <a:pPr marL="571500" indent="-342900">
              <a:lnSpc>
                <a:spcPct val="100000"/>
              </a:lnSpc>
            </a:pPr>
            <a:r>
              <a:rPr lang="zh-TW" altLang="en-US" sz="2500">
                <a:latin typeface="Microsoft JhengHei"/>
                <a:ea typeface="Microsoft JhengHei"/>
                <a:cs typeface="Times New Roman"/>
              </a:rPr>
              <a:t>同組一起完成DEMO，且由一位代表上傳專案壓縮檔，檔名：lab15_Gxx.zip (xx為組別)。</a:t>
            </a:r>
          </a:p>
          <a:p>
            <a:pPr indent="0">
              <a:lnSpc>
                <a:spcPct val="100000"/>
              </a:lnSpc>
              <a:buNone/>
            </a:pPr>
            <a:r>
              <a:rPr lang="zh-TW" altLang="en-US" sz="1200">
                <a:latin typeface="Microsoft JhengHei"/>
                <a:ea typeface="Microsoft JhengHei"/>
                <a:cs typeface="Times New Roman"/>
              </a:rPr>
              <a:t>  </a:t>
            </a:r>
          </a:p>
          <a:p>
            <a:pPr marL="571500" indent="-342900">
              <a:lnSpc>
                <a:spcPct val="100000"/>
              </a:lnSpc>
            </a:pPr>
            <a:r>
              <a:rPr lang="zh-TW" sz="2500">
                <a:latin typeface="Microsoft JhengHei"/>
                <a:ea typeface="Microsoft JhengHei"/>
                <a:cs typeface="Times New Roman"/>
              </a:rPr>
              <a:t>註：</a:t>
            </a:r>
            <a:r>
              <a:rPr lang="zh-TW" altLang="en-US" sz="2500">
                <a:solidFill>
                  <a:srgbClr val="C00000"/>
                </a:solidFill>
                <a:latin typeface="Microsoft JhengHei"/>
                <a:ea typeface="Microsoft JhengHei"/>
                <a:cs typeface="Times New Roman"/>
              </a:rPr>
              <a:t>有</a:t>
            </a:r>
            <a:r>
              <a:rPr lang="en-US" altLang="zh-TW" sz="2500">
                <a:solidFill>
                  <a:srgbClr val="C00000"/>
                </a:solidFill>
                <a:latin typeface="Microsoft JhengHei"/>
                <a:ea typeface="Microsoft JhengHei"/>
                <a:cs typeface="Times New Roman"/>
              </a:rPr>
              <a:t>DEMO</a:t>
            </a:r>
            <a:r>
              <a:rPr lang="zh-TW" altLang="en-US" sz="2500">
                <a:solidFill>
                  <a:srgbClr val="C00000"/>
                </a:solidFill>
                <a:latin typeface="Microsoft JhengHei"/>
                <a:ea typeface="Microsoft JhengHei"/>
                <a:cs typeface="Times New Roman"/>
              </a:rPr>
              <a:t>才算分</a:t>
            </a:r>
            <a:r>
              <a:rPr lang="zh-TW" altLang="en-US" sz="2500">
                <a:latin typeface="Microsoft JhengHei"/>
                <a:ea typeface="Microsoft JhengHei"/>
                <a:cs typeface="Times New Roman"/>
              </a:rPr>
              <a:t>，今天</a:t>
            </a:r>
            <a:r>
              <a:rPr lang="zh-TW" sz="2500">
                <a:latin typeface="Microsoft JhengHei"/>
                <a:ea typeface="Microsoft JhengHei"/>
                <a:cs typeface="Times New Roman"/>
              </a:rPr>
              <a:t>是最後一次上課</a:t>
            </a:r>
            <a:r>
              <a:rPr lang="zh-TW" altLang="en-US" sz="2500">
                <a:latin typeface="Microsoft JhengHei"/>
                <a:ea typeface="Microsoft JhengHei"/>
                <a:cs typeface="Times New Roman"/>
              </a:rPr>
              <a:t>，也是最後補</a:t>
            </a:r>
            <a:r>
              <a:rPr lang="en-US" altLang="zh-TW" sz="2500">
                <a:latin typeface="Microsoft JhengHei"/>
                <a:ea typeface="Microsoft JhengHei"/>
                <a:cs typeface="Times New Roman"/>
              </a:rPr>
              <a:t>DEMO</a:t>
            </a:r>
            <a:r>
              <a:rPr lang="zh-TW" altLang="en-US" sz="2500">
                <a:latin typeface="Microsoft JhengHei"/>
                <a:ea typeface="Microsoft JhengHei"/>
                <a:cs typeface="Times New Roman"/>
              </a:rPr>
              <a:t>的機會</a:t>
            </a:r>
            <a:r>
              <a:rPr lang="zh-TW" sz="2500">
                <a:latin typeface="Microsoft JhengHei"/>
                <a:ea typeface="Microsoft JhengHei"/>
                <a:cs typeface="Times New Roman"/>
              </a:rPr>
              <a:t>。</a:t>
            </a:r>
          </a:p>
          <a:p>
            <a:pPr marL="571500" indent="-342900">
              <a:lnSpc>
                <a:spcPct val="100000"/>
              </a:lnSpc>
            </a:pPr>
            <a:endParaRPr lang="zh-TW" altLang="en-US" sz="2500">
              <a:latin typeface="Microsoft JhengHei"/>
              <a:ea typeface="Microsoft JhengHei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2F6B692-452E-C739-E10E-DB5E800CAD01}"/>
              </a:ext>
            </a:extLst>
          </p:cNvPr>
          <p:cNvSpPr txBox="1">
            <a:spLocks/>
          </p:cNvSpPr>
          <p:nvPr/>
        </p:nvSpPr>
        <p:spPr>
          <a:xfrm>
            <a:off x="669547" y="40200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zh-TW" altLang="en-US" sz="3600" kern="1200" spc="-10">
                <a:solidFill>
                  <a:schemeClr val="tx2"/>
                </a:solidFill>
                <a:latin typeface="Microsoft JhengHei"/>
                <a:ea typeface="Microsoft JhengHei"/>
                <a:cs typeface="Calibri Light"/>
              </a:rPr>
              <a:t>作業</a:t>
            </a:r>
            <a:endParaRPr 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72F6B692-452E-C739-E10E-DB5E800CAD01}"/>
              </a:ext>
            </a:extLst>
          </p:cNvPr>
          <p:cNvSpPr txBox="1">
            <a:spLocks/>
          </p:cNvSpPr>
          <p:nvPr/>
        </p:nvSpPr>
        <p:spPr>
          <a:xfrm>
            <a:off x="669547" y="40200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zh-TW" sz="3600" kern="1200" spc="-10">
                <a:solidFill>
                  <a:schemeClr val="tx2"/>
                </a:solidFill>
                <a:latin typeface="Microsoft JhengHei"/>
                <a:ea typeface="Microsoft JhengHei"/>
                <a:cs typeface="Calibri Light"/>
              </a:rPr>
              <a:t>範例影片</a:t>
            </a:r>
            <a:endParaRPr lang="zh-TW" sz="3600" b="0" kern="1200" spc="-10">
              <a:solidFill>
                <a:schemeClr val="tx2"/>
              </a:solidFill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3BF3914-6398-E71A-71F8-83734BB70E05}"/>
              </a:ext>
            </a:extLst>
          </p:cNvPr>
          <p:cNvSpPr>
            <a:spLocks noGrp="1"/>
          </p:cNvSpPr>
          <p:nvPr/>
        </p:nvSpPr>
        <p:spPr>
          <a:xfrm>
            <a:off x="446056" y="1081002"/>
            <a:ext cx="8819776" cy="5505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lnSpc>
                <a:spcPct val="100000"/>
              </a:lnSpc>
            </a:pPr>
            <a:r>
              <a:rPr lang="en-US" altLang="zh-TW" sz="2500">
                <a:latin typeface="Microsoft JhengHei"/>
                <a:ea typeface="Microsoft JhengHei"/>
                <a:cs typeface="Times New Roman"/>
                <a:hlinkClick r:id="rId4"/>
              </a:rPr>
              <a:t>https://youtu.be/tAuX_k3Vw4o?si=Mat902lqMrXsr4Db</a:t>
            </a:r>
            <a:endParaRPr lang="en-US" altLang="zh-TW" sz="2500">
              <a:latin typeface="Microsoft JhengHei"/>
              <a:ea typeface="Microsoft JhengHei"/>
              <a:cs typeface="Times New Roman"/>
            </a:endParaRPr>
          </a:p>
        </p:txBody>
      </p:sp>
      <p:pic>
        <p:nvPicPr>
          <p:cNvPr id="4" name="線上媒體 3" title="Lab15 紅綠燈">
            <a:hlinkClick r:id="" action="ppaction://media"/>
            <a:extLst>
              <a:ext uri="{FF2B5EF4-FFF2-40B4-BE49-F238E27FC236}">
                <a16:creationId xmlns:a16="http://schemas.microsoft.com/office/drawing/2014/main" id="{D85ABBBA-6ED3-ABB7-061C-5B1C92BF88A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439137" y="1715604"/>
            <a:ext cx="6255544" cy="470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0005063-2604-C6C2-C7BE-AE049D2BFC4B}"/>
              </a:ext>
            </a:extLst>
          </p:cNvPr>
          <p:cNvSpPr>
            <a:spLocks noGrp="1"/>
          </p:cNvSpPr>
          <p:nvPr/>
        </p:nvSpPr>
        <p:spPr>
          <a:xfrm>
            <a:off x="446056" y="1247690"/>
            <a:ext cx="8255000" cy="571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lnSpc>
                <a:spcPct val="100000"/>
              </a:lnSpc>
            </a:pPr>
            <a:r>
              <a:rPr lang="zh-TW" sz="2500">
                <a:latin typeface="Microsoft JhengHei"/>
                <a:ea typeface="Microsoft JhengHei"/>
                <a:cs typeface="Times New Roman"/>
              </a:rPr>
              <a:t>補DEMO</a:t>
            </a:r>
            <a:endParaRPr lang="zh-TW" altLang="en-US" sz="2500">
              <a:latin typeface="Microsoft JhengHei"/>
              <a:ea typeface="Microsoft JhengHei"/>
              <a:cs typeface="Times New Roman"/>
            </a:endParaRPr>
          </a:p>
          <a:p>
            <a:pPr marL="102870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zh-TW" altLang="en-US" sz="2100">
                <a:latin typeface="Microsoft JhengHei"/>
                <a:ea typeface="Microsoft JhengHei"/>
                <a:cs typeface="Times New Roman"/>
              </a:rPr>
              <a:t>Lab14 (含)之前的作業和加分，今天是補DEMO最後期限，請把握機會。</a:t>
            </a:r>
            <a:endParaRPr lang="zh-TW"/>
          </a:p>
          <a:p>
            <a:pPr marL="102870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zh-TW" altLang="en-US" sz="2100">
                <a:latin typeface="Microsoft JhengHei"/>
                <a:ea typeface="Microsoft JhengHei"/>
                <a:cs typeface="Times New Roman"/>
              </a:rPr>
              <a:t>Lab15 開放同學於 6/20(四) 17:00~18:00 至 </a:t>
            </a:r>
            <a:r>
              <a:rPr lang="en-US" altLang="en-US" sz="2100">
                <a:latin typeface="Microsoft JhengHei"/>
                <a:ea typeface="Microsoft JhengHei"/>
                <a:cs typeface="Times New Roman"/>
              </a:rPr>
              <a:t>1409A </a:t>
            </a:r>
            <a:r>
              <a:rPr lang="zh-TW" sz="2100">
                <a:latin typeface="Microsoft JhengHei"/>
                <a:ea typeface="Microsoft JhengHei"/>
                <a:cs typeface="Times New Roman"/>
              </a:rPr>
              <a:t>補DEMO</a:t>
            </a:r>
            <a:r>
              <a:rPr lang="zh-TW" altLang="en-US" sz="2100">
                <a:latin typeface="Microsoft JhengHei"/>
                <a:ea typeface="Microsoft JhengHei"/>
                <a:cs typeface="Times New Roman"/>
              </a:rPr>
              <a:t>。</a:t>
            </a:r>
            <a:endParaRPr lang="zh-TW" sz="2800"/>
          </a:p>
          <a:p>
            <a:pPr marL="102870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zh-TW" altLang="en-US" sz="2100">
              <a:latin typeface="Microsoft JhengHei"/>
              <a:ea typeface="Microsoft JhengHei"/>
              <a:cs typeface="Times New Roman"/>
            </a:endParaRPr>
          </a:p>
          <a:p>
            <a:pPr marL="571500" indent="-342900">
              <a:lnSpc>
                <a:spcPct val="100000"/>
              </a:lnSpc>
            </a:pPr>
            <a:r>
              <a:rPr lang="zh-TW" altLang="en-US" sz="2500">
                <a:latin typeface="Microsoft JhengHei"/>
                <a:ea typeface="Microsoft JhengHei"/>
                <a:cs typeface="Times New Roman"/>
              </a:rPr>
              <a:t>還</a:t>
            </a:r>
            <a:r>
              <a:rPr lang="en-US" sz="2500">
                <a:latin typeface="Microsoft JhengHei"/>
                <a:ea typeface="Microsoft JhengHei"/>
                <a:cs typeface="Times New Roman"/>
              </a:rPr>
              <a:t>DE0</a:t>
            </a:r>
            <a:r>
              <a:rPr lang="zh-TW" sz="2500">
                <a:latin typeface="Microsoft JhengHei"/>
                <a:ea typeface="Microsoft JhengHei"/>
                <a:cs typeface="Times New Roman"/>
              </a:rPr>
              <a:t>版</a:t>
            </a:r>
            <a:r>
              <a:rPr lang="zh-TW" altLang="en-US" sz="2500">
                <a:latin typeface="Microsoft JhengHei"/>
                <a:ea typeface="Microsoft JhengHei"/>
                <a:cs typeface="Times New Roman"/>
              </a:rPr>
              <a:t>子</a:t>
            </a:r>
            <a:endParaRPr lang="zh-TW" sz="2500">
              <a:latin typeface="Microsoft JhengHei"/>
              <a:ea typeface="Microsoft JhengHei"/>
              <a:cs typeface="Times New Roman"/>
            </a:endParaRPr>
          </a:p>
          <a:p>
            <a:pPr marL="102870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zh-TW" altLang="en-US" sz="2100">
                <a:latin typeface="Microsoft JhengHei"/>
                <a:ea typeface="Microsoft JhengHei"/>
                <a:cs typeface="Times New Roman"/>
              </a:rPr>
              <a:t>如後續不需要</a:t>
            </a:r>
            <a:r>
              <a:rPr lang="zh-TW" sz="2100">
                <a:latin typeface="Microsoft JhengHei"/>
                <a:ea typeface="Microsoft JhengHei"/>
                <a:cs typeface="Times New Roman"/>
              </a:rPr>
              <a:t>補DEMO的組別，請</a:t>
            </a:r>
            <a:r>
              <a:rPr lang="zh-TW" altLang="en-US" sz="2100">
                <a:latin typeface="Microsoft JhengHei"/>
                <a:ea typeface="Microsoft JhengHei"/>
                <a:cs typeface="Times New Roman"/>
              </a:rPr>
              <a:t>今日</a:t>
            </a:r>
            <a:r>
              <a:rPr lang="zh-TW" sz="2100">
                <a:latin typeface="Microsoft JhengHei"/>
                <a:ea typeface="Microsoft JhengHei"/>
                <a:cs typeface="Times New Roman"/>
              </a:rPr>
              <a:t>歸還</a:t>
            </a:r>
            <a:r>
              <a:rPr lang="en-US" altLang="zh-TW" sz="2100">
                <a:latin typeface="Microsoft JhengHei"/>
                <a:ea typeface="Microsoft JhengHei"/>
                <a:cs typeface="Times New Roman"/>
              </a:rPr>
              <a:t>DE0</a:t>
            </a:r>
            <a:r>
              <a:rPr lang="zh-TW" sz="2100">
                <a:latin typeface="Microsoft JhengHei"/>
                <a:ea typeface="Microsoft JhengHei"/>
                <a:cs typeface="Times New Roman"/>
              </a:rPr>
              <a:t>版並簽名。</a:t>
            </a:r>
          </a:p>
          <a:p>
            <a:pPr marL="102870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altLang="zh-TW" sz="2100">
                <a:latin typeface="Microsoft JhengHei"/>
                <a:ea typeface="Microsoft JhengHei"/>
                <a:cs typeface="Times New Roman"/>
              </a:rPr>
              <a:t>6/20 需</a:t>
            </a:r>
            <a:r>
              <a:rPr lang="zh-TW" altLang="en-US" sz="2100">
                <a:latin typeface="Microsoft JhengHei"/>
                <a:ea typeface="Microsoft JhengHei"/>
                <a:cs typeface="Times New Roman"/>
              </a:rPr>
              <a:t>補</a:t>
            </a:r>
            <a:r>
              <a:rPr lang="en-US" altLang="zh-TW" sz="2100" err="1">
                <a:latin typeface="Microsoft JhengHei"/>
                <a:ea typeface="Microsoft JhengHei"/>
                <a:cs typeface="Times New Roman"/>
              </a:rPr>
              <a:t>DEMO的</a:t>
            </a:r>
            <a:r>
              <a:rPr lang="zh-TW" sz="2100">
                <a:latin typeface="Microsoft JhengHei"/>
                <a:ea typeface="Microsoft JhengHei"/>
                <a:cs typeface="Times New Roman"/>
              </a:rPr>
              <a:t>組別</a:t>
            </a:r>
            <a:r>
              <a:rPr lang="en-US" altLang="zh-TW" sz="2100">
                <a:latin typeface="Microsoft JhengHei"/>
                <a:ea typeface="Microsoft JhengHei"/>
                <a:cs typeface="Times New Roman"/>
              </a:rPr>
              <a:t>，</a:t>
            </a:r>
            <a:r>
              <a:rPr lang="en-US" altLang="zh-TW" sz="2100" err="1">
                <a:latin typeface="Microsoft JhengHei"/>
                <a:ea typeface="Microsoft JhengHei"/>
                <a:cs typeface="Times New Roman"/>
              </a:rPr>
              <a:t>則於當日歸還即可</a:t>
            </a:r>
            <a:r>
              <a:rPr lang="en-US" altLang="zh-TW" sz="2100">
                <a:latin typeface="Microsoft JhengHei"/>
                <a:ea typeface="Microsoft JhengHei"/>
                <a:cs typeface="Times New Roman"/>
              </a:rPr>
              <a:t>。</a:t>
            </a:r>
            <a:endParaRPr lang="zh-TW" sz="2100">
              <a:latin typeface="Microsoft JhengHei"/>
              <a:ea typeface="Microsoft JhengHei"/>
              <a:cs typeface="Times New Roman"/>
            </a:endParaRPr>
          </a:p>
          <a:p>
            <a:pPr marL="571500" indent="-342900">
              <a:lnSpc>
                <a:spcPct val="100000"/>
              </a:lnSpc>
            </a:pPr>
            <a:endParaRPr lang="zh-TW" altLang="en-US" sz="2500">
              <a:latin typeface="Microsoft JhengHei"/>
              <a:ea typeface="Microsoft JhengHei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2F6B692-452E-C739-E10E-DB5E800CAD01}"/>
              </a:ext>
            </a:extLst>
          </p:cNvPr>
          <p:cNvSpPr txBox="1">
            <a:spLocks/>
          </p:cNvSpPr>
          <p:nvPr/>
        </p:nvSpPr>
        <p:spPr>
          <a:xfrm>
            <a:off x="669547" y="40200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zh-TW" altLang="en-US" sz="3600" kern="1200" spc="-10">
                <a:solidFill>
                  <a:schemeClr val="tx2"/>
                </a:solidFill>
                <a:latin typeface="Microsoft JhengHei"/>
                <a:ea typeface="Microsoft JhengHei"/>
                <a:cs typeface="Calibri Light"/>
              </a:rPr>
              <a:t>注意事項</a:t>
            </a:r>
          </a:p>
        </p:txBody>
      </p:sp>
    </p:spTree>
    <p:extLst>
      <p:ext uri="{BB962C8B-B14F-4D97-AF65-F5344CB8AC3E}">
        <p14:creationId xmlns:p14="http://schemas.microsoft.com/office/powerpoint/2010/main" val="381281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pic>
        <p:nvPicPr>
          <p:cNvPr id="9" name="內容版面配置區 3" descr="一張含有 電子產品, 電子工程, 電子元件, 電路元件 的圖片&#10;&#10;自動產生的描述">
            <a:extLst>
              <a:ext uri="{FF2B5EF4-FFF2-40B4-BE49-F238E27FC236}">
                <a16:creationId xmlns:a16="http://schemas.microsoft.com/office/drawing/2014/main" id="{DE7FA9BE-DA72-CDCA-DEDB-CBBFEE72B76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6" y="3734841"/>
            <a:ext cx="7886700" cy="2412989"/>
          </a:xfrm>
          <a:prstGeom prst="rect">
            <a:avLst/>
          </a:prstGeom>
        </p:spPr>
      </p:pic>
      <p:pic>
        <p:nvPicPr>
          <p:cNvPr id="12" name="圖片 11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DD78CDCD-446B-851C-6308-48B43399A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4" y="1866203"/>
            <a:ext cx="7885652" cy="171115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66FD4E71-2B3D-CFA5-E299-1C5721EA9D48}"/>
              </a:ext>
            </a:extLst>
          </p:cNvPr>
          <p:cNvSpPr>
            <a:spLocks noGrp="1"/>
          </p:cNvSpPr>
          <p:nvPr/>
        </p:nvSpPr>
        <p:spPr>
          <a:xfrm>
            <a:off x="402431" y="1165553"/>
            <a:ext cx="6874669" cy="54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lnSpc>
                <a:spcPct val="100000"/>
              </a:lnSpc>
              <a:buFont typeface="Arial"/>
              <a:buChar char="•"/>
            </a:pPr>
            <a:r>
              <a:rPr lang="en-US" altLang="zh-TW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Switch RUN 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設</a:t>
            </a:r>
            <a:r>
              <a:rPr lang="zh-TW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定為</a:t>
            </a:r>
            <a:r>
              <a:rPr lang="zh-TW" altLang="en-US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 </a:t>
            </a:r>
            <a:r>
              <a:rPr lang="en-US" altLang="zh-TW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JTAG</a:t>
            </a:r>
            <a:r>
              <a:rPr lang="zh-TW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模式</a:t>
            </a:r>
            <a:endParaRPr lang="zh-TW" sz="2500">
              <a:latin typeface="Microsoft JhengHei"/>
              <a:ea typeface="Microsoft JhengHei"/>
              <a:cs typeface="Times New Roman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85BE1C-5EF4-9E93-4361-DE6328520598}"/>
              </a:ext>
            </a:extLst>
          </p:cNvPr>
          <p:cNvSpPr txBox="1">
            <a:spLocks/>
          </p:cNvSpPr>
          <p:nvPr/>
        </p:nvSpPr>
        <p:spPr>
          <a:xfrm>
            <a:off x="669547" y="37969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sz="3600" kern="0">
                <a:solidFill>
                  <a:schemeClr val="tx2"/>
                </a:solidFill>
                <a:latin typeface="Microsoft JhengHei"/>
                <a:ea typeface="Microsoft JhengHei"/>
              </a:rPr>
              <a:t>模式選取</a:t>
            </a:r>
            <a:endParaRPr lang="zh-TW" sz="2800"/>
          </a:p>
        </p:txBody>
      </p:sp>
    </p:spTree>
    <p:extLst>
      <p:ext uri="{BB962C8B-B14F-4D97-AF65-F5344CB8AC3E}">
        <p14:creationId xmlns:p14="http://schemas.microsoft.com/office/powerpoint/2010/main" val="180178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DD983D6-E121-B83E-69A1-CEB55C1E643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604" y="1425322"/>
            <a:ext cx="3682854" cy="1775872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E74BF23A-185D-4925-7E5A-3FF59C373E2D}"/>
              </a:ext>
            </a:extLst>
          </p:cNvPr>
          <p:cNvGrpSpPr/>
          <p:nvPr/>
        </p:nvGrpSpPr>
        <p:grpSpPr>
          <a:xfrm>
            <a:off x="557170" y="1406524"/>
            <a:ext cx="4388651" cy="4366203"/>
            <a:chOff x="628608" y="1406979"/>
            <a:chExt cx="4293401" cy="4150951"/>
          </a:xfrm>
        </p:grpSpPr>
        <p:pic>
          <p:nvPicPr>
            <p:cNvPr id="6" name="圖片 5" descr="一張含有 文字, 螢幕擷取畫面, 數字, 字型 的圖片&#10;&#10;自動產生的描述">
              <a:extLst>
                <a:ext uri="{FF2B5EF4-FFF2-40B4-BE49-F238E27FC236}">
                  <a16:creationId xmlns:a16="http://schemas.microsoft.com/office/drawing/2014/main" id="{94F6A2E1-491D-C8ED-1B21-84CB312A5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39" r="47887" b="269"/>
            <a:stretch/>
          </p:blipFill>
          <p:spPr>
            <a:xfrm>
              <a:off x="628608" y="1430310"/>
              <a:ext cx="3644134" cy="4020108"/>
            </a:xfrm>
            <a:prstGeom prst="rect">
              <a:avLst/>
            </a:prstGeom>
          </p:spPr>
        </p:pic>
        <p:pic>
          <p:nvPicPr>
            <p:cNvPr id="7" name="圖片 6" descr="一張含有 文字, 螢幕擷取畫面, 數字, 字型 的圖片&#10;&#10;自動產生的描述">
              <a:extLst>
                <a:ext uri="{FF2B5EF4-FFF2-40B4-BE49-F238E27FC236}">
                  <a16:creationId xmlns:a16="http://schemas.microsoft.com/office/drawing/2014/main" id="{DA736BC7-16FB-6F6C-7CE3-3F6388B26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581" t="-360" r="20359" b="-2168"/>
            <a:stretch/>
          </p:blipFill>
          <p:spPr>
            <a:xfrm>
              <a:off x="3453221" y="1406979"/>
              <a:ext cx="1467085" cy="4150951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CBD5FB5C-7B0F-D934-2834-032D811C7271}"/>
                </a:ext>
              </a:extLst>
            </p:cNvPr>
            <p:cNvCxnSpPr/>
            <p:nvPr/>
          </p:nvCxnSpPr>
          <p:spPr>
            <a:xfrm>
              <a:off x="4911072" y="1424648"/>
              <a:ext cx="10937" cy="401416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1B4EB85A-AB64-4882-5128-88D91224EBF8}"/>
              </a:ext>
            </a:extLst>
          </p:cNvPr>
          <p:cNvSpPr txBox="1">
            <a:spLocks/>
          </p:cNvSpPr>
          <p:nvPr/>
        </p:nvSpPr>
        <p:spPr>
          <a:xfrm>
            <a:off x="669547" y="369879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3600" kern="0">
                <a:solidFill>
                  <a:schemeClr val="tx2"/>
                </a:solidFill>
                <a:latin typeface="Microsoft JhengHei"/>
                <a:ea typeface="Microsoft JhengHei"/>
              </a:rPr>
              <a:t>Switch</a:t>
            </a:r>
            <a:r>
              <a:rPr lang="zh-TW" altLang="en-US" sz="3600" kern="0">
                <a:solidFill>
                  <a:schemeClr val="tx2"/>
                </a:solidFill>
                <a:latin typeface="Microsoft JhengHei"/>
                <a:ea typeface="Microsoft JhengHei"/>
              </a:rPr>
              <a:t> 腳位</a:t>
            </a:r>
          </a:p>
        </p:txBody>
      </p:sp>
      <p:pic>
        <p:nvPicPr>
          <p:cNvPr id="12" name="圖片 11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CD291448-7FE3-AAD5-5657-CF8E08837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2" name="object 13">
            <a:extLst>
              <a:ext uri="{FF2B5EF4-FFF2-40B4-BE49-F238E27FC236}">
                <a16:creationId xmlns:a16="http://schemas.microsoft.com/office/drawing/2014/main" id="{DF09D2E0-7AF9-454C-249B-6599B0490E64}"/>
              </a:ext>
            </a:extLst>
          </p:cNvPr>
          <p:cNvSpPr txBox="1"/>
          <p:nvPr/>
        </p:nvSpPr>
        <p:spPr>
          <a:xfrm>
            <a:off x="5250604" y="3656806"/>
            <a:ext cx="3234055" cy="1309333"/>
          </a:xfrm>
          <a:prstGeom prst="rect">
            <a:avLst/>
          </a:prstGeom>
          <a:solidFill>
            <a:srgbClr val="D5E8EE"/>
          </a:solidFill>
        </p:spPr>
        <p:txBody>
          <a:bodyPr vert="horz" wrap="square" lIns="0" tIns="39370" rIns="0" bIns="0" rtlCol="0" anchor="t">
            <a:spAutoFit/>
          </a:bodyPr>
          <a:lstStyle>
            <a:defPPr>
              <a:defRPr kern="0"/>
            </a:defPPr>
          </a:lstStyle>
          <a:p>
            <a:pPr marL="92075" marR="84455">
              <a:spcBef>
                <a:spcPts val="310"/>
              </a:spcBef>
            </a:pPr>
            <a:r>
              <a:rPr sz="2000">
                <a:latin typeface="Arial MT"/>
                <a:cs typeface="Arial MT"/>
              </a:rPr>
              <a:t>10</a:t>
            </a:r>
            <a:r>
              <a:rPr sz="2000" spc="-5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Slide</a:t>
            </a:r>
            <a:r>
              <a:rPr sz="2000" spc="-5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switches</a:t>
            </a:r>
            <a:r>
              <a:rPr sz="2000" spc="-4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(Sliders): </a:t>
            </a:r>
            <a:endParaRPr lang="zh-TW" altLang="en-US" sz="2000">
              <a:latin typeface="Arial MT"/>
              <a:cs typeface="Arial MT"/>
            </a:endParaRPr>
          </a:p>
          <a:p>
            <a:pPr marL="92075" marR="84455">
              <a:lnSpc>
                <a:spcPct val="100000"/>
              </a:lnSpc>
              <a:spcBef>
                <a:spcPts val="310"/>
              </a:spcBef>
            </a:pPr>
            <a:r>
              <a:rPr sz="2000">
                <a:latin typeface="Arial MT"/>
                <a:cs typeface="Arial MT"/>
              </a:rPr>
              <a:t>Up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25">
                <a:latin typeface="Times New Roman"/>
                <a:cs typeface="Times New Roman"/>
              </a:rPr>
              <a:t> </a:t>
            </a:r>
            <a:r>
              <a:rPr sz="2000">
                <a:latin typeface="Arial MT"/>
                <a:cs typeface="Arial MT"/>
              </a:rPr>
              <a:t>Logic</a:t>
            </a:r>
            <a:r>
              <a:rPr sz="2000" spc="-25">
                <a:latin typeface="Arial MT"/>
                <a:cs typeface="Arial MT"/>
              </a:rPr>
              <a:t> </a:t>
            </a:r>
            <a:r>
              <a:rPr sz="2000" spc="-20">
                <a:latin typeface="Arial MT"/>
                <a:cs typeface="Arial MT"/>
              </a:rPr>
              <a:t>High</a:t>
            </a:r>
            <a:endParaRPr sz="2000">
              <a:latin typeface="Arial MT"/>
              <a:cs typeface="Arial MT"/>
            </a:endParaRPr>
          </a:p>
          <a:p>
            <a:pPr marL="92075"/>
            <a:r>
              <a:rPr sz="2000">
                <a:latin typeface="Arial MT"/>
                <a:cs typeface="Arial MT"/>
              </a:rPr>
              <a:t>Down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20">
                <a:latin typeface="Times New Roman"/>
                <a:cs typeface="Times New Roman"/>
              </a:rPr>
              <a:t> </a:t>
            </a:r>
            <a:r>
              <a:rPr lang="af-ZA" sz="2000" spc="-10" err="1">
                <a:latin typeface="Arial MT"/>
                <a:cs typeface="Times New Roman"/>
              </a:rPr>
              <a:t>Logic</a:t>
            </a:r>
            <a:r>
              <a:rPr lang="af-ZA" altLang="zh-TW" sz="2000" spc="-10">
                <a:latin typeface="Arial MT"/>
                <a:ea typeface="新細明體"/>
                <a:cs typeface="Times New Roman"/>
              </a:rPr>
              <a:t> </a:t>
            </a:r>
            <a:r>
              <a:rPr lang="af-ZA" sz="2000" spc="-10" err="1">
                <a:latin typeface="Arial MT"/>
                <a:cs typeface="Times New Roman"/>
              </a:rPr>
              <a:t>Low</a:t>
            </a:r>
            <a:endParaRPr lang="zh-TW" altLang="en-US" sz="2000" spc="-10" err="1">
              <a:latin typeface="Arial MT"/>
              <a:ea typeface="新細明體"/>
              <a:cs typeface="Arial MT"/>
            </a:endParaRPr>
          </a:p>
          <a:p>
            <a:pPr marL="92075"/>
            <a:endParaRPr lang="zh-TW" sz="2000" spc="-1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0721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685BE1C-5EF4-9E93-4361-DE6328520598}"/>
              </a:ext>
            </a:extLst>
          </p:cNvPr>
          <p:cNvSpPr txBox="1">
            <a:spLocks/>
          </p:cNvSpPr>
          <p:nvPr/>
        </p:nvSpPr>
        <p:spPr>
          <a:xfrm>
            <a:off x="669547" y="37969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3600" kern="0">
                <a:solidFill>
                  <a:schemeClr val="tx2"/>
                </a:solidFill>
                <a:latin typeface="Microsoft JhengHei"/>
                <a:ea typeface="Microsoft JhengHei"/>
              </a:rPr>
              <a:t>LED</a:t>
            </a:r>
            <a:r>
              <a:rPr lang="zh-TW" altLang="en-US" sz="3600" kern="0">
                <a:solidFill>
                  <a:schemeClr val="tx2"/>
                </a:solidFill>
                <a:latin typeface="Microsoft JhengHei"/>
                <a:ea typeface="Microsoft JhengHei"/>
              </a:rPr>
              <a:t> 腳位</a:t>
            </a:r>
            <a:endParaRPr lang="zh-TW" sz="3600">
              <a:solidFill>
                <a:schemeClr val="tx2"/>
              </a:solidFill>
              <a:ea typeface="新細明體"/>
            </a:endParaRPr>
          </a:p>
        </p:txBody>
      </p:sp>
      <p:pic>
        <p:nvPicPr>
          <p:cNvPr id="5" name="內容版面配置區 3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500F01DF-F19E-7E95-53BD-D271894332E8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95" y="1401649"/>
            <a:ext cx="3203239" cy="3197074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8A90755F-0FA6-00C6-7EFE-F4DD65869480}"/>
              </a:ext>
            </a:extLst>
          </p:cNvPr>
          <p:cNvGrpSpPr/>
          <p:nvPr/>
        </p:nvGrpSpPr>
        <p:grpSpPr>
          <a:xfrm>
            <a:off x="669547" y="1401649"/>
            <a:ext cx="4220451" cy="4450779"/>
            <a:chOff x="689080" y="1402774"/>
            <a:chExt cx="3970421" cy="4045967"/>
          </a:xfrm>
        </p:grpSpPr>
        <p:pic>
          <p:nvPicPr>
            <p:cNvPr id="7" name="圖片 6" descr="一張含有 文字, 螢幕擷取畫面, 數字, 字型 的圖片&#10;&#10;自動產生的描述">
              <a:extLst>
                <a:ext uri="{FF2B5EF4-FFF2-40B4-BE49-F238E27FC236}">
                  <a16:creationId xmlns:a16="http://schemas.microsoft.com/office/drawing/2014/main" id="{73EEDB75-ACDE-1474-21EA-550C5D586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3" t="83" r="55751" b="269"/>
            <a:stretch/>
          </p:blipFill>
          <p:spPr>
            <a:xfrm>
              <a:off x="689760" y="1412652"/>
              <a:ext cx="2968812" cy="4036089"/>
            </a:xfrm>
            <a:prstGeom prst="rect">
              <a:avLst/>
            </a:prstGeom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EAB23FD-663C-F0C8-07CA-DB29457CEBD3}"/>
                </a:ext>
              </a:extLst>
            </p:cNvPr>
            <p:cNvCxnSpPr/>
            <p:nvPr/>
          </p:nvCxnSpPr>
          <p:spPr>
            <a:xfrm>
              <a:off x="4648564" y="1402774"/>
              <a:ext cx="10937" cy="401416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圖片 9" descr="一張含有 文字, 螢幕擷取畫面, 數字, 字型 的圖片&#10;&#10;自動產生的描述">
              <a:extLst>
                <a:ext uri="{FF2B5EF4-FFF2-40B4-BE49-F238E27FC236}">
                  <a16:creationId xmlns:a16="http://schemas.microsoft.com/office/drawing/2014/main" id="{3AA309FE-AD2C-E055-9DCA-3BD403309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904" t="-100" r="21406" b="269"/>
            <a:stretch/>
          </p:blipFill>
          <p:spPr>
            <a:xfrm>
              <a:off x="3373331" y="1405232"/>
              <a:ext cx="1280097" cy="4043492"/>
            </a:xfrm>
            <a:prstGeom prst="rect">
              <a:avLst/>
            </a:prstGeom>
          </p:spPr>
        </p:pic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D38A42B-F909-EC15-6453-0160DD103982}"/>
                </a:ext>
              </a:extLst>
            </p:cNvPr>
            <p:cNvCxnSpPr>
              <a:cxnSpLocks/>
            </p:cNvCxnSpPr>
            <p:nvPr/>
          </p:nvCxnSpPr>
          <p:spPr>
            <a:xfrm>
              <a:off x="689080" y="1413711"/>
              <a:ext cx="10937" cy="401416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bject 8">
            <a:extLst>
              <a:ext uri="{FF2B5EF4-FFF2-40B4-BE49-F238E27FC236}">
                <a16:creationId xmlns:a16="http://schemas.microsoft.com/office/drawing/2014/main" id="{5303A21F-C21A-A0E1-C8C4-56C78CDAB964}"/>
              </a:ext>
            </a:extLst>
          </p:cNvPr>
          <p:cNvSpPr txBox="1"/>
          <p:nvPr/>
        </p:nvSpPr>
        <p:spPr>
          <a:xfrm>
            <a:off x="5150695" y="4855490"/>
            <a:ext cx="2976360" cy="963084"/>
          </a:xfrm>
          <a:prstGeom prst="rect">
            <a:avLst/>
          </a:prstGeom>
          <a:solidFill>
            <a:srgbClr val="D5E8EE"/>
          </a:solidFill>
        </p:spPr>
        <p:txBody>
          <a:bodyPr vert="horz" wrap="square" lIns="0" tIns="39370" rIns="0" bIns="0" rtlCol="0">
            <a:spAutoFit/>
          </a:bodyPr>
          <a:lstStyle>
            <a:defPPr>
              <a:defRPr kern="0"/>
            </a:defPPr>
          </a:lstStyle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2000">
                <a:latin typeface="Arial MT"/>
                <a:cs typeface="Arial MT"/>
              </a:rPr>
              <a:t>10</a:t>
            </a:r>
            <a:r>
              <a:rPr sz="2000" spc="-30">
                <a:latin typeface="Arial MT"/>
                <a:cs typeface="Arial MT"/>
              </a:rPr>
              <a:t> </a:t>
            </a:r>
            <a:r>
              <a:rPr sz="2000" spc="-20">
                <a:latin typeface="Arial MT"/>
                <a:cs typeface="Arial MT"/>
              </a:rPr>
              <a:t>LEDs</a:t>
            </a:r>
            <a:endParaRPr sz="2000">
              <a:latin typeface="Arial MT"/>
              <a:cs typeface="Arial MT"/>
            </a:endParaRPr>
          </a:p>
          <a:p>
            <a:pPr marL="92075" marR="85090">
              <a:lnSpc>
                <a:spcPct val="100000"/>
              </a:lnSpc>
            </a:pPr>
            <a:r>
              <a:rPr lang="af-ZA" sz="2000">
                <a:latin typeface="Arial MT"/>
                <a:cs typeface="Arial MT"/>
              </a:rPr>
              <a:t>Output</a:t>
            </a:r>
            <a:r>
              <a:rPr lang="af-ZA" sz="2000" spc="-40">
                <a:latin typeface="Arial MT"/>
                <a:cs typeface="Arial MT"/>
              </a:rPr>
              <a:t> </a:t>
            </a:r>
            <a:r>
              <a:rPr lang="af-ZA" sz="2000">
                <a:latin typeface="Arial MT"/>
                <a:cs typeface="Arial MT"/>
              </a:rPr>
              <a:t>High</a:t>
            </a:r>
            <a:r>
              <a:rPr lang="af-ZA" sz="2000" spc="-35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20">
                <a:latin typeface="Times New Roman"/>
                <a:cs typeface="Times New Roman"/>
              </a:rPr>
              <a:t> </a:t>
            </a:r>
            <a:r>
              <a:rPr sz="2000">
                <a:latin typeface="Arial MT"/>
                <a:cs typeface="Arial MT"/>
              </a:rPr>
              <a:t>LED</a:t>
            </a:r>
            <a:r>
              <a:rPr sz="2000" spc="-30">
                <a:latin typeface="Arial MT"/>
                <a:cs typeface="Arial MT"/>
              </a:rPr>
              <a:t> </a:t>
            </a:r>
            <a:r>
              <a:rPr lang="en-US" sz="2000" spc="-25">
                <a:latin typeface="Arial MT"/>
                <a:cs typeface="Arial MT"/>
              </a:rPr>
              <a:t>ON </a:t>
            </a:r>
            <a:r>
              <a:rPr sz="2000">
                <a:latin typeface="Arial MT"/>
                <a:cs typeface="Arial MT"/>
              </a:rPr>
              <a:t>Output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lang="en-US" sz="2000">
                <a:latin typeface="Arial MT"/>
                <a:cs typeface="Arial MT"/>
              </a:rPr>
              <a:t>Low</a:t>
            </a:r>
            <a:r>
              <a:rPr lang="en-US" sz="2000" spc="-40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25">
                <a:latin typeface="Times New Roman"/>
                <a:cs typeface="Times New Roman"/>
              </a:rPr>
              <a:t> </a:t>
            </a:r>
            <a:r>
              <a:rPr sz="2000">
                <a:latin typeface="Arial MT"/>
                <a:cs typeface="Arial MT"/>
              </a:rPr>
              <a:t>LED</a:t>
            </a:r>
            <a:r>
              <a:rPr sz="2000" spc="-30">
                <a:latin typeface="Arial MT"/>
                <a:cs typeface="Arial MT"/>
              </a:rPr>
              <a:t> </a:t>
            </a:r>
            <a:r>
              <a:rPr lang="en-US" sz="2000" spc="-25">
                <a:latin typeface="Arial MT"/>
                <a:cs typeface="Arial MT"/>
              </a:rPr>
              <a:t>OFF</a:t>
            </a:r>
            <a:endParaRPr sz="2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9763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685BE1C-5EF4-9E93-4361-DE6328520598}"/>
              </a:ext>
            </a:extLst>
          </p:cNvPr>
          <p:cNvSpPr txBox="1">
            <a:spLocks/>
          </p:cNvSpPr>
          <p:nvPr/>
        </p:nvSpPr>
        <p:spPr>
          <a:xfrm>
            <a:off x="669547" y="37969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600" kern="0">
                <a:solidFill>
                  <a:schemeClr val="tx2"/>
                </a:solidFill>
                <a:latin typeface="Microsoft JhengHei"/>
                <a:ea typeface="Microsoft JhengHei"/>
              </a:rPr>
              <a:t>Clock 腳位</a:t>
            </a:r>
            <a:endParaRPr lang="zh-TW" sz="2800">
              <a:solidFill>
                <a:schemeClr val="tx2"/>
              </a:solidFill>
            </a:endParaRPr>
          </a:p>
        </p:txBody>
      </p:sp>
      <p:pic>
        <p:nvPicPr>
          <p:cNvPr id="14" name="圖片 13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8EB571E1-0ADC-B4D4-2BA0-1BE56E14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7" y="1391528"/>
            <a:ext cx="5629275" cy="962025"/>
          </a:xfrm>
          <a:prstGeom prst="rect">
            <a:avLst/>
          </a:prstGeom>
        </p:spPr>
      </p:pic>
      <p:pic>
        <p:nvPicPr>
          <p:cNvPr id="15" name="內容版面配置區 7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FD56AB2E-2328-9A7C-06AE-119A6E894A4A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7" y="2758686"/>
            <a:ext cx="6272111" cy="30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79555-90e4-4a66-8922-7ece08508977">
      <Terms xmlns="http://schemas.microsoft.com/office/infopath/2007/PartnerControls"/>
    </lcf76f155ced4ddcb4097134ff3c332f>
    <TaxCatchAll xmlns="48f93eb0-af80-448e-9c7c-490f1e4d69c4" xsi:nil="true"/>
    <_x9023__x7d50_ xmlns="15579555-90e4-4a66-8922-7ece08508977">
      <Url xsi:nil="true"/>
      <Description xsi:nil="true"/>
    </_x9023__x7d50_>
    <_x5099__x8a3b_ xmlns="15579555-90e4-4a66-8922-7ece085089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DFE472CAEC1FD499237524AA6113DCD" ma:contentTypeVersion="19" ma:contentTypeDescription="建立新的文件。" ma:contentTypeScope="" ma:versionID="7ba1ec7a15946c593cee04f8bdd70de8">
  <xsd:schema xmlns:xsd="http://www.w3.org/2001/XMLSchema" xmlns:xs="http://www.w3.org/2001/XMLSchema" xmlns:p="http://schemas.microsoft.com/office/2006/metadata/properties" xmlns:ns2="15579555-90e4-4a66-8922-7ece08508977" xmlns:ns3="48f93eb0-af80-448e-9c7c-490f1e4d69c4" targetNamespace="http://schemas.microsoft.com/office/2006/metadata/properties" ma:root="true" ma:fieldsID="5ef404890027a5bffc9a238406216346" ns2:_="" ns3:_="">
    <xsd:import namespace="15579555-90e4-4a66-8922-7ece08508977"/>
    <xsd:import namespace="48f93eb0-af80-448e-9c7c-490f1e4d69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9023__x7d50_" minOccurs="0"/>
                <xsd:element ref="ns2:_x5099__x8a3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79555-90e4-4a66-8922-7ece08508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8" nillable="true" ma:taxonomy="true" ma:internalName="lcf76f155ced4ddcb4097134ff3c332f" ma:taxonomyFieldName="MediaServiceImageTags" ma:displayName="影像標籤" ma:readOnly="false" ma:fieldId="{5cf76f15-5ced-4ddc-b409-7134ff3c332f}" ma:taxonomyMulti="true" ma:sspId="5d63023d-ffa0-4c14-acc4-83752c7462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9023__x7d50_" ma:index="23" nillable="true" ma:displayName="連結" ma:format="Hyperlink" ma:internalName="_x9023__x7d50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x5099__x8a3b_" ma:index="24" nillable="true" ma:displayName="備註" ma:format="Dropdown" ma:internalName="_x5099__x8a3b_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3eb0-af80-448e-9c7c-490f1e4d69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74b6aa7-8e73-4f07-ada7-aea206cedbb6}" ma:internalName="TaxCatchAll" ma:showField="CatchAllData" ma:web="48f93eb0-af80-448e-9c7c-490f1e4d69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D57B97-C18B-4EB4-844F-8D72BF199F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BA7D64-8819-4A95-88AE-B3E50A75287D}">
  <ds:schemaRefs>
    <ds:schemaRef ds:uri="15579555-90e4-4a66-8922-7ece08508977"/>
    <ds:schemaRef ds:uri="48f93eb0-af80-448e-9c7c-490f1e4d69c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CA8108-FEF3-4F04-8E28-AC64AE79CBE0}">
  <ds:schemaRefs>
    <ds:schemaRef ds:uri="15579555-90e4-4a66-8922-7ece08508977"/>
    <ds:schemaRef ds:uri="48f93eb0-af80-448e-9c7c-490f1e4d69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紅綠燈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Endurance Enhancement of Flash-Memory Storage Systems: An Efficient Static Wear Leveling Design</dc:title>
  <dc:creator>張原豪</dc:creator>
  <cp:revision>1</cp:revision>
  <dcterms:created xsi:type="dcterms:W3CDTF">2024-02-15T15:03:19Z</dcterms:created>
  <dcterms:modified xsi:type="dcterms:W3CDTF">2024-06-13T09:39:49Z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2011-01-04T00:00:00Z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2024-02-15T00:00:00Z</vt:filetime>
  </property>
  <property fmtid="{D5CDD505-2E9C-101B-9397-08002B2CF9AE}" pid="5" name="Producer">
    <vt:lpwstr>Acrobat Distiller 9.4.0 (Windows)</vt:lpwstr>
  </property>
  <property fmtid="{D5CDD505-2E9C-101B-9397-08002B2CF9AE}" pid="6" name="ContentTypeId">
    <vt:lpwstr>0x0101009DFE472CAEC1FD499237524AA6113DCD</vt:lpwstr>
  </property>
  <property fmtid="{D5CDD505-2E9C-101B-9397-08002B2CF9AE}" pid="7" name="MediaServiceImageTags">
    <vt:lpwstr/>
  </property>
</Properties>
</file>