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345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46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25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49" r:id="rId63"/>
    <p:sldId id="350" r:id="rId64"/>
    <p:sldId id="352" r:id="rId65"/>
    <p:sldId id="351" r:id="rId66"/>
    <p:sldId id="353" r:id="rId67"/>
    <p:sldId id="323" r:id="rId68"/>
    <p:sldId id="324" r:id="rId69"/>
    <p:sldId id="326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40" r:id="rId92"/>
    <p:sldId id="341" r:id="rId93"/>
    <p:sldId id="342" r:id="rId94"/>
    <p:sldId id="343" r:id="rId95"/>
    <p:sldId id="344" r:id="rId96"/>
    <p:sldId id="354" r:id="rId9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343F-1CE4-41FB-AFCC-A04AEDCA6A8F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027C-2D08-4B08-AA92-BFDDE518F8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9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027C-2D08-4B08-AA92-BFDDE518F83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7D9-BE21-445D-ACA7-14A18F1DE996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38DE-7F54-4BEC-A505-ECBEDCF8D09A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4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F85-28AA-459B-8674-E088274CAF60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4317-6A26-421E-9029-EDE39B495AF5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3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36AF-8386-45E5-98ED-63593A4058B5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0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3ED-2822-450A-95CA-3F8977AD9E38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79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6E16-6F07-4D29-A4AA-61F62710814D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6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01D01720-675B-4863-B5AD-4A9C85C3230E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F14D66FA-8E8B-4E4E-970D-E8997DA663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89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loose.dt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www.fourquar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www.linkedin.com/" TargetMode="External"/><Relationship Id="rId4" Type="http://schemas.openxmlformats.org/officeDocument/2006/relationships/hyperlink" Target="http://www.amazon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OURIP:PORT/test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://140.138.155.243:8787/" TargetMode="Externa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/>
              <a:t>2024.09.18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 Introduction to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051DA7-3529-4AE7-8AEE-971AC084B8C6}"/>
              </a:ext>
            </a:extLst>
          </p:cNvPr>
          <p:cNvSpPr txBox="1"/>
          <p:nvPr/>
        </p:nvSpPr>
        <p:spPr>
          <a:xfrm>
            <a:off x="3028424" y="2438672"/>
            <a:ext cx="528506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 err="1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4470" y="243867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1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48579" y="209396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8579" y="391000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1" y="4328201"/>
            <a:ext cx="7096211" cy="1797962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070090" y="5554526"/>
            <a:ext cx="4156440" cy="2298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436" y="2797844"/>
            <a:ext cx="6248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example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85152" y="1964772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main.html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88808" y="2325294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8B3AE7-238F-4162-B7EF-922219FA07F1}"/>
              </a:ext>
            </a:extLst>
          </p:cNvPr>
          <p:cNvSpPr txBox="1"/>
          <p:nvPr/>
        </p:nvSpPr>
        <p:spPr>
          <a:xfrm>
            <a:off x="903215" y="2792648"/>
            <a:ext cx="483730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Hello World!!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387A8D-95E5-4F74-A602-40C5F80A84E7}"/>
              </a:ext>
            </a:extLst>
          </p:cNvPr>
          <p:cNvSpPr txBox="1"/>
          <p:nvPr/>
        </p:nvSpPr>
        <p:spPr>
          <a:xfrm>
            <a:off x="6521093" y="2377149"/>
            <a:ext cx="528506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 err="1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21093" y="2410988"/>
            <a:ext cx="2161588" cy="283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521094" y="2694627"/>
            <a:ext cx="4045321" cy="518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Document Type Declaration</a:t>
            </a:r>
          </a:p>
          <a:p>
            <a:pPr lvl="1"/>
            <a:r>
              <a:rPr lang="en-US" altLang="zh-TW" dirty="0"/>
              <a:t>The document type declaration (DOCTYPE) is required in HTML5 documents so that browsers render the page in standards mode.</a:t>
            </a:r>
          </a:p>
          <a:p>
            <a:pPr lvl="1"/>
            <a:r>
              <a:rPr lang="en-US" altLang="zh-TW" dirty="0"/>
              <a:t>HTML 5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HTML4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Others</a:t>
            </a:r>
          </a:p>
          <a:p>
            <a:pPr lvl="2"/>
            <a:r>
              <a:rPr lang="en-US" altLang="zh-TW" dirty="0"/>
              <a:t>http://www.w3schools.com/tags/tag_doctype.asp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DOCTYPE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9697" y="3493849"/>
            <a:ext cx="2252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</p:txBody>
      </p:sp>
      <p:sp>
        <p:nvSpPr>
          <p:cNvPr id="5" name="矩形 4"/>
          <p:cNvSpPr/>
          <p:nvPr/>
        </p:nvSpPr>
        <p:spPr>
          <a:xfrm>
            <a:off x="2330826" y="4330496"/>
            <a:ext cx="8180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atinLnBrk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"-W3CDTD HTML 4.01 Transitional//EN"</a:t>
            </a:r>
          </a:p>
          <a:p>
            <a:pPr latinLnBrk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altLang="zh-TW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http://www.w3.org/TR/html4/loose.dtd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1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Insert comments in your HTML5 markup to improve readability and describe the content of a document. </a:t>
            </a:r>
          </a:p>
          <a:p>
            <a:r>
              <a:rPr lang="en-US" altLang="zh-TW" dirty="0"/>
              <a:t>The browser ignores comments when your document is rendered. </a:t>
            </a:r>
          </a:p>
          <a:p>
            <a:r>
              <a:rPr lang="en-US" altLang="zh-TW" dirty="0"/>
              <a:t>Comments start with &lt;!-- and end with --&gt;.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E13F4E-D77B-4A75-A959-72482D970BA4}"/>
              </a:ext>
            </a:extLst>
          </p:cNvPr>
          <p:cNvSpPr txBox="1"/>
          <p:nvPr/>
        </p:nvSpPr>
        <p:spPr>
          <a:xfrm>
            <a:off x="3853394" y="3444745"/>
            <a:ext cx="528506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 err="1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3393" y="3734431"/>
            <a:ext cx="5285065" cy="543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9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html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 encloses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 and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(represented by 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element).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8B2FFE-8ECC-425F-9DD0-68E21BBE9E29}"/>
              </a:ext>
            </a:extLst>
          </p:cNvPr>
          <p:cNvSpPr txBox="1"/>
          <p:nvPr/>
        </p:nvSpPr>
        <p:spPr>
          <a:xfrm>
            <a:off x="3735948" y="2595360"/>
            <a:ext cx="528506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 err="1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8439F7-9012-4296-94EB-80EB1BBAF0F0}"/>
              </a:ext>
            </a:extLst>
          </p:cNvPr>
          <p:cNvSpPr/>
          <p:nvPr/>
        </p:nvSpPr>
        <p:spPr>
          <a:xfrm>
            <a:off x="3735948" y="3428999"/>
            <a:ext cx="5285065" cy="2502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6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4" y="4207862"/>
            <a:ext cx="3914775" cy="16097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contains information about the HTML5 document, such as the character set (UTF-8, the most popular character-encoding scheme for the web) that the page use</a:t>
            </a:r>
            <a:r>
              <a:rPr lang="zh-TW" altLang="en-US" sz="2800" dirty="0"/>
              <a:t> </a:t>
            </a:r>
            <a:r>
              <a:rPr lang="en-US" altLang="zh-TW" sz="2800" dirty="0"/>
              <a:t>– which helps the browser determine how to render the content- and the </a:t>
            </a:r>
            <a:r>
              <a:rPr lang="en-US" altLang="zh-TW" sz="2800" i="1" dirty="0">
                <a:solidFill>
                  <a:srgbClr val="FF0000"/>
                </a:solidFill>
              </a:rPr>
              <a:t>title</a:t>
            </a:r>
            <a:r>
              <a:rPr lang="en-US" altLang="zh-TW" sz="2800" dirty="0"/>
              <a:t>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100EA8-DC65-4079-B7F1-6DAEEB6AD740}"/>
              </a:ext>
            </a:extLst>
          </p:cNvPr>
          <p:cNvSpPr txBox="1"/>
          <p:nvPr/>
        </p:nvSpPr>
        <p:spPr>
          <a:xfrm>
            <a:off x="620747" y="3429000"/>
            <a:ext cx="528506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 err="1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58629" y="4770397"/>
            <a:ext cx="3481518" cy="615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cxnSpLocks/>
          </p:cNvCxnSpPr>
          <p:nvPr/>
        </p:nvCxnSpPr>
        <p:spPr>
          <a:xfrm flipV="1">
            <a:off x="3506598" y="4407243"/>
            <a:ext cx="3413187" cy="850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called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i="1" dirty="0">
                <a:solidFill>
                  <a:schemeClr val="tx1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also a </a:t>
            </a:r>
            <a:r>
              <a:rPr lang="en-US" altLang="zh-TW" dirty="0">
                <a:solidFill>
                  <a:schemeClr val="tx1"/>
                </a:solidFill>
              </a:rPr>
              <a:t>nested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because it’s enclosed in the </a:t>
            </a:r>
            <a:r>
              <a:rPr lang="en-US" altLang="zh-TW" i="1" dirty="0">
                <a:solidFill>
                  <a:srgbClr val="FF0000"/>
                </a:solidFill>
              </a:rPr>
              <a:t>html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start and end tags.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describes the web page.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8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Title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</a:t>
            </a:r>
          </a:p>
          <a:p>
            <a:pPr lvl="1"/>
            <a:r>
              <a:rPr lang="en-US" altLang="zh-TW" dirty="0"/>
              <a:t>Titles usually appear in the title bar at the top of the browser window, in the browser tab on which the page is displayed, and also as the text identifying a page when users add the page to their list of Favorites or Bookmarks, enabling them to return to their favorite sites. </a:t>
            </a:r>
          </a:p>
          <a:p>
            <a:pPr lvl="1"/>
            <a:r>
              <a:rPr lang="en-US" altLang="zh-TW" dirty="0"/>
              <a:t>Search engines use the title for indexing purposes and when displaying results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8" y="4734483"/>
            <a:ext cx="3171825" cy="15811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67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pic>
        <p:nvPicPr>
          <p:cNvPr id="4" name="Picture 1" descr="iw3htp5_02_HTML5_pt1_Page_06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4570" r="21892" b="69462"/>
          <a:stretch/>
        </p:blipFill>
        <p:spPr bwMode="auto">
          <a:xfrm>
            <a:off x="2755558" y="1820563"/>
            <a:ext cx="6680887" cy="14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07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5461" r="22793" b="70500"/>
          <a:stretch/>
        </p:blipFill>
        <p:spPr bwMode="auto">
          <a:xfrm>
            <a:off x="2792628" y="4026909"/>
            <a:ext cx="6606747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Editing HTML5</a:t>
            </a:r>
          </a:p>
          <a:p>
            <a:r>
              <a:rPr lang="en-US" altLang="zh-TW" dirty="0"/>
              <a:t>W3C HTML5 Validation Service</a:t>
            </a:r>
          </a:p>
          <a:p>
            <a:r>
              <a:rPr lang="en-US" altLang="zh-TW" dirty="0"/>
              <a:t>First HTML5 Example</a:t>
            </a:r>
          </a:p>
          <a:p>
            <a:r>
              <a:rPr lang="en-US" altLang="zh-TW" dirty="0"/>
              <a:t>Heading</a:t>
            </a:r>
          </a:p>
          <a:p>
            <a:r>
              <a:rPr lang="en-US" altLang="zh-TW" dirty="0"/>
              <a:t>Linking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06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head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section also can contain special document-formatting instructions called CSS3 style sheets and client-side programs called scripts for creating dynamic web pages.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C6EB71-398D-4762-BEED-F3C83BA31116}"/>
              </a:ext>
            </a:extLst>
          </p:cNvPr>
          <p:cNvSpPr txBox="1"/>
          <p:nvPr/>
        </p:nvSpPr>
        <p:spPr>
          <a:xfrm>
            <a:off x="1083577" y="3252728"/>
            <a:ext cx="100248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"stylesheet"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800" kern="0" dirty="0" err="1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media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"test.css"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/&gt;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800" kern="0" dirty="0" err="1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"test.js"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2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91555D-4238-47FC-BDE0-A8197842140C}"/>
              </a:ext>
            </a:extLst>
          </p:cNvPr>
          <p:cNvSpPr txBox="1"/>
          <p:nvPr/>
        </p:nvSpPr>
        <p:spPr>
          <a:xfrm>
            <a:off x="609600" y="2807580"/>
            <a:ext cx="528506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 err="1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4" y="3311609"/>
            <a:ext cx="3914775" cy="16097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FF0000"/>
                </a:solidFill>
              </a:rPr>
              <a:t>body</a:t>
            </a:r>
            <a:r>
              <a:rPr lang="en-US" altLang="zh-TW" sz="2800" i="1" dirty="0"/>
              <a:t> section </a:t>
            </a:r>
            <a:r>
              <a:rPr lang="en-US" altLang="zh-TW" sz="2800" dirty="0"/>
              <a:t>contains the page’s content, which the browser displays when the user visits the web page.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html, head and body Elements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68073" y="5326228"/>
            <a:ext cx="3389153" cy="286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3529915" y="4292600"/>
            <a:ext cx="3827619" cy="1033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10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documents delimit most elements with a </a:t>
            </a:r>
            <a:r>
              <a:rPr lang="en-US" altLang="zh-TW" dirty="0">
                <a:solidFill>
                  <a:srgbClr val="7030A0"/>
                </a:solidFill>
              </a:rPr>
              <a:t>start tag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7030A0"/>
                </a:solidFill>
              </a:rPr>
              <a:t>end tag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A start tag consists of the element name in angle brackets</a:t>
            </a:r>
          </a:p>
          <a:p>
            <a:pPr lvl="2"/>
            <a:r>
              <a:rPr lang="en-US" altLang="zh-TW" dirty="0"/>
              <a:t>For example,  &lt;html&gt; </a:t>
            </a:r>
          </a:p>
          <a:p>
            <a:pPr lvl="1"/>
            <a:r>
              <a:rPr lang="en-US" altLang="zh-TW" dirty="0"/>
              <a:t>An end tag consists of the element name preceded by a forward slash (/) in angle brackets</a:t>
            </a:r>
          </a:p>
          <a:p>
            <a:pPr lvl="2"/>
            <a:r>
              <a:rPr lang="en-US" altLang="zh-TW" dirty="0"/>
              <a:t>For example, &lt;/html&gt;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Tags and End Tags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48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are several so-called “</a:t>
            </a:r>
            <a:r>
              <a:rPr lang="en-US" altLang="zh-TW" dirty="0">
                <a:solidFill>
                  <a:srgbClr val="7030A0"/>
                </a:solidFill>
              </a:rPr>
              <a:t>void elements</a:t>
            </a:r>
            <a:r>
              <a:rPr lang="en-US" altLang="zh-TW" dirty="0"/>
              <a:t>” that do not have end tags.</a:t>
            </a:r>
          </a:p>
          <a:p>
            <a:pPr lvl="1"/>
            <a:r>
              <a:rPr lang="en-US" altLang="zh-TW" dirty="0"/>
              <a:t>Many start tags have attributes that provide additional information about an element, which browsers use to determine how to process the element. </a:t>
            </a:r>
          </a:p>
          <a:p>
            <a:pPr lvl="1"/>
            <a:r>
              <a:rPr lang="en-US" altLang="zh-TW" dirty="0"/>
              <a:t>Each attribute has a name and a value separated by an equals sign (=).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Tags and End Tags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F9F99F6-2D59-46A9-A75A-411F1036296E}"/>
              </a:ext>
            </a:extLst>
          </p:cNvPr>
          <p:cNvSpPr txBox="1"/>
          <p:nvPr/>
        </p:nvSpPr>
        <p:spPr>
          <a:xfrm>
            <a:off x="735435" y="4087401"/>
            <a:ext cx="107211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"buttons/links.jpg"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6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4" y="3311609"/>
            <a:ext cx="3914775" cy="16097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Paragraph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(&lt;p&gt;...&lt;/p&gt;)</a:t>
            </a:r>
          </a:p>
          <a:p>
            <a:pPr lvl="1"/>
            <a:r>
              <a:rPr lang="en-US" altLang="zh-TW" dirty="0"/>
              <a:t>All text placed between the &lt;p&gt; and &lt;/p&gt; tags forms one paragraph.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Paragraph Element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6C507D-8F94-47CF-A458-A45BD0FD6D29}"/>
              </a:ext>
            </a:extLst>
          </p:cNvPr>
          <p:cNvSpPr txBox="1"/>
          <p:nvPr/>
        </p:nvSpPr>
        <p:spPr>
          <a:xfrm>
            <a:off x="531692" y="2775850"/>
            <a:ext cx="528506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Fig. 2.1: main.html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First HTML5 example.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lang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 err="1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HTML5!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F96D81-C14A-40DB-82F3-A34470B2172C}"/>
              </a:ext>
            </a:extLst>
          </p:cNvPr>
          <p:cNvSpPr/>
          <p:nvPr/>
        </p:nvSpPr>
        <p:spPr>
          <a:xfrm>
            <a:off x="1433465" y="5257646"/>
            <a:ext cx="3481518" cy="350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529914" y="4363618"/>
            <a:ext cx="3760572" cy="962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six </a:t>
            </a:r>
            <a:r>
              <a:rPr lang="en-US" altLang="zh-TW" i="1" dirty="0">
                <a:solidFill>
                  <a:srgbClr val="FF0000"/>
                </a:solidFill>
              </a:rPr>
              <a:t>heading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elements (h1 through h6) for specifying the relative importance of information</a:t>
            </a:r>
          </a:p>
          <a:p>
            <a:pPr lvl="1"/>
            <a:r>
              <a:rPr lang="en-US" altLang="zh-TW" dirty="0"/>
              <a:t>Heading element h1 is considered the most significant heading and is rendered in the largest font.</a:t>
            </a:r>
          </a:p>
          <a:p>
            <a:pPr lvl="1"/>
            <a:r>
              <a:rPr lang="en-US" altLang="zh-TW" dirty="0"/>
              <a:t>Each successive heading element (i.e., h2, h3, etc.) is rendered in a progressively smaller font.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0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5609" r="23153" b="71094"/>
          <a:stretch/>
        </p:blipFill>
        <p:spPr bwMode="auto">
          <a:xfrm>
            <a:off x="2813221" y="4832823"/>
            <a:ext cx="6565558" cy="129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0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429" y="2466316"/>
            <a:ext cx="2305050" cy="26098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35FDB7-66B2-4E69-B9CA-CBD4A9697ADC}"/>
              </a:ext>
            </a:extLst>
          </p:cNvPr>
          <p:cNvSpPr txBox="1"/>
          <p:nvPr/>
        </p:nvSpPr>
        <p:spPr>
          <a:xfrm>
            <a:off x="1510018" y="1830064"/>
            <a:ext cx="6056851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2.2: heading.html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Heading elements h1 through h6.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Headings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1 Heading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2 heading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3 heading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h3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4 heading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h4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5 heading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h5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Level 6 heading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h6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59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Headings</a:t>
            </a:r>
            <a:endParaRPr lang="zh-TW" altLang="en-US" dirty="0"/>
          </a:p>
        </p:txBody>
      </p:sp>
      <p:pic>
        <p:nvPicPr>
          <p:cNvPr id="4" name="Picture 1" descr="iw3htp5_02_HTML5_pt1_Page_1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t="5312" r="23063" b="65752"/>
          <a:stretch/>
        </p:blipFill>
        <p:spPr bwMode="auto">
          <a:xfrm>
            <a:off x="2813221" y="2379857"/>
            <a:ext cx="6565558" cy="160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5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hyperlink references or links to other resources, such as HTML5 documents and images.</a:t>
            </a:r>
          </a:p>
          <a:p>
            <a:r>
              <a:rPr lang="en-US" altLang="zh-TW" dirty="0"/>
              <a:t>Web browsers typically </a:t>
            </a:r>
            <a:r>
              <a:rPr lang="en-US" altLang="zh-TW" i="1" dirty="0"/>
              <a:t>underline</a:t>
            </a:r>
            <a:r>
              <a:rPr lang="en-US" altLang="zh-TW" dirty="0"/>
              <a:t> text hyperlinks and color them blue by default.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05" y="2994989"/>
            <a:ext cx="3189974" cy="37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F15FE1-23DC-45C4-B332-6E267F63B68C}"/>
              </a:ext>
            </a:extLst>
          </p:cNvPr>
          <p:cNvSpPr txBox="1"/>
          <p:nvPr/>
        </p:nvSpPr>
        <p:spPr>
          <a:xfrm>
            <a:off x="91132" y="2154257"/>
            <a:ext cx="894629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2.3: links.html --&gt;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other web pages. --&gt;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6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6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sites: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a name to visit that site.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four text hyperlinks --&gt;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http://www.facebook.com</a:t>
            </a:r>
            <a:r>
              <a:rPr lang="en-US" altLang="zh-TW" sz="16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600" u="sng" kern="0" dirty="0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Facebook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http://www.twitter.com</a:t>
            </a:r>
            <a:r>
              <a:rPr lang="en-US" altLang="zh-TW" sz="16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600" u="sng" kern="0" dirty="0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Twitter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http://www.fourquare.com</a:t>
            </a:r>
            <a:r>
              <a:rPr lang="en-US" altLang="zh-TW" sz="16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600" u="sng" kern="0" dirty="0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Foursquare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6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http://www.google.com</a:t>
            </a:r>
            <a:r>
              <a:rPr lang="en-US" altLang="zh-TW" sz="16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600" u="sng" kern="0" dirty="0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Google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6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6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900" y="930965"/>
            <a:ext cx="4381500" cy="3752850"/>
          </a:xfrm>
          <a:prstGeom prst="rect">
            <a:avLst/>
          </a:prstGeom>
        </p:spPr>
      </p:pic>
      <p:cxnSp>
        <p:nvCxnSpPr>
          <p:cNvPr id="10" name="直線單箭頭接點 9"/>
          <p:cNvCxnSpPr>
            <a:cxnSpLocks/>
          </p:cNvCxnSpPr>
          <p:nvPr/>
        </p:nvCxnSpPr>
        <p:spPr>
          <a:xfrm flipV="1">
            <a:off x="2718033" y="1351006"/>
            <a:ext cx="3765145" cy="3079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cxnSpLocks/>
          </p:cNvCxnSpPr>
          <p:nvPr/>
        </p:nvCxnSpPr>
        <p:spPr>
          <a:xfrm flipV="1">
            <a:off x="5838738" y="2111354"/>
            <a:ext cx="1744910" cy="314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</a:p>
          <a:p>
            <a:pPr lvl="1"/>
            <a:r>
              <a:rPr lang="en-US" altLang="zh-TW" dirty="0"/>
              <a:t>alt Attribute</a:t>
            </a:r>
          </a:p>
          <a:p>
            <a:pPr lvl="1"/>
            <a:r>
              <a:rPr lang="en-US" altLang="zh-TW" dirty="0"/>
              <a:t>Void Element</a:t>
            </a:r>
          </a:p>
          <a:p>
            <a:pPr lvl="1"/>
            <a:r>
              <a:rPr lang="en-US" altLang="zh-TW" dirty="0"/>
              <a:t>Using Images as Hyperlinks</a:t>
            </a:r>
          </a:p>
          <a:p>
            <a:r>
              <a:rPr lang="en-US" altLang="zh-TW" dirty="0"/>
              <a:t>Special Characters and Horizontal Rules</a:t>
            </a:r>
          </a:p>
          <a:p>
            <a:r>
              <a:rPr lang="en-US" altLang="zh-TW" dirty="0"/>
              <a:t>Lists</a:t>
            </a:r>
          </a:p>
          <a:p>
            <a:r>
              <a:rPr lang="en-US" altLang="zh-TW" dirty="0"/>
              <a:t>Tables</a:t>
            </a:r>
          </a:p>
          <a:p>
            <a:r>
              <a:rPr lang="en-US" altLang="zh-TW" dirty="0"/>
              <a:t>Form</a:t>
            </a:r>
          </a:p>
          <a:p>
            <a:r>
              <a:rPr lang="en-US" altLang="zh-TW" dirty="0"/>
              <a:t>Internal linking</a:t>
            </a:r>
          </a:p>
          <a:p>
            <a:r>
              <a:rPr lang="en-US" altLang="zh-TW"/>
              <a:t>meta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878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strong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</a:t>
            </a:r>
          </a:p>
          <a:p>
            <a:pPr lvl="1"/>
            <a:r>
              <a:rPr lang="en-US" altLang="zh-TW" dirty="0"/>
              <a:t>the content has high importance</a:t>
            </a:r>
          </a:p>
          <a:p>
            <a:pPr lvl="1"/>
            <a:r>
              <a:rPr lang="en-US" altLang="zh-TW" dirty="0"/>
              <a:t>Browsers typically render such text in a bold font</a:t>
            </a:r>
          </a:p>
          <a:p>
            <a:pPr lvl="2"/>
            <a:r>
              <a:rPr lang="en-US" altLang="zh-TW" dirty="0"/>
              <a:t>Note : </a:t>
            </a:r>
          </a:p>
          <a:p>
            <a:pPr lvl="3"/>
            <a:r>
              <a:rPr lang="en-US" altLang="zh-TW" dirty="0"/>
              <a:t>&lt;strong&gt; : emphasize </a:t>
            </a:r>
          </a:p>
          <a:p>
            <a:pPr lvl="3"/>
            <a:r>
              <a:rPr lang="en-US" altLang="zh-TW" dirty="0"/>
              <a:t>&lt;b&gt; : bold font</a:t>
            </a:r>
          </a:p>
          <a:p>
            <a:r>
              <a:rPr lang="en-US" altLang="zh-TW" i="1" dirty="0">
                <a:solidFill>
                  <a:srgbClr val="FF0000"/>
                </a:solidFill>
              </a:rPr>
              <a:t>a (anchor) </a:t>
            </a:r>
            <a:r>
              <a:rPr lang="en-US" altLang="zh-TW" dirty="0"/>
              <a:t>element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dirty="0" err="1"/>
              <a:t>href</a:t>
            </a:r>
            <a:r>
              <a:rPr lang="en-US" altLang="zh-TW" dirty="0"/>
              <a:t> (hypertext reference) specifies a resource’s location, such as </a:t>
            </a:r>
          </a:p>
          <a:p>
            <a:pPr lvl="2"/>
            <a:r>
              <a:rPr lang="en-US" altLang="zh-TW" dirty="0"/>
              <a:t>a web page or location within a web page</a:t>
            </a:r>
          </a:p>
          <a:p>
            <a:pPr lvl="2"/>
            <a:r>
              <a:rPr lang="en-US" altLang="zh-TW" dirty="0"/>
              <a:t>a file</a:t>
            </a:r>
          </a:p>
          <a:p>
            <a:pPr lvl="2"/>
            <a:r>
              <a:rPr lang="en-US" altLang="zh-TW" dirty="0"/>
              <a:t>an e-mail address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18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a URL does not indicate a specific document on the website, the web server returns a default web page. This page is often called index.html, but most web servers can be configured to use any file as the default web page for the site. </a:t>
            </a:r>
          </a:p>
          <a:p>
            <a:pPr lvl="1"/>
            <a:r>
              <a:rPr lang="en-US" altLang="zh-TW" dirty="0"/>
              <a:t>Linux</a:t>
            </a:r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/apache2/mods-enabled/</a:t>
            </a:r>
            <a:r>
              <a:rPr lang="en-US" altLang="zh-TW" dirty="0" err="1"/>
              <a:t>dir.conf</a:t>
            </a:r>
            <a:endParaRPr lang="en-US" altLang="zh-TW" dirty="0"/>
          </a:p>
          <a:p>
            <a:pPr lvl="1"/>
            <a:r>
              <a:rPr lang="en-US" altLang="zh-TW" dirty="0"/>
              <a:t>Windows</a:t>
            </a:r>
          </a:p>
          <a:p>
            <a:pPr lvl="2"/>
            <a:r>
              <a:rPr lang="en-US" altLang="zh-TW" dirty="0"/>
              <a:t>INSTALL DIR/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5483225"/>
            <a:ext cx="8134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1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the web server cannot locate a requested document, it returns an error indication to the web browser (known as a 404 error), and the browser displays a web page containing an error message.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42" y="3815546"/>
            <a:ext cx="3722644" cy="24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9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Setup 404 Error </a:t>
            </a:r>
          </a:p>
          <a:p>
            <a:pPr lvl="1"/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Xampp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INSTALL DIR/apache/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r>
              <a:rPr lang="en-US" altLang="zh-TW" dirty="0"/>
              <a:t>Add file : INSTALL DIR/</a:t>
            </a:r>
            <a:r>
              <a:rPr lang="en-US" altLang="zh-TW" dirty="0" err="1"/>
              <a:t>htdocs</a:t>
            </a:r>
            <a:r>
              <a:rPr lang="en-US" altLang="zh-TW" dirty="0"/>
              <a:t>/missing.html</a:t>
            </a:r>
          </a:p>
          <a:p>
            <a:pPr lvl="1"/>
            <a:r>
              <a:rPr lang="en-US" altLang="zh-TW" dirty="0"/>
              <a:t>Linux (apache)</a:t>
            </a:r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</a:t>
            </a:r>
            <a:r>
              <a:rPr lang="en-US" altLang="zh-TW" dirty="0" err="1"/>
              <a:t>conf</a:t>
            </a:r>
            <a:r>
              <a:rPr lang="en-US" altLang="zh-TW" dirty="0"/>
              <a:t>-available/localized-error-</a:t>
            </a:r>
            <a:r>
              <a:rPr lang="en-US" altLang="zh-TW" dirty="0" err="1"/>
              <a:t>pages.conf</a:t>
            </a:r>
            <a:endParaRPr lang="en-US" altLang="zh-TW" dirty="0"/>
          </a:p>
          <a:p>
            <a:pPr lvl="2"/>
            <a:r>
              <a:rPr lang="en-US" altLang="zh-TW" dirty="0"/>
              <a:t>Add file : /</a:t>
            </a:r>
            <a:r>
              <a:rPr lang="en-US" altLang="zh-TW" dirty="0" err="1"/>
              <a:t>var</a:t>
            </a:r>
            <a:r>
              <a:rPr lang="en-US" altLang="zh-TW" dirty="0"/>
              <a:t>/www/html/missing.html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82563" y="4556503"/>
            <a:ext cx="70268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(For XAMPP)</a:t>
            </a:r>
          </a:p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TW" sz="16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588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Hyperlinking to an E-Mail Address</a:t>
            </a:r>
          </a:p>
          <a:p>
            <a:pPr lvl="1"/>
            <a:r>
              <a:rPr lang="en-US" altLang="zh-TW" dirty="0"/>
              <a:t>Anchors can link to an e-mail address using a </a:t>
            </a:r>
            <a:r>
              <a:rPr lang="en-US" altLang="zh-TW" dirty="0">
                <a:solidFill>
                  <a:srgbClr val="FF0000"/>
                </a:solidFill>
              </a:rPr>
              <a:t>mailto: URL 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Add subject : mailto:EMail?subject=TITLE</a:t>
            </a:r>
          </a:p>
          <a:p>
            <a:pPr lvl="1"/>
            <a:r>
              <a:rPr lang="en-US" altLang="zh-TW" dirty="0"/>
              <a:t>When a user clicks this type of anchored link, most browsers launch the default e-mail program (e.g., Mozilla Thunderbird, Microsoft Outlook  or Apple Mail) to enable the user to write an e-mail message to the linked address.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480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32" y="1783235"/>
            <a:ext cx="3838575" cy="581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226C4D1-1511-48D1-987B-F7B30A63CF49}"/>
              </a:ext>
            </a:extLst>
          </p:cNvPr>
          <p:cNvSpPr txBox="1"/>
          <p:nvPr/>
        </p:nvSpPr>
        <p:spPr>
          <a:xfrm>
            <a:off x="609600" y="3093127"/>
            <a:ext cx="7877263" cy="3662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2.4: contact.html --&gt;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Linking to an e-mail address. --&gt;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To write to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"mailto:deitel@deitel.com?subject=TEST"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click the link and your default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email client will open an email message and address it to us.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>
            <a:cxnSpLocks/>
          </p:cNvCxnSpPr>
          <p:nvPr/>
        </p:nvCxnSpPr>
        <p:spPr>
          <a:xfrm flipH="1" flipV="1">
            <a:off x="3435181" y="1902944"/>
            <a:ext cx="2337216" cy="3466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50" y="691690"/>
            <a:ext cx="3579020" cy="3155381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011828" y="1989438"/>
            <a:ext cx="3789405" cy="1441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57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most popular image formats used by web developers today are PNG (Portable Network Graphics) and JPEG (Joint Photographic Experts Group).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661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E699FD3A-CA79-461A-A745-9CCFDF480C92}"/>
              </a:ext>
            </a:extLst>
          </p:cNvPr>
          <p:cNvSpPr txBox="1"/>
          <p:nvPr/>
        </p:nvSpPr>
        <p:spPr>
          <a:xfrm>
            <a:off x="92279" y="1912893"/>
            <a:ext cx="8561571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2.6: picture.html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Including images in HTML5 files. --&gt;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8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"cpphtp.png"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book cover"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8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407" y="4774862"/>
            <a:ext cx="1457528" cy="190526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336687" y="440553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cpphtp.png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060" y="930965"/>
            <a:ext cx="2815318" cy="1963856"/>
          </a:xfrm>
          <a:prstGeom prst="rect">
            <a:avLst/>
          </a:prstGeom>
        </p:spPr>
      </p:pic>
      <p:cxnSp>
        <p:nvCxnSpPr>
          <p:cNvPr id="13" name="直線單箭頭接點 12"/>
          <p:cNvCxnSpPr>
            <a:cxnSpLocks/>
          </p:cNvCxnSpPr>
          <p:nvPr/>
        </p:nvCxnSpPr>
        <p:spPr>
          <a:xfrm flipV="1">
            <a:off x="3967993" y="1721709"/>
            <a:ext cx="5361762" cy="3622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34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element’s </a:t>
            </a:r>
            <a:r>
              <a:rPr lang="en-US" altLang="zh-TW" i="1" dirty="0" err="1">
                <a:solidFill>
                  <a:srgbClr val="00B05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 specifies an image’s location</a:t>
            </a:r>
          </a:p>
          <a:p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attribute, which contains text that is displayed if the client cannot render the image</a:t>
            </a:r>
          </a:p>
          <a:p>
            <a:r>
              <a:rPr lang="en-US" altLang="zh-TW" i="1" dirty="0">
                <a:solidFill>
                  <a:srgbClr val="00B050"/>
                </a:solidFill>
              </a:rPr>
              <a:t>Width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>
                <a:solidFill>
                  <a:srgbClr val="00B050"/>
                </a:solidFill>
              </a:rPr>
              <a:t>height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optional attributes</a:t>
            </a:r>
          </a:p>
          <a:p>
            <a:pPr lvl="1"/>
            <a:r>
              <a:rPr lang="en-US" altLang="zh-TW" dirty="0"/>
              <a:t>If omitted, the browser uses the image’s actual width and height</a:t>
            </a:r>
          </a:p>
          <a:p>
            <a:pPr lvl="1"/>
            <a:r>
              <a:rPr lang="en-US" altLang="zh-TW" dirty="0"/>
              <a:t>Images are measured in pixels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058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4" name="Picture 1" descr="iw3htp5_02_HTML5_pt1_Page_22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t="5609" r="23063" b="51641"/>
          <a:stretch/>
        </p:blipFill>
        <p:spPr bwMode="auto">
          <a:xfrm>
            <a:off x="2821461" y="1600200"/>
            <a:ext cx="6549081" cy="237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iw3htp5_02_HTML5_pt1_Page_23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t="5905" r="23333" b="56255"/>
          <a:stretch/>
        </p:blipFill>
        <p:spPr bwMode="auto">
          <a:xfrm>
            <a:off x="2846172" y="4407244"/>
            <a:ext cx="6524368" cy="21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9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(</a:t>
            </a:r>
            <a:r>
              <a:rPr lang="en-US" altLang="zh-TW" dirty="0" err="1"/>
              <a:t>HyperText</a:t>
            </a:r>
            <a:r>
              <a:rPr lang="en-US" altLang="zh-TW" dirty="0"/>
              <a:t> Markup Language 5) </a:t>
            </a:r>
          </a:p>
          <a:p>
            <a:pPr lvl="1"/>
            <a:r>
              <a:rPr lang="en-US" altLang="zh-TW" dirty="0"/>
              <a:t>HTML5 is a markup language that specifies the </a:t>
            </a:r>
            <a:r>
              <a:rPr lang="en-US" altLang="zh-TW" i="1" dirty="0"/>
              <a:t>structure</a:t>
            </a:r>
            <a:r>
              <a:rPr lang="en-US" altLang="zh-TW" dirty="0"/>
              <a:t> and </a:t>
            </a:r>
            <a:r>
              <a:rPr lang="en-US" altLang="zh-TW" i="1" dirty="0"/>
              <a:t>content</a:t>
            </a:r>
            <a:r>
              <a:rPr lang="en-US" altLang="zh-TW" dirty="0"/>
              <a:t> of documents that are displayed in web browsers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Attribute</a:t>
            </a:r>
          </a:p>
          <a:p>
            <a:pPr lvl="1"/>
            <a:r>
              <a:rPr lang="en-US" altLang="zh-TW" dirty="0"/>
              <a:t>A browser may not be able to render an image.</a:t>
            </a:r>
          </a:p>
          <a:p>
            <a:pPr lvl="1"/>
            <a:r>
              <a:rPr lang="en-US" altLang="zh-TW" dirty="0"/>
              <a:t>Every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in an HTML5 document must have an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attribute. </a:t>
            </a:r>
          </a:p>
          <a:p>
            <a:pPr lvl="1"/>
            <a:r>
              <a:rPr lang="en-US" altLang="zh-TW" dirty="0"/>
              <a:t>If a browser cannot render an image, the browser displays 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attribute’s value.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alt</a:t>
            </a:r>
            <a:r>
              <a:rPr lang="en-US" altLang="zh-TW" dirty="0"/>
              <a:t> attribute is also important for accessibility—speech synthesizer software can speak the alt attribute’s value so that a visually impaired user can understand what the browser is displaying. For this reason, the alt attribute should describe the image’s contents.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146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>
                <a:solidFill>
                  <a:srgbClr val="7030A0"/>
                </a:solidFill>
              </a:rPr>
              <a:t>Void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Elements</a:t>
            </a:r>
          </a:p>
          <a:p>
            <a:pPr lvl="1"/>
            <a:r>
              <a:rPr lang="en-US" altLang="zh-TW" dirty="0"/>
              <a:t>Some HTML5 elements (called void elements) contain only attributes and do not mark up text (i.e., text is not placed between a start and an end tag). </a:t>
            </a:r>
          </a:p>
          <a:p>
            <a:pPr lvl="1"/>
            <a:r>
              <a:rPr lang="en-US" altLang="zh-TW" dirty="0"/>
              <a:t>You can terminate void elements (such as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element) by using the forward slash character (/) inside the closing right angle bracket (&gt;) of the start tag.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7B4C68-4535-46FD-AA2C-678DC3DAD624}"/>
              </a:ext>
            </a:extLst>
          </p:cNvPr>
          <p:cNvSpPr txBox="1"/>
          <p:nvPr/>
        </p:nvSpPr>
        <p:spPr>
          <a:xfrm>
            <a:off x="2217140" y="3836139"/>
            <a:ext cx="77577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8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"jhtp.png"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"92"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"120"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8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r>
              <a:rPr lang="en-US" altLang="zh-TW" sz="18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/&gt;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16555" y="4159304"/>
            <a:ext cx="230659" cy="323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36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Using Images as Hyperlinks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By using images as hyperlinks, you can create graphical web pages that link to other resources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20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6B6DF6B-7641-4DFD-AE31-4679A56A7DD5}"/>
              </a:ext>
            </a:extLst>
          </p:cNvPr>
          <p:cNvSpPr txBox="1"/>
          <p:nvPr/>
        </p:nvSpPr>
        <p:spPr>
          <a:xfrm>
            <a:off x="0" y="1378579"/>
            <a:ext cx="9613585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2.7: nav.html --&gt;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Images as link anchors. --&gt;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Navigation Bar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"links.html"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"links.jpg"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"list.html"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"list.jpg"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"List of Features"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"contact.html"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"contact.jpg"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"Contact Me"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"table1.html"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"table.jpg"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"Tables Page"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"form.html"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"form.jpg"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"65"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"50"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899" y="1851015"/>
            <a:ext cx="3419475" cy="676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855" y="620897"/>
            <a:ext cx="825500" cy="635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96" y="561314"/>
            <a:ext cx="825500" cy="635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352" y="662766"/>
            <a:ext cx="825500" cy="635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2" y="541730"/>
            <a:ext cx="825500" cy="635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39" y="533815"/>
            <a:ext cx="825500" cy="635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44452" y="261730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links.jpg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09940" y="235084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li</a:t>
            </a:r>
            <a:r>
              <a:rPr lang="en-US" altLang="zh-TW" dirty="0" err="1">
                <a:solidFill>
                  <a:srgbClr val="FF0000"/>
                </a:solidFill>
                <a:cs typeface="Courier New" panose="02070309020205020404" pitchFamily="49" charset="0"/>
              </a:rPr>
              <a:t>st</a:t>
            </a:r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82506" y="260947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cs typeface="Courier New" panose="02070309020205020404" pitchFamily="49" charset="0"/>
              </a:rPr>
              <a:t>contact</a:t>
            </a:r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946" y="25600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cs typeface="Courier New" panose="02070309020205020404" pitchFamily="49" charset="0"/>
              </a:rPr>
              <a:t>table</a:t>
            </a:r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07179" y="283698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cs typeface="Courier New" panose="02070309020205020404" pitchFamily="49" charset="0"/>
              </a:rPr>
              <a:t>form</a:t>
            </a:r>
            <a:r>
              <a:rPr lang="zh-TW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.jpg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1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character entity references (in the form &amp;code;) for representing special characters that cannot be rendered otherwise</a:t>
            </a:r>
          </a:p>
          <a:p>
            <a:r>
              <a:rPr lang="en-US" altLang="zh-TW" dirty="0"/>
              <a:t>The code can be:</a:t>
            </a:r>
          </a:p>
          <a:p>
            <a:pPr lvl="1"/>
            <a:r>
              <a:rPr lang="en-US" altLang="zh-TW" dirty="0"/>
              <a:t>Word abbreviations</a:t>
            </a:r>
          </a:p>
          <a:p>
            <a:pPr lvl="1"/>
            <a:r>
              <a:rPr lang="en-US" altLang="zh-TW" dirty="0"/>
              <a:t>Numbers </a:t>
            </a:r>
          </a:p>
          <a:p>
            <a:pPr lvl="2"/>
            <a:r>
              <a:rPr lang="en-US" altLang="zh-TW" dirty="0"/>
              <a:t>Decimal</a:t>
            </a:r>
          </a:p>
          <a:p>
            <a:pPr lvl="2"/>
            <a:r>
              <a:rPr lang="en-US" altLang="zh-TW" dirty="0"/>
              <a:t>Hexadecimal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9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7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6054" r="27207" b="11441"/>
          <a:stretch/>
        </p:blipFill>
        <p:spPr bwMode="auto">
          <a:xfrm>
            <a:off x="3192163" y="1779373"/>
            <a:ext cx="5807677" cy="458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78659" y="4621428"/>
            <a:ext cx="4267200" cy="56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926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</a:t>
            </a:r>
          </a:p>
          <a:p>
            <a:pPr lvl="1"/>
            <a:r>
              <a:rPr lang="en-US" altLang="zh-TW" dirty="0"/>
              <a:t>http://www.w3.org/TR/REC-html40/sgml/entities.html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4" name="Picture 1" descr="iw3htp5_02_HTML5_pt1_Page_2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5758" r="26938" b="54476"/>
          <a:stretch/>
        </p:blipFill>
        <p:spPr bwMode="auto">
          <a:xfrm>
            <a:off x="3188043" y="2759311"/>
            <a:ext cx="5815914" cy="220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901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6A0656-F260-4AA8-A906-08F47254E38C}"/>
              </a:ext>
            </a:extLst>
          </p:cNvPr>
          <p:cNvSpPr txBox="1"/>
          <p:nvPr/>
        </p:nvSpPr>
        <p:spPr>
          <a:xfrm>
            <a:off x="1575583" y="2125263"/>
            <a:ext cx="7756369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Contact Page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"mailto:deitel@deitel.com"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Send an email to 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u="sng" kern="0" dirty="0" err="1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u="sng" kern="0" dirty="0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87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&amp;amp;</a:t>
            </a:r>
            <a:r>
              <a:rPr lang="en-US" altLang="zh-TW" sz="1400" u="sng" kern="0" dirty="0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Associates, Inc.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All information on this site is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0087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&amp;copy;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 Associates, Inc. 2012.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may download 3.14 x 10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characters worth of information from this site.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del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The first item in the series is x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sub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Note: </a:t>
            </a:r>
            <a:r>
              <a:rPr lang="en-US" altLang="zh-TW" sz="1400" b="1" kern="0" dirty="0">
                <a:solidFill>
                  <a:srgbClr val="0087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</a:t>
            </a:r>
            <a:r>
              <a:rPr lang="en-US" altLang="zh-TW" sz="1400" b="1" kern="0" dirty="0" err="1">
                <a:solidFill>
                  <a:srgbClr val="0087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lt</a:t>
            </a:r>
            <a:r>
              <a:rPr lang="en-US" altLang="zh-TW" sz="1400" b="1" kern="0" dirty="0">
                <a:solidFill>
                  <a:srgbClr val="0087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0087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&amp;frac14;</a:t>
            </a: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of the information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presented here is updated daily.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83" y="1346219"/>
            <a:ext cx="6781800" cy="149542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2487259" y="1664419"/>
            <a:ext cx="1738711" cy="297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5782963" y="2314832"/>
            <a:ext cx="464923" cy="2951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860048" y="2333872"/>
            <a:ext cx="1379608" cy="30142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645517" y="1454723"/>
            <a:ext cx="1840884" cy="27699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354500" y="2709759"/>
            <a:ext cx="179457" cy="32401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526916" y="2374727"/>
            <a:ext cx="4067431" cy="33353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389355" y="2660129"/>
            <a:ext cx="1029758" cy="326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635259" y="5266055"/>
            <a:ext cx="145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 </a:t>
            </a:r>
            <a:r>
              <a:rPr lang="zh-TW" altLang="en-US" dirty="0"/>
              <a:t>水平線</a:t>
            </a:r>
            <a:endParaRPr lang="en-US" altLang="zh-TW" dirty="0"/>
          </a:p>
          <a:p>
            <a:r>
              <a:rPr lang="en-US" altLang="zh-TW" dirty="0"/>
              <a:t>&lt;del&gt;</a:t>
            </a:r>
            <a:r>
              <a:rPr lang="zh-TW" altLang="en-US" dirty="0"/>
              <a:t> 刪除線</a:t>
            </a:r>
            <a:endParaRPr lang="en-US" altLang="zh-TW" dirty="0"/>
          </a:p>
          <a:p>
            <a:r>
              <a:rPr lang="en-US" altLang="zh-TW" dirty="0"/>
              <a:t>&lt;sup&gt; </a:t>
            </a:r>
            <a:r>
              <a:rPr lang="zh-TW" altLang="en-US" dirty="0"/>
              <a:t>上標</a:t>
            </a:r>
            <a:endParaRPr lang="en-US" altLang="zh-TW" dirty="0"/>
          </a:p>
          <a:p>
            <a:r>
              <a:rPr lang="en-US" altLang="zh-TW" dirty="0"/>
              <a:t>&lt;sub&gt; </a:t>
            </a:r>
            <a:r>
              <a:rPr lang="zh-TW" altLang="en-US" dirty="0"/>
              <a:t>下標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5869948" y="1932300"/>
            <a:ext cx="1233129" cy="298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投影片編號版面配置區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61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FF0000"/>
                </a:solidFill>
              </a:rPr>
              <a:t>horizontal rule</a:t>
            </a:r>
            <a:r>
              <a:rPr lang="en-US" altLang="zh-TW" dirty="0"/>
              <a:t>, indicated by the </a:t>
            </a:r>
            <a:r>
              <a:rPr lang="en-US" altLang="zh-TW" i="1" dirty="0">
                <a:solidFill>
                  <a:srgbClr val="FF0000"/>
                </a:solidFill>
              </a:rPr>
              <a:t>&lt;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i="1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tag renders a horizontal line with extra space above and below it in most browsers.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horizontal rule </a:t>
            </a:r>
            <a:r>
              <a:rPr lang="en-US" altLang="zh-TW" dirty="0"/>
              <a:t>element should be considered a legacy element and you should avoid using it. </a:t>
            </a:r>
          </a:p>
          <a:p>
            <a:r>
              <a:rPr lang="en-US" altLang="zh-TW" dirty="0"/>
              <a:t>CSS can be used to add horizontal rules and other formatting to documents.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Characters and Horizontal Rules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Unordered list element </a:t>
            </a:r>
            <a:r>
              <a:rPr lang="en-US" altLang="zh-TW" i="1" dirty="0" err="1">
                <a:solidFill>
                  <a:srgbClr val="FF0000"/>
                </a:solidFill>
              </a:rPr>
              <a:t>ul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creates a list in which each item in the list begins with a bullet symbol (typically a disc)</a:t>
            </a:r>
          </a:p>
          <a:p>
            <a:pPr lvl="1"/>
            <a:r>
              <a:rPr lang="en-US" altLang="zh-TW" dirty="0"/>
              <a:t>Each entry is an </a:t>
            </a:r>
            <a:r>
              <a:rPr lang="en-US" altLang="zh-TW" i="1" dirty="0">
                <a:solidFill>
                  <a:srgbClr val="FF0000"/>
                </a:solidFill>
              </a:rPr>
              <a:t>li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(list item) element. Most web browsers render these elements with a line break and a bullet symbol at the beginning of the line.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7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Text Editor</a:t>
            </a:r>
          </a:p>
          <a:p>
            <a:pPr lvl="1"/>
            <a:r>
              <a:rPr lang="en-US" altLang="zh-TW" dirty="0"/>
              <a:t>Free</a:t>
            </a:r>
          </a:p>
          <a:p>
            <a:pPr lvl="2"/>
            <a:r>
              <a:rPr lang="en-US" altLang="zh-TW" dirty="0"/>
              <a:t>notepad</a:t>
            </a:r>
          </a:p>
          <a:p>
            <a:pPr lvl="2"/>
            <a:r>
              <a:rPr lang="en-US" altLang="zh-TW" dirty="0"/>
              <a:t>notepad++</a:t>
            </a:r>
          </a:p>
          <a:p>
            <a:pPr lvl="2"/>
            <a:r>
              <a:rPr lang="en-US" altLang="zh-TW" dirty="0"/>
              <a:t>vim</a:t>
            </a:r>
          </a:p>
          <a:p>
            <a:pPr lvl="2"/>
            <a:r>
              <a:rPr lang="en-US" altLang="zh-TW" dirty="0" err="1"/>
              <a:t>emacs</a:t>
            </a:r>
            <a:endParaRPr lang="en-US" altLang="zh-TW" dirty="0"/>
          </a:p>
          <a:p>
            <a:pPr lvl="2"/>
            <a:r>
              <a:rPr lang="en-US" altLang="zh-TW" dirty="0"/>
              <a:t>eclipse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433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F7D10C-E89F-4BD3-9154-B517CB6CB737}"/>
              </a:ext>
            </a:extLst>
          </p:cNvPr>
          <p:cNvSpPr txBox="1"/>
          <p:nvPr/>
        </p:nvSpPr>
        <p:spPr>
          <a:xfrm>
            <a:off x="374710" y="2048206"/>
            <a:ext cx="7645166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Fig. 2.10: links2.html --&gt;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Unordered list containing hyperlinks. --&gt;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 are my favorite sites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on a name to go to that page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create an unordered list --&gt;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&lt;!-- the list contains four list items --&gt;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http://www.youtube.com</a:t>
            </a:r>
            <a:r>
              <a:rPr lang="en-US" altLang="zh-TW" sz="14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YouTube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http://www.wikipedia.org</a:t>
            </a:r>
            <a:r>
              <a:rPr lang="en-US" altLang="zh-TW" sz="14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Wikipedia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http://www.amazon.com</a:t>
            </a:r>
            <a:r>
              <a:rPr lang="en-US" altLang="zh-TW" sz="14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Amazon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http://www.linkedin.com</a:t>
            </a:r>
            <a:r>
              <a:rPr lang="en-US" altLang="zh-TW" sz="14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400" u="sng" kern="0" dirty="0">
                <a:solidFill>
                  <a:srgbClr val="C000C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LinkedIn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4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4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8040" y="1860207"/>
            <a:ext cx="3448050" cy="1638300"/>
          </a:xfrm>
          <a:prstGeom prst="rect">
            <a:avLst/>
          </a:prstGeom>
        </p:spPr>
      </p:pic>
      <p:cxnSp>
        <p:nvCxnSpPr>
          <p:cNvPr id="7" name="直線單箭頭接點 6"/>
          <p:cNvCxnSpPr>
            <a:cxnSpLocks/>
          </p:cNvCxnSpPr>
          <p:nvPr/>
        </p:nvCxnSpPr>
        <p:spPr>
          <a:xfrm flipV="1">
            <a:off x="1619075" y="2858532"/>
            <a:ext cx="5523130" cy="23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00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Nested Lists</a:t>
            </a:r>
          </a:p>
          <a:p>
            <a:pPr lvl="1"/>
            <a:r>
              <a:rPr lang="en-US" altLang="zh-TW" dirty="0"/>
              <a:t>Lists may be nested to represent hierarchical relationships, as in a multi-level outline.</a:t>
            </a:r>
          </a:p>
          <a:p>
            <a:pPr lvl="1"/>
            <a:r>
              <a:rPr lang="en-US" altLang="zh-TW" dirty="0"/>
              <a:t>The ordered-list element </a:t>
            </a:r>
            <a:r>
              <a:rPr lang="en-US" altLang="zh-TW" i="1" dirty="0" err="1">
                <a:solidFill>
                  <a:srgbClr val="FF0000"/>
                </a:solidFill>
              </a:rPr>
              <a:t>ol</a:t>
            </a:r>
            <a:r>
              <a:rPr lang="en-US" altLang="zh-TW" i="1" dirty="0"/>
              <a:t> </a:t>
            </a:r>
            <a:r>
              <a:rPr lang="en-US" altLang="zh-TW" dirty="0"/>
              <a:t>creates a list in which each item begins with a number.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2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>
            <a:extLst>
              <a:ext uri="{FF2B5EF4-FFF2-40B4-BE49-F238E27FC236}">
                <a16:creationId xmlns:a16="http://schemas.microsoft.com/office/drawing/2014/main" id="{97C857CB-A14B-465B-ABEA-A74BBBE835D9}"/>
              </a:ext>
            </a:extLst>
          </p:cNvPr>
          <p:cNvSpPr txBox="1"/>
          <p:nvPr/>
        </p:nvSpPr>
        <p:spPr>
          <a:xfrm>
            <a:off x="1551937" y="140400"/>
            <a:ext cx="5148000" cy="671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Lists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Best Features of the Internet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can meet new people from countries around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the world.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You have access to new media as it becomes public: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games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applications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business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pleasure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Around the clock news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engines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Shopping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Programming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languages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Keeping in touch with old friends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It's the technology of the future!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23" y="2381186"/>
            <a:ext cx="4476750" cy="3752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92054" y="1491837"/>
            <a:ext cx="3852779" cy="495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94607" y="2284951"/>
            <a:ext cx="2872228" cy="334270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036779" y="2734667"/>
            <a:ext cx="1996540" cy="6757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flipV="1">
            <a:off x="2968710" y="4199685"/>
            <a:ext cx="2138749" cy="10890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/>
          <p:cNvSpPr/>
          <p:nvPr/>
        </p:nvSpPr>
        <p:spPr>
          <a:xfrm>
            <a:off x="2936256" y="2762407"/>
            <a:ext cx="45719" cy="570407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/>
          <p:cNvSpPr/>
          <p:nvPr/>
        </p:nvSpPr>
        <p:spPr>
          <a:xfrm>
            <a:off x="2935703" y="4250817"/>
            <a:ext cx="64670" cy="103787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左大括弧 24"/>
          <p:cNvSpPr/>
          <p:nvPr/>
        </p:nvSpPr>
        <p:spPr>
          <a:xfrm>
            <a:off x="2766258" y="2688653"/>
            <a:ext cx="115193" cy="79595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>
            <a:off x="2747890" y="4109487"/>
            <a:ext cx="75518" cy="130277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左大括弧 26"/>
          <p:cNvSpPr/>
          <p:nvPr/>
        </p:nvSpPr>
        <p:spPr>
          <a:xfrm>
            <a:off x="2454764" y="2316290"/>
            <a:ext cx="80430" cy="31950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/>
          <p:cNvSpPr/>
          <p:nvPr/>
        </p:nvSpPr>
        <p:spPr>
          <a:xfrm>
            <a:off x="2296751" y="2001794"/>
            <a:ext cx="45719" cy="370702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大括弧 28"/>
          <p:cNvSpPr/>
          <p:nvPr/>
        </p:nvSpPr>
        <p:spPr>
          <a:xfrm>
            <a:off x="2048380" y="1527270"/>
            <a:ext cx="45719" cy="480762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335615" y="2840445"/>
            <a:ext cx="3892177" cy="313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699937" y="3242918"/>
            <a:ext cx="2176334" cy="22683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045927" y="3581851"/>
            <a:ext cx="1155356" cy="3762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 flipV="1">
            <a:off x="6986768" y="4628056"/>
            <a:ext cx="1362796" cy="856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投影片編號版面配置區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8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5" grpId="0" animBg="1"/>
      <p:bldP spid="15" grpId="1" animBg="1"/>
      <p:bldP spid="18" grpId="0" animBg="1"/>
      <p:bldP spid="18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4" grpId="1" animBg="1"/>
      <p:bldP spid="39" grpId="0" animBg="1"/>
      <p:bldP spid="39" grpId="1" animBg="1"/>
      <p:bldP spid="40" grpId="0" animBg="1"/>
      <p:bldP spid="40" grpId="1" animBg="1"/>
      <p:bldP spid="47" grpId="0" animBg="1"/>
      <p:bldP spid="47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https://validator.w3.org/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87" y="2302396"/>
            <a:ext cx="3419025" cy="36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9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Tables are frequently used to organize data into rows and columns.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table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defines an HTML5 table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summary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summarizes the table’s contents and is used by speech devices to make the table more accessible to users with visual impairments.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caption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specifies a table’s title.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201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1A43358A-2C9D-47A8-AFA8-39E82C6B1389}"/>
              </a:ext>
            </a:extLst>
          </p:cNvPr>
          <p:cNvSpPr txBox="1"/>
          <p:nvPr/>
        </p:nvSpPr>
        <p:spPr>
          <a:xfrm>
            <a:off x="1462102" y="45000"/>
            <a:ext cx="8464492" cy="67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simple HTML5 table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 of Fruits (1st column) and Their Prices (2nd column)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Price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$3.75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tfoot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$0.25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Orange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$0.50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$1.00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Pineapple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$2.00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033" y="2615513"/>
            <a:ext cx="1797136" cy="31380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65405" y="1565190"/>
            <a:ext cx="2034746" cy="895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3"/>
          </p:cNvCxnSpPr>
          <p:nvPr/>
        </p:nvCxnSpPr>
        <p:spPr>
          <a:xfrm>
            <a:off x="4300151" y="2012716"/>
            <a:ext cx="3674076" cy="17719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65405" y="2468478"/>
            <a:ext cx="2034746" cy="9996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1" idx="3"/>
          </p:cNvCxnSpPr>
          <p:nvPr/>
        </p:nvCxnSpPr>
        <p:spPr>
          <a:xfrm>
            <a:off x="4300151" y="2968305"/>
            <a:ext cx="3674076" cy="24631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65405" y="3469353"/>
            <a:ext cx="2034746" cy="28573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3"/>
          </p:cNvCxnSpPr>
          <p:nvPr/>
        </p:nvCxnSpPr>
        <p:spPr>
          <a:xfrm flipV="1">
            <a:off x="4300152" y="4326924"/>
            <a:ext cx="3608173" cy="5710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265406" y="1403263"/>
            <a:ext cx="7570573" cy="1619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7" idx="2"/>
          </p:cNvCxnSpPr>
          <p:nvPr/>
        </p:nvCxnSpPr>
        <p:spPr>
          <a:xfrm>
            <a:off x="6050693" y="1565190"/>
            <a:ext cx="2145957" cy="17114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34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table can be split into three distinct sections: </a:t>
            </a:r>
          </a:p>
          <a:p>
            <a:pPr lvl="1"/>
            <a:r>
              <a:rPr lang="en-US" altLang="zh-TW" dirty="0"/>
              <a:t>Head (</a:t>
            </a:r>
            <a:r>
              <a:rPr lang="en-US" altLang="zh-TW" i="1" dirty="0" err="1">
                <a:solidFill>
                  <a:srgbClr val="FF0000"/>
                </a:solidFill>
              </a:rPr>
              <a:t>thead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Table titles</a:t>
            </a:r>
          </a:p>
          <a:p>
            <a:pPr lvl="2"/>
            <a:r>
              <a:rPr lang="en-US" altLang="zh-TW" dirty="0"/>
              <a:t>Column headers</a:t>
            </a:r>
          </a:p>
          <a:p>
            <a:pPr lvl="1"/>
            <a:r>
              <a:rPr lang="en-US" altLang="zh-TW" dirty="0"/>
              <a:t>Body (</a:t>
            </a:r>
            <a:r>
              <a:rPr lang="en-US" altLang="zh-TW" i="1" dirty="0" err="1">
                <a:solidFill>
                  <a:srgbClr val="FF0000"/>
                </a:solidFill>
              </a:rPr>
              <a:t>tbody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Primary table data</a:t>
            </a:r>
          </a:p>
          <a:p>
            <a:pPr lvl="1"/>
            <a:r>
              <a:rPr lang="en-US" altLang="zh-TW" dirty="0"/>
              <a:t>Table Foot (</a:t>
            </a:r>
            <a:r>
              <a:rPr lang="en-US" altLang="zh-TW" i="1" dirty="0" err="1">
                <a:solidFill>
                  <a:srgbClr val="FF0000"/>
                </a:solidFill>
              </a:rPr>
              <a:t>tfoot</a:t>
            </a:r>
            <a:r>
              <a:rPr lang="en-US" altLang="zh-TW" dirty="0"/>
              <a:t> element)</a:t>
            </a:r>
          </a:p>
          <a:p>
            <a:pPr lvl="2"/>
            <a:r>
              <a:rPr lang="en-US" altLang="zh-TW" dirty="0"/>
              <a:t>Calculation results</a:t>
            </a:r>
          </a:p>
          <a:p>
            <a:pPr lvl="2"/>
            <a:r>
              <a:rPr lang="en-US" altLang="zh-TW" dirty="0"/>
              <a:t>Footnotes</a:t>
            </a:r>
          </a:p>
          <a:p>
            <a:pPr lvl="2"/>
            <a:r>
              <a:rPr lang="en-US" altLang="zh-TW" dirty="0"/>
              <a:t>Above body section in the code, but displays at the bottom in the page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38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err="1">
                <a:solidFill>
                  <a:srgbClr val="FF0000"/>
                </a:solidFill>
              </a:rPr>
              <a:t>tr</a:t>
            </a:r>
            <a:r>
              <a:rPr lang="en-US" altLang="zh-TW" dirty="0"/>
              <a:t> Element </a:t>
            </a:r>
          </a:p>
          <a:p>
            <a:pPr lvl="1"/>
            <a:r>
              <a:rPr lang="en-US" altLang="zh-TW" dirty="0"/>
              <a:t>Defines individual table rows</a:t>
            </a:r>
          </a:p>
          <a:p>
            <a:r>
              <a:rPr lang="en-US" altLang="zh-TW" i="1" dirty="0" err="1">
                <a:solidFill>
                  <a:srgbClr val="FF0000"/>
                </a:solidFill>
              </a:rPr>
              <a:t>th</a:t>
            </a:r>
            <a:r>
              <a:rPr lang="en-US" altLang="zh-TW" dirty="0"/>
              <a:t> Element </a:t>
            </a:r>
          </a:p>
          <a:p>
            <a:pPr lvl="1"/>
            <a:r>
              <a:rPr lang="en-US" altLang="zh-TW" dirty="0"/>
              <a:t>Defines a header cell</a:t>
            </a:r>
          </a:p>
          <a:p>
            <a:pPr lvl="1"/>
            <a:r>
              <a:rPr lang="en-US" altLang="zh-TW" dirty="0"/>
              <a:t>Most Web browsers change the font weight to bold and center the content in a </a:t>
            </a:r>
            <a:r>
              <a:rPr lang="en-US" altLang="zh-TW" i="1" dirty="0"/>
              <a:t>&lt;</a:t>
            </a:r>
            <a:r>
              <a:rPr lang="en-US" altLang="zh-TW" i="1" dirty="0" err="1"/>
              <a:t>th</a:t>
            </a:r>
            <a:r>
              <a:rPr lang="en-US" altLang="zh-TW" i="1" dirty="0"/>
              <a:t>&gt; </a:t>
            </a:r>
            <a:r>
              <a:rPr lang="en-US" altLang="zh-TW" dirty="0"/>
              <a:t>cell.</a:t>
            </a:r>
          </a:p>
          <a:p>
            <a:r>
              <a:rPr lang="en-US" altLang="zh-TW" i="1" dirty="0">
                <a:solidFill>
                  <a:srgbClr val="FF0000"/>
                </a:solidFill>
              </a:rPr>
              <a:t>td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Contains table data elements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43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Using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with Tables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You can merge data cells with the </a:t>
            </a:r>
            <a:r>
              <a:rPr lang="en-US" altLang="zh-TW" i="1" dirty="0" err="1">
                <a:solidFill>
                  <a:srgbClr val="00B050"/>
                </a:solidFill>
              </a:rPr>
              <a:t>rowspan</a:t>
            </a:r>
            <a:r>
              <a:rPr lang="en-US" altLang="zh-TW" dirty="0">
                <a:solidFill>
                  <a:srgbClr val="00B050"/>
                </a:solidFill>
              </a:rPr>
              <a:t> and </a:t>
            </a:r>
            <a:r>
              <a:rPr lang="en-US" altLang="zh-TW" i="1" dirty="0" err="1">
                <a:solidFill>
                  <a:srgbClr val="00B050"/>
                </a:solidFill>
              </a:rPr>
              <a:t>colspan</a:t>
            </a:r>
            <a:r>
              <a:rPr lang="en-US" altLang="zh-TW" dirty="0">
                <a:solidFill>
                  <a:srgbClr val="00B050"/>
                </a:solidFill>
              </a:rPr>
              <a:t> attributes</a:t>
            </a:r>
          </a:p>
          <a:p>
            <a:pPr lvl="2"/>
            <a:r>
              <a:rPr lang="en-US" altLang="zh-TW" dirty="0"/>
              <a:t>The values of these attributes specify the number of rows or columns occupied by the cell.</a:t>
            </a:r>
          </a:p>
          <a:p>
            <a:pPr lvl="2"/>
            <a:r>
              <a:rPr lang="en-US" altLang="zh-TW" dirty="0"/>
              <a:t>Can be placed inside any data cell or table header cell.</a:t>
            </a:r>
          </a:p>
          <a:p>
            <a:pPr lvl="1"/>
            <a:r>
              <a:rPr lang="en-US" altLang="zh-TW" dirty="0"/>
              <a:t>The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 as a line break in most browsers - any markup or text following a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is rendered on the next line.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img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an example of a void element. </a:t>
            </a:r>
          </a:p>
          <a:p>
            <a:pPr lvl="2"/>
            <a:r>
              <a:rPr lang="en-US" altLang="zh-TW" dirty="0"/>
              <a:t>Like the </a:t>
            </a:r>
            <a:r>
              <a:rPr lang="en-US" altLang="zh-TW" i="1" dirty="0" err="1">
                <a:solidFill>
                  <a:srgbClr val="FF0000"/>
                </a:solidFill>
              </a:rPr>
              <a:t>hr</a:t>
            </a:r>
            <a:r>
              <a:rPr lang="en-US" altLang="zh-TW" dirty="0"/>
              <a:t> element, </a:t>
            </a:r>
            <a:r>
              <a:rPr lang="en-US" altLang="zh-TW" i="1" dirty="0" err="1">
                <a:solidFill>
                  <a:srgbClr val="FF0000"/>
                </a:solidFill>
              </a:rPr>
              <a:t>br</a:t>
            </a:r>
            <a:r>
              <a:rPr lang="en-US" altLang="zh-TW" dirty="0"/>
              <a:t> is considered a legacy formatting element that you should avoid using</a:t>
            </a:r>
          </a:p>
          <a:p>
            <a:pPr lvl="3"/>
            <a:r>
              <a:rPr lang="en-US" altLang="zh-TW" dirty="0"/>
              <a:t>in general, formatting should be specified using CSS.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022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160916E-96CC-4C49-AD28-1FE498DAB8ED}"/>
              </a:ext>
            </a:extLst>
          </p:cNvPr>
          <p:cNvSpPr txBox="1"/>
          <p:nvPr/>
        </p:nvSpPr>
        <p:spPr>
          <a:xfrm>
            <a:off x="525256" y="117693"/>
            <a:ext cx="6094602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Tables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 Example: Spanning Rows and Columns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more complex sample table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"camel.png"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"205"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9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"167"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"Picture of a one-hump camel"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9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9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"4"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Camelid comparison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Approximate as of 6/2011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 of humps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Indigenous region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Spits?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Produces wool?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thead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Camels (</a:t>
            </a:r>
            <a:r>
              <a:rPr lang="en-US" altLang="zh-TW" sz="9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bactrian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Africa/Asia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Llamas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Andes Mountains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Yes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9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9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9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9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38" y="3482976"/>
            <a:ext cx="6086475" cy="3000375"/>
          </a:xfrm>
          <a:prstGeom prst="rect">
            <a:avLst/>
          </a:prstGeom>
        </p:spPr>
      </p:pic>
      <p:cxnSp>
        <p:nvCxnSpPr>
          <p:cNvPr id="8" name="直線單箭頭接點 7"/>
          <p:cNvCxnSpPr>
            <a:cxnSpLocks/>
            <a:endCxn id="12" idx="0"/>
          </p:cNvCxnSpPr>
          <p:nvPr/>
        </p:nvCxnSpPr>
        <p:spPr>
          <a:xfrm>
            <a:off x="2244851" y="1820411"/>
            <a:ext cx="2073820" cy="307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cxnSpLocks/>
          </p:cNvCxnSpPr>
          <p:nvPr/>
        </p:nvCxnSpPr>
        <p:spPr>
          <a:xfrm>
            <a:off x="2208370" y="2431900"/>
            <a:ext cx="5976678" cy="153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4470316" y="4267200"/>
            <a:ext cx="45719" cy="1644056"/>
          </a:xfrm>
          <a:prstGeom prst="lef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167027" y="48932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3" name="左大括弧 12"/>
          <p:cNvSpPr/>
          <p:nvPr/>
        </p:nvSpPr>
        <p:spPr>
          <a:xfrm rot="5400000">
            <a:off x="8354951" y="2372563"/>
            <a:ext cx="115888" cy="352579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185047" y="375926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8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Saving it with the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.html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.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htm</a:t>
            </a:r>
            <a:r>
              <a:rPr lang="en-US" altLang="zh-TW" dirty="0">
                <a:ea typeface="新細明體" panose="02020500000000000000" pitchFamily="18" charset="-120"/>
              </a:rPr>
              <a:t> filename extension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Editing HTML5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27" y="2669059"/>
            <a:ext cx="5421611" cy="3793524"/>
          </a:xfrm>
          <a:prstGeom prst="rect">
            <a:avLst/>
          </a:prstGeom>
        </p:spPr>
      </p:pic>
      <p:cxnSp>
        <p:nvCxnSpPr>
          <p:cNvPr id="6" name="直線單箭頭接點 5"/>
          <p:cNvCxnSpPr>
            <a:stCxn id="8" idx="2"/>
          </p:cNvCxnSpPr>
          <p:nvPr/>
        </p:nvCxnSpPr>
        <p:spPr>
          <a:xfrm flipH="1">
            <a:off x="7114492" y="5648929"/>
            <a:ext cx="1952538" cy="191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526384" y="5279596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存檔類型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要改成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所有檔案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585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4B0D80-8031-4DD1-A68E-7C3C7814F355}"/>
              </a:ext>
            </a:extLst>
          </p:cNvPr>
          <p:cNvSpPr txBox="1"/>
          <p:nvPr/>
        </p:nvSpPr>
        <p:spPr>
          <a:xfrm>
            <a:off x="5430285" y="1110273"/>
            <a:ext cx="6094602" cy="5747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5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13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15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17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18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19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5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5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05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05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Merge</a:t>
            </a:r>
          </a:p>
          <a:p>
            <a:pPr lvl="1"/>
            <a:r>
              <a:rPr lang="en-US" altLang="zh-TW" dirty="0"/>
              <a:t>4, 8 </a:t>
            </a:r>
          </a:p>
          <a:p>
            <a:pPr lvl="1"/>
            <a:r>
              <a:rPr lang="en-US" altLang="zh-TW" dirty="0"/>
              <a:t>6, 7, 10, 11</a:t>
            </a:r>
          </a:p>
          <a:p>
            <a:pPr lvl="1"/>
            <a:r>
              <a:rPr lang="en-US" altLang="zh-TW" dirty="0"/>
              <a:t>12 , 16, 20</a:t>
            </a:r>
          </a:p>
          <a:p>
            <a:pPr lvl="1"/>
            <a:r>
              <a:rPr lang="en-US" altLang="zh-TW" dirty="0"/>
              <a:t>13, 14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41113"/>
              </p:ext>
            </p:extLst>
          </p:nvPr>
        </p:nvGraphicFramePr>
        <p:xfrm>
          <a:off x="1874108" y="3710010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04880"/>
              </p:ext>
            </p:extLst>
          </p:nvPr>
        </p:nvGraphicFramePr>
        <p:xfrm>
          <a:off x="1890583" y="5197475"/>
          <a:ext cx="2743200" cy="1047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716028" y="312905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1: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將表格從左至右、上至下編號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419538" y="1776385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2: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紀錄合併的格子編號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按順序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03487" y="4531477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3: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合併的格子保留最小編號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817986" y="1810981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4: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從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開始編格子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301682" y="285205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5: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碰到合併的就設定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rowspan</a:t>
            </a:r>
            <a:r>
              <a:rPr lang="zh-TW" altLang="en-US" dirty="0">
                <a:solidFill>
                  <a:srgbClr val="FF0000"/>
                </a:solidFill>
              </a:rPr>
              <a:t>跟</a:t>
            </a:r>
            <a:r>
              <a:rPr lang="en-US" altLang="zh-TW" dirty="0" err="1">
                <a:solidFill>
                  <a:srgbClr val="FF0000"/>
                </a:solidFill>
              </a:rPr>
              <a:t>colspan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098" y="4502938"/>
            <a:ext cx="1254908" cy="16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Hint :</a:t>
            </a:r>
          </a:p>
          <a:p>
            <a:pPr lvl="1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 = "1"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width=400 height= 250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85443"/>
              </p:ext>
            </p:extLst>
          </p:nvPr>
        </p:nvGraphicFramePr>
        <p:xfrm>
          <a:off x="6096000" y="3019899"/>
          <a:ext cx="3212756" cy="1307200"/>
        </p:xfrm>
        <a:graphic>
          <a:graphicData uri="http://schemas.openxmlformats.org/drawingml/2006/table">
            <a:tbl>
              <a:tblPr/>
              <a:tblGrid>
                <a:gridCol w="803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440">
                <a:tc grid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40"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40">
                <a:tc rowSpan="3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440"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756" y="4446161"/>
            <a:ext cx="3276000" cy="20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78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 </a:t>
            </a:r>
            <a:r>
              <a:rPr lang="en-US" altLang="zh-TW" dirty="0" err="1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02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6631460" y="2066875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4252829"/>
            <a:ext cx="3886200" cy="20193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268380" y="6223898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ERROR!! WHY?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64F039-4BE7-4B4F-B24C-B54AF599D17C}"/>
              </a:ext>
            </a:extLst>
          </p:cNvPr>
          <p:cNvSpPr txBox="1"/>
          <p:nvPr/>
        </p:nvSpPr>
        <p:spPr>
          <a:xfrm>
            <a:off x="387878" y="2521800"/>
            <a:ext cx="6094602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1AC7EAB4-B51C-442F-AEAD-D1DC7EAE95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0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BA24F161-4502-4F53-AE04-72F09DC3A081}"/>
              </a:ext>
            </a:extLst>
          </p:cNvPr>
          <p:cNvSpPr txBox="1"/>
          <p:nvPr/>
        </p:nvSpPr>
        <p:spPr>
          <a:xfrm>
            <a:off x="671846" y="2436207"/>
            <a:ext cx="535801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200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effectLst/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fix ?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 </a:t>
            </a:r>
            <a:r>
              <a:rPr lang="en-US" altLang="zh-TW" dirty="0" err="1"/>
              <a:t>rowspan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02162" y="2458171"/>
          <a:ext cx="2973860" cy="110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613"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613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6631460" y="2066875"/>
            <a:ext cx="2988823" cy="1748057"/>
            <a:chOff x="4572000" y="2071816"/>
            <a:chExt cx="2988823" cy="1748057"/>
          </a:xfrm>
        </p:grpSpPr>
        <p:sp>
          <p:nvSpPr>
            <p:cNvPr id="6" name="文字方塊 5"/>
            <p:cNvSpPr txBox="1"/>
            <p:nvPr/>
          </p:nvSpPr>
          <p:spPr>
            <a:xfrm>
              <a:off x="4572000" y="25290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572000" y="2071816"/>
              <a:ext cx="2988823" cy="1748057"/>
              <a:chOff x="4572000" y="2071816"/>
              <a:chExt cx="2988823" cy="1748057"/>
            </a:xfrm>
          </p:grpSpPr>
          <p:sp>
            <p:nvSpPr>
              <p:cNvPr id="7" name="文字方塊 6"/>
              <p:cNvSpPr txBox="1"/>
              <p:nvPr/>
            </p:nvSpPr>
            <p:spPr>
              <a:xfrm>
                <a:off x="4572000" y="3024230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679989" y="2071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257535" y="2071816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441092" y="3450541"/>
                <a:ext cx="303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7071159" y="3450541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255" y="4166928"/>
            <a:ext cx="3857625" cy="19812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28687" y="4653302"/>
            <a:ext cx="993689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328688" y="5587044"/>
            <a:ext cx="993689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F3E071E8-E074-4E36-8232-DAFE1B18E6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2311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334390" y="2181763"/>
            <a:ext cx="481753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width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height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200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rowspan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Merge</a:t>
            </a:r>
          </a:p>
          <a:p>
            <a:pPr lvl="1"/>
            <a:r>
              <a:rPr lang="en-US" altLang="zh-TW" dirty="0"/>
              <a:t>1,2,3,6,7, 8 </a:t>
            </a:r>
          </a:p>
          <a:p>
            <a:pPr lvl="1"/>
            <a:r>
              <a:rPr lang="en-US" altLang="zh-TW" dirty="0"/>
              <a:t>4, 5, 9,10</a:t>
            </a:r>
          </a:p>
          <a:p>
            <a:pPr lvl="1"/>
            <a:r>
              <a:rPr lang="en-US" altLang="zh-TW" dirty="0"/>
              <a:t>11,12,16,17</a:t>
            </a:r>
          </a:p>
          <a:p>
            <a:pPr lvl="1"/>
            <a:r>
              <a:rPr lang="en-US" altLang="zh-TW" dirty="0"/>
              <a:t>13, 14,15,18,19,20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53711"/>
              </p:ext>
            </p:extLst>
          </p:nvPr>
        </p:nvGraphicFramePr>
        <p:xfrm>
          <a:off x="1825144" y="3841256"/>
          <a:ext cx="2743200" cy="83820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652965" y="319178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1: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將表格從左至右、上至下編號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452704" y="1416371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2: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紀錄合併的格子編號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按順序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51902" y="4765715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3: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合併的格子保留最小編號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873452" y="1940022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4: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從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開始編格子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055047" y="2591848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5: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碰到合併的就設定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rowspan</a:t>
            </a:r>
            <a:r>
              <a:rPr lang="zh-TW" altLang="en-US" dirty="0">
                <a:solidFill>
                  <a:srgbClr val="FF0000"/>
                </a:solidFill>
              </a:rPr>
              <a:t>跟</a:t>
            </a:r>
            <a:r>
              <a:rPr lang="en-US" altLang="zh-TW" dirty="0" err="1">
                <a:solidFill>
                  <a:srgbClr val="FF0000"/>
                </a:solidFill>
              </a:rPr>
              <a:t>colspan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194" y="5339215"/>
            <a:ext cx="2185812" cy="1122590"/>
          </a:xfrm>
          <a:prstGeom prst="rect">
            <a:avLst/>
          </a:prstGeom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24810"/>
              </p:ext>
            </p:extLst>
          </p:nvPr>
        </p:nvGraphicFramePr>
        <p:xfrm>
          <a:off x="1874108" y="5406731"/>
          <a:ext cx="2743200" cy="83820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2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Curriculum Vitae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74" y="576397"/>
            <a:ext cx="3423526" cy="59891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32238" y="11357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400 </a:t>
            </a:r>
            <a:r>
              <a:rPr lang="en-US" altLang="zh-TW" dirty="0" err="1"/>
              <a:t>px</a:t>
            </a:r>
            <a:endParaRPr lang="zh-TW" altLang="en-US" dirty="0"/>
          </a:p>
        </p:txBody>
      </p:sp>
      <p:sp>
        <p:nvSpPr>
          <p:cNvPr id="7" name="左大括弧 6"/>
          <p:cNvSpPr/>
          <p:nvPr/>
        </p:nvSpPr>
        <p:spPr>
          <a:xfrm rot="5400000">
            <a:off x="7374293" y="-1257841"/>
            <a:ext cx="115888" cy="34235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293571" y="349384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800 </a:t>
            </a:r>
            <a:r>
              <a:rPr lang="en-US" altLang="zh-TW" dirty="0" err="1"/>
              <a:t>px</a:t>
            </a:r>
            <a:endParaRPr lang="zh-TW" altLang="en-US" dirty="0"/>
          </a:p>
        </p:txBody>
      </p:sp>
      <p:sp>
        <p:nvSpPr>
          <p:cNvPr id="10" name="左大括弧 9"/>
          <p:cNvSpPr/>
          <p:nvPr/>
        </p:nvSpPr>
        <p:spPr>
          <a:xfrm flipH="1">
            <a:off x="9144001" y="635309"/>
            <a:ext cx="287867" cy="58670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392334" y="280246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19454" y="28024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16545" y="141553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40%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11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Curriculum Vitae</a:t>
            </a:r>
            <a:endParaRPr lang="zh-TW" altLang="en-US" dirty="0"/>
          </a:p>
          <a:p>
            <a:pPr lvl="1"/>
            <a:r>
              <a:rPr lang="en-US" altLang="zh-TW" dirty="0"/>
              <a:t>Hint: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21" y="1910556"/>
            <a:ext cx="3952875" cy="3905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3863181"/>
            <a:ext cx="1676400" cy="990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20" y="676569"/>
            <a:ext cx="1666875" cy="98107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7044267" y="1360488"/>
            <a:ext cx="406400" cy="747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394201" y="3863181"/>
            <a:ext cx="1329267" cy="192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817" y="2541058"/>
            <a:ext cx="933450" cy="7429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058834" y="350823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height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60657" y="193532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width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550" y="4853781"/>
            <a:ext cx="933450" cy="74295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6450073" y="239512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rowspan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35356" y="528693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colspan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79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HTML5 provides </a:t>
            </a:r>
            <a:r>
              <a:rPr lang="en-US" altLang="zh-TW" i="1" dirty="0"/>
              <a:t>forms</a:t>
            </a:r>
            <a:r>
              <a:rPr lang="en-US" altLang="zh-TW" dirty="0"/>
              <a:t> for collecting information from users.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19" y="3879425"/>
            <a:ext cx="8110800" cy="2225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619" y="2561455"/>
            <a:ext cx="8110800" cy="11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36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7073" y="2071102"/>
            <a:ext cx="781632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68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38" y="1600200"/>
            <a:ext cx="3314700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2263345" y="3769571"/>
            <a:ext cx="5107460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63114" y="3956963"/>
            <a:ext cx="2191264" cy="5244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89209" y="4654651"/>
            <a:ext cx="4381597" cy="3708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>
          <a:xfrm flipV="1">
            <a:off x="5180008" y="2674846"/>
            <a:ext cx="1986913" cy="19798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43804" y="4515705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純粹傳值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  <a:r>
              <a:rPr lang="zh-TW" altLang="en-US" dirty="0">
                <a:solidFill>
                  <a:srgbClr val="0070C0"/>
                </a:solidFill>
              </a:rPr>
              <a:t> 網頁上不顯示</a:t>
            </a:r>
          </a:p>
        </p:txBody>
      </p:sp>
      <p:sp>
        <p:nvSpPr>
          <p:cNvPr id="14" name="矩形 13"/>
          <p:cNvSpPr/>
          <p:nvPr/>
        </p:nvSpPr>
        <p:spPr>
          <a:xfrm>
            <a:off x="2767913" y="5362309"/>
            <a:ext cx="3772930" cy="2141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767913" y="5576492"/>
            <a:ext cx="3772930" cy="21418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182038" y="36122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傳值方式及接收位置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785235" y="5180366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送出表格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785235" y="5507788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清除表格</a:t>
            </a:r>
          </a:p>
        </p:txBody>
      </p:sp>
    </p:spTree>
    <p:extLst>
      <p:ext uri="{BB962C8B-B14F-4D97-AF65-F5344CB8AC3E}">
        <p14:creationId xmlns:p14="http://schemas.microsoft.com/office/powerpoint/2010/main" val="36481461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form is defined by a </a:t>
            </a:r>
            <a:r>
              <a:rPr lang="en-US" altLang="zh-TW" i="1" dirty="0">
                <a:solidFill>
                  <a:srgbClr val="FF0000"/>
                </a:solidFill>
              </a:rPr>
              <a:t>form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element </a:t>
            </a:r>
          </a:p>
          <a:p>
            <a:pPr lvl="1"/>
            <a:r>
              <a:rPr lang="en-US" altLang="zh-TW" dirty="0"/>
              <a:t>Attribute </a:t>
            </a:r>
            <a:r>
              <a:rPr lang="en-US" altLang="zh-TW" i="1" dirty="0">
                <a:solidFill>
                  <a:srgbClr val="00B050"/>
                </a:solidFill>
              </a:rPr>
              <a:t>method</a:t>
            </a:r>
            <a:r>
              <a:rPr lang="en-US" altLang="zh-TW" dirty="0"/>
              <a:t> specifies how the form’s data is sent to the web server.</a:t>
            </a:r>
          </a:p>
          <a:p>
            <a:pPr lvl="1"/>
            <a:r>
              <a:rPr lang="en-US" altLang="zh-TW" dirty="0"/>
              <a:t>Using </a:t>
            </a:r>
            <a:r>
              <a:rPr lang="en-US" altLang="zh-TW" dirty="0">
                <a:solidFill>
                  <a:srgbClr val="00B050"/>
                </a:solidFill>
              </a:rPr>
              <a:t>method = "post" </a:t>
            </a:r>
            <a:r>
              <a:rPr lang="en-US" altLang="zh-TW" dirty="0"/>
              <a:t>appends form data to the browser request, which contains the protocol (HTTP) and the requested resource’s URL. </a:t>
            </a:r>
          </a:p>
          <a:p>
            <a:pPr lvl="1"/>
            <a:r>
              <a:rPr lang="en-US" altLang="zh-TW" dirty="0"/>
              <a:t>The other possible value, </a:t>
            </a:r>
            <a:r>
              <a:rPr lang="en-US" altLang="zh-TW" dirty="0">
                <a:solidFill>
                  <a:srgbClr val="00B050"/>
                </a:solidFill>
              </a:rPr>
              <a:t>method = "get"</a:t>
            </a:r>
            <a:r>
              <a:rPr lang="en-US" altLang="zh-TW" dirty="0"/>
              <a:t>, appends the form data directly to the end of the URL of the script, where it’s visible in the browser’s Address field.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action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of the form element specifies the script to which the form data will be sent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2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http://validator.w3.org/</a:t>
            </a:r>
            <a:endParaRPr lang="en-US" altLang="zh-TW" dirty="0"/>
          </a:p>
          <a:p>
            <a:pPr lvl="1"/>
            <a:r>
              <a:rPr lang="en-US" altLang="zh-TW" dirty="0"/>
              <a:t>URL</a:t>
            </a:r>
          </a:p>
          <a:p>
            <a:pPr lvl="1"/>
            <a:r>
              <a:rPr lang="en-US" altLang="zh-TW" dirty="0"/>
              <a:t>File upload</a:t>
            </a:r>
          </a:p>
          <a:p>
            <a:pPr lvl="1"/>
            <a:r>
              <a:rPr lang="en-US" altLang="zh-TW" dirty="0"/>
              <a:t>Direct Input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4411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</a:t>
            </a:r>
          </a:p>
          <a:p>
            <a:pPr lvl="1"/>
            <a:r>
              <a:rPr lang="en-US" altLang="zh-TW" dirty="0"/>
              <a:t>http://www.wibibi.com/info.php?tid=235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77153"/>
              </p:ext>
            </p:extLst>
          </p:nvPr>
        </p:nvGraphicFramePr>
        <p:xfrm>
          <a:off x="2306594" y="2622018"/>
          <a:ext cx="7578812" cy="3284013"/>
        </p:xfrm>
        <a:graphic>
          <a:graphicData uri="http://schemas.openxmlformats.org/drawingml/2006/table">
            <a:tbl>
              <a:tblPr/>
              <a:tblGrid>
                <a:gridCol w="108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5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GET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POST</a:t>
                      </a:r>
                      <a:endParaRPr lang="en-US" sz="16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網址差異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網址會帶有 </a:t>
                      </a:r>
                      <a:r>
                        <a:rPr lang="en-US" altLang="zh-TW" sz="1600" dirty="0">
                          <a:effectLst/>
                        </a:rPr>
                        <a:t>HTML Form </a:t>
                      </a:r>
                      <a:r>
                        <a:rPr lang="zh-TW" altLang="en-US" sz="1600" dirty="0">
                          <a:effectLst/>
                        </a:rPr>
                        <a:t>表單的參數與資料。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資料傳遞時，網址並不會改變。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資料傳遞量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由於是透過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帶資料，所以有長度限制。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由於不透過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帶參數，所以不受限於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長度限制。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安全性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表單參數與填寫內容可在 </a:t>
                      </a:r>
                      <a:r>
                        <a:rPr lang="en-US" altLang="zh-TW" sz="1600" dirty="0">
                          <a:effectLst/>
                        </a:rPr>
                        <a:t>URL </a:t>
                      </a:r>
                      <a:r>
                        <a:rPr lang="zh-TW" altLang="en-US" sz="1600" dirty="0">
                          <a:effectLst/>
                        </a:rPr>
                        <a:t>看到。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透過 </a:t>
                      </a:r>
                      <a:r>
                        <a:rPr lang="en-US" altLang="zh-TW" sz="1600" dirty="0">
                          <a:effectLst/>
                        </a:rPr>
                        <a:t>HTTP Request </a:t>
                      </a:r>
                      <a:r>
                        <a:rPr lang="zh-TW" altLang="en-US" sz="1600" dirty="0">
                          <a:effectLst/>
                        </a:rPr>
                        <a:t>方式，故參數與填寫內容不會顯示於 </a:t>
                      </a:r>
                      <a:r>
                        <a:rPr lang="en-US" altLang="zh-TW" sz="1600" dirty="0">
                          <a:effectLst/>
                        </a:rPr>
                        <a:t>URL</a:t>
                      </a:r>
                      <a:r>
                        <a:rPr lang="zh-TW" altLang="en-US" sz="1600" dirty="0">
                          <a:effectLst/>
                        </a:rPr>
                        <a:t>。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95" y="6054595"/>
            <a:ext cx="7695499" cy="2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 elements that specify data to provide to the script that processes the form (also called the form handler).</a:t>
            </a:r>
          </a:p>
          <a:p>
            <a:r>
              <a:rPr lang="en-US" altLang="zh-TW" dirty="0"/>
              <a:t>An input’s type is determined by its type attribute.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46401" y="3863182"/>
            <a:ext cx="669713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“25"</a:t>
            </a:r>
            <a:r>
              <a:rPr lang="zh-TW" altLang="en-US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0650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</a:t>
            </a:r>
          </a:p>
          <a:p>
            <a:pPr lvl="1"/>
            <a:r>
              <a:rPr lang="en-US" altLang="zh-TW" dirty="0"/>
              <a:t>Forms can contain visual and nonvisual components. </a:t>
            </a:r>
          </a:p>
          <a:p>
            <a:pPr lvl="1"/>
            <a:r>
              <a:rPr lang="en-US" altLang="zh-TW" dirty="0"/>
              <a:t>Visual components include clickable buttons and other graphical user interface components with which users interact. </a:t>
            </a:r>
          </a:p>
          <a:p>
            <a:pPr lvl="1"/>
            <a:r>
              <a:rPr lang="en-US" altLang="zh-TW" dirty="0"/>
              <a:t>Nonvisual components, called </a:t>
            </a:r>
            <a:r>
              <a:rPr lang="en-US" altLang="zh-TW" i="1" dirty="0">
                <a:solidFill>
                  <a:srgbClr val="7030A0"/>
                </a:solidFill>
              </a:rPr>
              <a:t>hidden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inputs, store any data that you specify, such as e-mail addresses and HTML5 document file names that act as links.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4231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text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text field into the form, which allows the user to input data.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label</a:t>
            </a:r>
            <a:r>
              <a:rPr lang="en-US" altLang="zh-TW" dirty="0"/>
              <a:t> element provides users with information about the input element’s purpose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size</a:t>
            </a:r>
            <a:r>
              <a:rPr lang="en-US" altLang="zh-TW" dirty="0"/>
              <a:t> attribute specifies the number of characters visible in the text field.</a:t>
            </a:r>
          </a:p>
          <a:p>
            <a:r>
              <a:rPr lang="en-US" altLang="zh-TW" dirty="0"/>
              <a:t>Optional attribute </a:t>
            </a:r>
            <a:r>
              <a:rPr lang="en-US" altLang="zh-TW" i="1" dirty="0" err="1">
                <a:solidFill>
                  <a:srgbClr val="00B050"/>
                </a:solidFill>
              </a:rPr>
              <a:t>maxlength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limits the number of characters input into a text field.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13000" y="5294913"/>
            <a:ext cx="74083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“name”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“text”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“25”</a:t>
            </a:r>
            <a:r>
              <a:rPr lang="zh-TW" altLang="en-US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maxlength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"30"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67974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submit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is a button. </a:t>
            </a:r>
          </a:p>
          <a:p>
            <a:pPr lvl="1"/>
            <a:r>
              <a:rPr lang="en-US" altLang="zh-TW" dirty="0"/>
              <a:t>When the submit button is pressed, the form’s data is sent to the location specified in the form’s action attribute.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value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sets the text displayed on the button. 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reset</a:t>
            </a:r>
            <a:r>
              <a:rPr lang="en-US" altLang="zh-TW" dirty="0"/>
              <a:t> input element allows a user to reset all form elements to their default values.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08867" y="4578966"/>
            <a:ext cx="57742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1570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4067" y="1703175"/>
            <a:ext cx="8923866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More 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Feedback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out this form to help us improve our site.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"recipient"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"deitel@deitel.com"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"subject"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"Feedback Form"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"hidden"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"redirect"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"main.html"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Comments: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"4"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"36"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Enter comments here.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E-mail Address: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"password"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75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86" y="49781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2723172" y="5419368"/>
            <a:ext cx="7718854" cy="181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215779" y="889687"/>
            <a:ext cx="4173563" cy="4620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5606916" y="980305"/>
            <a:ext cx="1312868" cy="44951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6629401" y="1169774"/>
            <a:ext cx="1217141" cy="43713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039805" y="575304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總共幾列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一列幾個字</a:t>
            </a:r>
          </a:p>
        </p:txBody>
      </p:sp>
      <p:sp>
        <p:nvSpPr>
          <p:cNvPr id="17" name="矩形 16"/>
          <p:cNvSpPr/>
          <p:nvPr/>
        </p:nvSpPr>
        <p:spPr>
          <a:xfrm>
            <a:off x="4797891" y="6128449"/>
            <a:ext cx="1647568" cy="2119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73848" y="623441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輸入的字變</a:t>
            </a:r>
            <a:r>
              <a:rPr lang="en-US" altLang="zh-TW" dirty="0">
                <a:solidFill>
                  <a:srgbClr val="00B0F0"/>
                </a:solidFill>
              </a:rPr>
              <a:t>•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21" name="直線單箭頭接點 20"/>
          <p:cNvCxnSpPr>
            <a:stCxn id="17" idx="0"/>
          </p:cNvCxnSpPr>
          <p:nvPr/>
        </p:nvCxnSpPr>
        <p:spPr>
          <a:xfrm flipV="1">
            <a:off x="5621675" y="1315295"/>
            <a:ext cx="2034746" cy="48131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7" grpId="0" animBg="1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1" y="1457439"/>
            <a:ext cx="8554399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 you liked: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 design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"Design"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Ease of use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"Ease"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Source code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thingsliked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"Code"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 did you get to our site?: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"search engine"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 from another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Deitel.com Web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"deitel.com"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Reference in a book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Other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howtosite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"other"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92" y="90971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792627" y="2166551"/>
            <a:ext cx="3550508" cy="1696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6343135" y="1750290"/>
            <a:ext cx="1126388" cy="126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92627" y="4769708"/>
            <a:ext cx="3064476" cy="1639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857103" y="2051222"/>
            <a:ext cx="2627870" cy="35340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7587051" y="2051224"/>
            <a:ext cx="897923" cy="27184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340080" y="49687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預設值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631333" y="3674674"/>
            <a:ext cx="175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checkbox:</a:t>
            </a:r>
            <a:r>
              <a:rPr lang="zh-TW" altLang="en-US" dirty="0">
                <a:solidFill>
                  <a:srgbClr val="FF0000"/>
                </a:solidFill>
              </a:rPr>
              <a:t>多選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radio :</a:t>
            </a:r>
            <a:r>
              <a:rPr lang="zh-TW" altLang="en-US" dirty="0">
                <a:solidFill>
                  <a:srgbClr val="FF0000"/>
                </a:solidFill>
              </a:rPr>
              <a:t>單選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同</a:t>
            </a:r>
            <a:r>
              <a:rPr lang="en-US" altLang="zh-TW" dirty="0">
                <a:solidFill>
                  <a:srgbClr val="FF0000"/>
                </a:solidFill>
              </a:rPr>
              <a:t>group</a:t>
            </a:r>
            <a:r>
              <a:rPr lang="zh-TW" altLang="en-US" dirty="0">
                <a:solidFill>
                  <a:srgbClr val="FF0000"/>
                </a:solidFill>
              </a:rPr>
              <a:t>同</a:t>
            </a:r>
            <a:r>
              <a:rPr lang="en-US" altLang="zh-TW" dirty="0">
                <a:solidFill>
                  <a:srgbClr val="FF0000"/>
                </a:solidFill>
              </a:rPr>
              <a:t>name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932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64257" y="1934266"/>
            <a:ext cx="5298047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 our site: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Amazing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Awful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86" y="49781"/>
            <a:ext cx="3590341" cy="313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982097" y="2364259"/>
            <a:ext cx="3410465" cy="254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6392561" y="2257169"/>
            <a:ext cx="1054444" cy="137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867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password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inserts a password box into a form.</a:t>
            </a:r>
          </a:p>
          <a:p>
            <a:pPr lvl="1"/>
            <a:r>
              <a:rPr lang="en-US" altLang="zh-TW" dirty="0"/>
              <a:t>Allows users to enter sensitive information, such as credit card numbers and passwords, by “masking” the information input with another character, usually asterisks.</a:t>
            </a:r>
          </a:p>
          <a:p>
            <a:pPr lvl="1"/>
            <a:r>
              <a:rPr lang="en-US" altLang="zh-TW" dirty="0"/>
              <a:t>The actual value input is sent to the web server, not the asterisks that mask the input.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347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checkbox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element enables users to select and option.</a:t>
            </a:r>
          </a:p>
          <a:p>
            <a:pPr lvl="1"/>
            <a:r>
              <a:rPr lang="en-US" altLang="zh-TW" dirty="0"/>
              <a:t>When the checkbox is selected, a check mark appears in the checkbox . Otherwise, the checkbox is empty</a:t>
            </a:r>
          </a:p>
          <a:p>
            <a:pPr lvl="1"/>
            <a:r>
              <a:rPr lang="en-US" altLang="zh-TW" dirty="0"/>
              <a:t>checkboxes can be used individually and in groups. checkboxes that are part of the same group have the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same name</a:t>
            </a:r>
          </a:p>
          <a:p>
            <a:r>
              <a:rPr lang="en-US" altLang="zh-TW" i="1" dirty="0">
                <a:solidFill>
                  <a:srgbClr val="7030A0"/>
                </a:solidFill>
              </a:rPr>
              <a:t>radio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buttons are similar to checkboxes, except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only one</a:t>
            </a:r>
            <a:r>
              <a:rPr lang="en-US" altLang="zh-TW" dirty="0"/>
              <a:t> radio button in a group can be selected at any time.</a:t>
            </a:r>
          </a:p>
          <a:p>
            <a:pPr lvl="1"/>
            <a:r>
              <a:rPr lang="en-US" altLang="zh-TW" dirty="0"/>
              <a:t>All radio buttons in a group have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the same name </a:t>
            </a:r>
            <a:r>
              <a:rPr lang="en-US" altLang="zh-TW" dirty="0"/>
              <a:t>attribute but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different value attributes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select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input provides a drop-down list of items.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attribute identifies the drop-down list.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7030A0"/>
                </a:solidFill>
              </a:rPr>
              <a:t>option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element adds items to the drop-down list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</a:p>
          <a:p>
            <a:pPr lvl="1"/>
            <a:r>
              <a:rPr lang="en-US" altLang="zh-TW" dirty="0">
                <a:hlinkClick r:id="rId2"/>
              </a:rPr>
              <a:t>http://YOURIP:PORT/test.html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3095324"/>
            <a:ext cx="7200000" cy="15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138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045944"/>
            <a:ext cx="6534150" cy="12668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4071765"/>
            <a:ext cx="6553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3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3" y="2049463"/>
            <a:ext cx="5629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0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Rstudio</a:t>
            </a:r>
            <a:r>
              <a:rPr lang="en-US" altLang="zh-TW" dirty="0"/>
              <a:t> Server</a:t>
            </a:r>
          </a:p>
          <a:p>
            <a:pPr lvl="1"/>
            <a:r>
              <a:rPr lang="en-US" altLang="zh-TW" dirty="0">
                <a:hlinkClick r:id="rId2"/>
              </a:rPr>
              <a:t>http://140.138.155.243:8787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891694"/>
            <a:ext cx="3505200" cy="305752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08027C-216C-4674-A688-8C733FE023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4744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Changing </a:t>
            </a:r>
            <a:r>
              <a:rPr lang="en-US" altLang="zh-TW" dirty="0">
                <a:solidFill>
                  <a:srgbClr val="FF0000"/>
                </a:solidFill>
              </a:rPr>
              <a:t>Passw</a:t>
            </a:r>
            <a:r>
              <a:rPr lang="en-US" altLang="zh-TW" dirty="0">
                <a:solidFill>
                  <a:schemeClr val="tx1"/>
                </a:solidFill>
              </a:rPr>
              <a:t>or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en-US" altLang="zh-TW" dirty="0"/>
              <a:t>at least 6 characters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can not too simple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passwd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95600" y="3645024"/>
            <a:ext cx="626469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tinin@class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passwd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Changing password for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(current)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Enter new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Retype new UNIX password: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password updated successfully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tinin@class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:~$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95600" y="3068960"/>
            <a:ext cx="6264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94" y="1323244"/>
            <a:ext cx="5156284" cy="10113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58880" y="2053698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59F0B14-D629-492A-ACC7-220DCB6E0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937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 : Open </a:t>
            </a:r>
            <a:r>
              <a:rPr lang="en-US" altLang="zh-TW" dirty="0" err="1"/>
              <a:t>Filezilla</a:t>
            </a:r>
            <a:endParaRPr lang="en-US" altLang="zh-TW" dirty="0"/>
          </a:p>
          <a:p>
            <a:r>
              <a:rPr lang="en-US" altLang="zh-TW" dirty="0"/>
              <a:t>Step 2 : Connect to server</a:t>
            </a:r>
          </a:p>
          <a:p>
            <a:pPr lvl="1"/>
            <a:r>
              <a:rPr lang="en-US" altLang="zh-TW" dirty="0"/>
              <a:t>Hostname : 140.138.155.243</a:t>
            </a:r>
          </a:p>
          <a:p>
            <a:pPr lvl="1"/>
            <a:r>
              <a:rPr lang="en-US" altLang="zh-TW" dirty="0"/>
              <a:t>Username : s+ STUDENT ID</a:t>
            </a:r>
          </a:p>
          <a:p>
            <a:pPr lvl="1"/>
            <a:r>
              <a:rPr lang="en-US" altLang="zh-TW" dirty="0"/>
              <a:t>Password :  </a:t>
            </a:r>
            <a:r>
              <a:rPr lang="en-US" altLang="zh-TW" dirty="0" err="1"/>
              <a:t>xxxxxx</a:t>
            </a:r>
            <a:endParaRPr lang="en-US" altLang="zh-TW" dirty="0"/>
          </a:p>
          <a:p>
            <a:pPr lvl="1"/>
            <a:r>
              <a:rPr lang="en-US" altLang="zh-TW" dirty="0"/>
              <a:t>Port : 22</a:t>
            </a:r>
          </a:p>
          <a:p>
            <a:r>
              <a:rPr lang="en-US" altLang="zh-TW" dirty="0"/>
              <a:t>Step 3</a:t>
            </a:r>
            <a:r>
              <a:rPr lang="zh-TW" altLang="en-US" dirty="0"/>
              <a:t> </a:t>
            </a:r>
            <a:r>
              <a:rPr lang="en-US" altLang="zh-TW" dirty="0"/>
              <a:t>:upload file (ex.tgz)</a:t>
            </a:r>
          </a:p>
          <a:p>
            <a:r>
              <a:rPr lang="en-US" altLang="zh-TW" dirty="0"/>
              <a:t>Step 4: tar </a:t>
            </a:r>
            <a:r>
              <a:rPr lang="en-US" altLang="zh-TW" dirty="0" err="1"/>
              <a:t>zxvf</a:t>
            </a:r>
            <a:r>
              <a:rPr lang="en-US" altLang="zh-TW" dirty="0"/>
              <a:t> ex.tgz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B32D1F-BE91-467F-8E65-5D3C380CDB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8588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file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276873"/>
            <a:ext cx="7734300" cy="2562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5680" y="414908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338272-A816-4BE7-8BE9-D4B6C22B62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8872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46705" y="1600200"/>
            <a:ext cx="7692385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課程滿意度調查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請選擇課號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"class"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CS106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CS380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姓名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size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"12"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對本課程是否滿意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"good"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滿意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"normal"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普通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"rating"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"bad"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不滿意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7009" y="1619438"/>
            <a:ext cx="4572000" cy="1615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kern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rating</a:t>
            </a:r>
            <a:r>
              <a:rPr lang="en-US" altLang="zh-TW" sz="1100" ker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100" b="1" kern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你選的課號為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你的姓名為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zh-TW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滿意度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rate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1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+ PHP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552" y="3525678"/>
            <a:ext cx="2219325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313" y="5826120"/>
            <a:ext cx="1447800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/>
          <p:cNvCxnSpPr/>
          <p:nvPr/>
        </p:nvCxnSpPr>
        <p:spPr>
          <a:xfrm flipV="1">
            <a:off x="3847071" y="1886465"/>
            <a:ext cx="3136557" cy="1696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9489990" y="4456670"/>
            <a:ext cx="331831" cy="1527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588476" y="2024397"/>
            <a:ext cx="2413686" cy="260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8822274" y="4540090"/>
            <a:ext cx="833630" cy="171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176584" y="2257168"/>
            <a:ext cx="2825578" cy="28420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665053" y="5099222"/>
            <a:ext cx="2713726" cy="14511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8600495" y="5099223"/>
            <a:ext cx="771718" cy="14319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983852" y="132110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Form.html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447344" y="131703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58C682-8AAD-4F15-828D-29962491D6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5719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PHP</a:t>
            </a:r>
            <a:r>
              <a:rPr lang="zh-TW" altLang="en-US" dirty="0"/>
              <a:t>需放至</a:t>
            </a:r>
            <a:r>
              <a:rPr lang="en-US" altLang="zh-TW" dirty="0"/>
              <a:t>apache</a:t>
            </a:r>
            <a:r>
              <a:rPr lang="zh-TW" altLang="en-US" dirty="0"/>
              <a:t>預設目錄下</a:t>
            </a:r>
            <a:endParaRPr lang="en-US" altLang="zh-TW" dirty="0"/>
          </a:p>
          <a:p>
            <a:pPr lvl="1"/>
            <a:r>
              <a:rPr lang="en-US" altLang="zh-TW" dirty="0"/>
              <a:t>Windows</a:t>
            </a:r>
          </a:p>
          <a:p>
            <a:pPr lvl="2"/>
            <a:r>
              <a:rPr lang="en-US" altLang="zh-TW" dirty="0"/>
              <a:t>C:/xampp/htodcs</a:t>
            </a:r>
          </a:p>
          <a:p>
            <a:pPr lvl="1"/>
            <a:r>
              <a:rPr lang="en-US" altLang="zh-TW" dirty="0"/>
              <a:t>Linux</a:t>
            </a:r>
          </a:p>
          <a:p>
            <a:pPr lvl="2"/>
            <a:r>
              <a:rPr lang="en-US" altLang="zh-TW" dirty="0"/>
              <a:t>~/</a:t>
            </a:r>
            <a:r>
              <a:rPr lang="en-US" altLang="zh-TW" dirty="0" err="1"/>
              <a:t>public_html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+ PHP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66" y="2074333"/>
            <a:ext cx="4499968" cy="30134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759" y="5185484"/>
            <a:ext cx="2390775" cy="285750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0BDBCE-8AF2-4F5C-9A98-20453DA5C3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6802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51803" y="2835876"/>
            <a:ext cx="8382305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zh-TW" altLang="en-US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訂購單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zh-TW" alt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請選擇餐點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"order[]"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"order[]"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en-US" altLang="zh-TW" sz="120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2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"order[]"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r>
              <a:rPr lang="zh-TW" altLang="en-US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3</a:t>
            </a:r>
            <a:r>
              <a:rPr lang="zh-TW" altLang="en-US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zh-TW" sz="12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"Clear"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+ PHP 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006811" y="243377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Form.html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694479" y="150246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42954" y="1886465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isset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echo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你選擇的餐點為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echo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號餐</a:t>
            </a:r>
            <a:r>
              <a:rPr lang="zh-TW" altLang="zh-TW" sz="1200" kern="0" dirty="0">
                <a:solidFill>
                  <a:srgbClr val="D7005F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4174675" y="2166551"/>
            <a:ext cx="3404136" cy="2850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FAC504-A471-4AD8-A871-E083D0597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245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Notepad++</a:t>
            </a:r>
          </a:p>
          <a:p>
            <a:pPr lvl="1"/>
            <a:r>
              <a:rPr lang="zh-TW" altLang="en-US" dirty="0"/>
              <a:t>編碼</a:t>
            </a:r>
            <a:r>
              <a:rPr lang="en-US" altLang="zh-TW" dirty="0"/>
              <a:t>-&gt;</a:t>
            </a:r>
            <a:r>
              <a:rPr lang="zh-TW" altLang="en-US" dirty="0"/>
              <a:t>編譯成</a:t>
            </a:r>
            <a:r>
              <a:rPr lang="en-US" altLang="zh-TW" dirty="0"/>
              <a:t>UTF-8</a:t>
            </a:r>
            <a:r>
              <a:rPr lang="zh-TW" altLang="en-US" dirty="0"/>
              <a:t>碼</a:t>
            </a:r>
            <a:r>
              <a:rPr lang="en-US" altLang="zh-TW" dirty="0"/>
              <a:t>(</a:t>
            </a:r>
            <a:r>
              <a:rPr lang="zh-TW" altLang="en-US" dirty="0"/>
              <a:t>檔首無</a:t>
            </a:r>
            <a:r>
              <a:rPr lang="en-US" altLang="zh-TW" dirty="0"/>
              <a:t>BOM)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編碼 </a:t>
            </a:r>
            <a:r>
              <a:rPr lang="en-US" altLang="zh-TW" dirty="0"/>
              <a:t>(windows)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3" y="2957898"/>
            <a:ext cx="2733675" cy="24003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DF4BA7-4A80-4B02-80C1-85973D90E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0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HTML5 documents that contain syntax errors may not display properly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W3C HTML5 Validation Service</a:t>
            </a:r>
            <a:endParaRPr lang="zh-TW" altLang="en-US" dirty="0"/>
          </a:p>
        </p:txBody>
      </p:sp>
      <p:pic>
        <p:nvPicPr>
          <p:cNvPr id="4" name="Picture 1" descr="iw3htp5_02_HTML5_pt1_Page_08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0" b="60113"/>
          <a:stretch/>
        </p:blipFill>
        <p:spPr bwMode="auto">
          <a:xfrm>
            <a:off x="1981200" y="3047636"/>
            <a:ext cx="7348152" cy="221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6277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Pietty</a:t>
            </a:r>
            <a:endParaRPr lang="en-US" altLang="zh-TW" dirty="0"/>
          </a:p>
          <a:p>
            <a:pPr lvl="1"/>
            <a:r>
              <a:rPr lang="zh-TW" altLang="en-US" dirty="0"/>
              <a:t>選項</a:t>
            </a:r>
            <a:r>
              <a:rPr lang="en-US" altLang="zh-TW" dirty="0"/>
              <a:t>-&gt;</a:t>
            </a:r>
            <a:r>
              <a:rPr lang="zh-TW" altLang="en-US" dirty="0"/>
              <a:t>字元編碼</a:t>
            </a:r>
            <a:r>
              <a:rPr lang="en-US" altLang="zh-TW" dirty="0"/>
              <a:t>-&gt;Unicode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Big5 to Unicode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編碼 </a:t>
            </a:r>
            <a:r>
              <a:rPr lang="en-US" altLang="zh-TW" dirty="0"/>
              <a:t>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50" y="2501343"/>
            <a:ext cx="3724275" cy="2085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20111" y="5119127"/>
            <a:ext cx="51475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333333"/>
                </a:solidFill>
                <a:latin typeface="Arial" panose="020B0604020202020204" pitchFamily="34" charset="0"/>
              </a:rPr>
              <a:t>iconv</a:t>
            </a:r>
            <a:r>
              <a:rPr lang="en-US" altLang="zh-TW" dirty="0">
                <a:solidFill>
                  <a:srgbClr val="333333"/>
                </a:solidFill>
                <a:latin typeface="Arial" panose="020B0604020202020204" pitchFamily="34" charset="0"/>
              </a:rPr>
              <a:t> -f big5 -t utf-8 big5 infile.html -o outfile.html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9D0896-CB24-4C1F-8367-B3CD9179C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8695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 tag can be used to link to another section of the same document by specifying the element’s id as the link’s </a:t>
            </a:r>
            <a:r>
              <a:rPr lang="en-US" altLang="zh-TW" dirty="0" err="1"/>
              <a:t>href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To link internally to an element with its id attribute set, use the syntax </a:t>
            </a:r>
            <a:r>
              <a:rPr lang="en-US" altLang="zh-TW" i="1" dirty="0">
                <a:solidFill>
                  <a:srgbClr val="7030A0"/>
                </a:solidFill>
              </a:rPr>
              <a:t>#id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630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92</a:t>
            </a:fld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524000" y="2901440"/>
            <a:ext cx="752915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Internal Links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"features"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Best Features of the Internet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"#bugs"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 to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Bugs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can meet people from countries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around the world.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 have access to new media as it becomes public: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games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applications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Business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 Pleasure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6323" y="4374293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907955" y="4151872"/>
            <a:ext cx="1136822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680" y="0"/>
            <a:ext cx="3317321" cy="4171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17232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Linking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410356"/>
            <a:ext cx="7118866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Around the clock news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Engines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Shopping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Programming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Dynamic 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 languages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Keeping in touch with old friends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 is the technology of the future!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"bugs"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 3 Favorite Bugs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"#features"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Go to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Features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Fire Fly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Gal Ant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Roman Tic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916194" y="4736758"/>
            <a:ext cx="708454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36323" y="5102676"/>
            <a:ext cx="1136822" cy="2224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167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One way that search engines catalog pages is by reading the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element’s contents.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name</a:t>
            </a:r>
            <a:r>
              <a:rPr lang="en-US" altLang="zh-TW" dirty="0"/>
              <a:t> attribute identifies the type of </a:t>
            </a:r>
            <a:r>
              <a:rPr lang="en-US" altLang="zh-TW" i="1" dirty="0">
                <a:solidFill>
                  <a:srgbClr val="FF0000"/>
                </a:solidFill>
              </a:rPr>
              <a:t>meta</a:t>
            </a:r>
            <a:r>
              <a:rPr lang="en-US" altLang="zh-TW" dirty="0"/>
              <a:t> element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B050"/>
                </a:solidFill>
              </a:rPr>
              <a:t>content</a:t>
            </a:r>
            <a:r>
              <a:rPr lang="en-US" altLang="zh-TW" dirty="0"/>
              <a:t> attribute 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keywords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meta element: provides search engines with a list of words that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describe a page</a:t>
            </a:r>
            <a:r>
              <a:rPr lang="en-US" altLang="zh-TW" dirty="0"/>
              <a:t>, which are compared with words in search requests</a:t>
            </a:r>
          </a:p>
          <a:p>
            <a:pPr lvl="2"/>
            <a:r>
              <a:rPr lang="en-US" altLang="zh-TW" dirty="0"/>
              <a:t>Of a </a:t>
            </a:r>
            <a:r>
              <a:rPr lang="en-US" altLang="zh-TW" i="1" dirty="0">
                <a:solidFill>
                  <a:srgbClr val="7030A0"/>
                </a:solidFill>
              </a:rPr>
              <a:t>description</a:t>
            </a:r>
            <a:r>
              <a:rPr lang="en-US" altLang="zh-TW" dirty="0"/>
              <a:t> meta element: provides a three- to four-line description of a site in sentence form, used by search engines to catalog your site. This text is sometimes displayed as part of the search result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4010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Elements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22855" y="1827829"/>
            <a:ext cx="7399867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"keywords"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"web page, design,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HTML5, tutorial, personal, help, index, form,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contact, feedback, list, links,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"description"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website will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help you learn the basics of HTML5 and web page design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through the use of interactive examples and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instruction."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 to Our Website!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 have designed this site to teach about the wonders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of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strong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better equipped than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to represent complex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data on the Internet.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takes advantage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XML's strict syntax to ensure well-formedness. Soon you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will know about many of the great features of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Have Fun With the Site!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96" y="1447262"/>
            <a:ext cx="5519351" cy="1582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3369274" y="2754309"/>
            <a:ext cx="1136822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60809" y="3300654"/>
            <a:ext cx="1334531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0004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836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Install apache server.v1</Template>
  <TotalTime>10653</TotalTime>
  <Words>8972</Words>
  <Application>Microsoft Office PowerPoint</Application>
  <PresentationFormat>寬螢幕</PresentationFormat>
  <Paragraphs>1330</Paragraphs>
  <Slides>96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3" baseType="lpstr">
      <vt:lpstr>新細明體</vt:lpstr>
      <vt:lpstr>Arial</vt:lpstr>
      <vt:lpstr>Calibri</vt:lpstr>
      <vt:lpstr>Corbel</vt:lpstr>
      <vt:lpstr>Courier New</vt:lpstr>
      <vt:lpstr>Lucida Console</vt:lpstr>
      <vt:lpstr>Custom Theme</vt:lpstr>
      <vt:lpstr>Chapter 2 Introduction to HTML5</vt:lpstr>
      <vt:lpstr>Outline</vt:lpstr>
      <vt:lpstr>Outline</vt:lpstr>
      <vt:lpstr>Introduction</vt:lpstr>
      <vt:lpstr>Editing HTML5</vt:lpstr>
      <vt:lpstr>Editing HTML5</vt:lpstr>
      <vt:lpstr>W3C HTML5 Validation Service</vt:lpstr>
      <vt:lpstr>W3C HTML5 Validation Service</vt:lpstr>
      <vt:lpstr>W3C HTML5 Validation Service</vt:lpstr>
      <vt:lpstr>Another example</vt:lpstr>
      <vt:lpstr>Another example</vt:lpstr>
      <vt:lpstr>Another example</vt:lpstr>
      <vt:lpstr>DOCTYPE</vt:lpstr>
      <vt:lpstr>Comments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html, head and body Elements</vt:lpstr>
      <vt:lpstr>Start Tags and End Tags</vt:lpstr>
      <vt:lpstr>Start Tags and End Tags</vt:lpstr>
      <vt:lpstr>Paragraph Element</vt:lpstr>
      <vt:lpstr>Headings</vt:lpstr>
      <vt:lpstr>Headings</vt:lpstr>
      <vt:lpstr>Headings</vt:lpstr>
      <vt:lpstr>Linking</vt:lpstr>
      <vt:lpstr>Linking</vt:lpstr>
      <vt:lpstr>Linking</vt:lpstr>
      <vt:lpstr>Linking</vt:lpstr>
      <vt:lpstr>Linking</vt:lpstr>
      <vt:lpstr>Linking</vt:lpstr>
      <vt:lpstr>Linking</vt:lpstr>
      <vt:lpstr>Linking</vt:lpstr>
      <vt:lpstr>Images</vt:lpstr>
      <vt:lpstr>Images</vt:lpstr>
      <vt:lpstr>Images</vt:lpstr>
      <vt:lpstr>Images</vt:lpstr>
      <vt:lpstr>Images</vt:lpstr>
      <vt:lpstr>Images</vt:lpstr>
      <vt:lpstr>Images</vt:lpstr>
      <vt:lpstr>Images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Special Characters and Horizontal Rules</vt:lpstr>
      <vt:lpstr>Lists</vt:lpstr>
      <vt:lpstr>Lists</vt:lpstr>
      <vt:lpstr>Lists</vt:lpstr>
      <vt:lpstr>Lists</vt:lpstr>
      <vt:lpstr>Exercises</vt:lpstr>
      <vt:lpstr>Tables</vt:lpstr>
      <vt:lpstr>PowerPoint 簡報</vt:lpstr>
      <vt:lpstr>Tables</vt:lpstr>
      <vt:lpstr>Tables</vt:lpstr>
      <vt:lpstr>Tables</vt:lpstr>
      <vt:lpstr>Tables</vt:lpstr>
      <vt:lpstr>Tables</vt:lpstr>
      <vt:lpstr>Exercises</vt:lpstr>
      <vt:lpstr>Table rowspan</vt:lpstr>
      <vt:lpstr>Table rowspan</vt:lpstr>
      <vt:lpstr>Tables</vt:lpstr>
      <vt:lpstr>Exercise</vt:lpstr>
      <vt:lpstr>Exercise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Form</vt:lpstr>
      <vt:lpstr>Exercises</vt:lpstr>
      <vt:lpstr>Login server</vt:lpstr>
      <vt:lpstr>passwd</vt:lpstr>
      <vt:lpstr>upload file</vt:lpstr>
      <vt:lpstr>upload file</vt:lpstr>
      <vt:lpstr>Form + PHP </vt:lpstr>
      <vt:lpstr>Form + PHP </vt:lpstr>
      <vt:lpstr>Form + PHP </vt:lpstr>
      <vt:lpstr>編碼 (windows)</vt:lpstr>
      <vt:lpstr>編碼 (linux)</vt:lpstr>
      <vt:lpstr>Internal Linking</vt:lpstr>
      <vt:lpstr>Internal Linking</vt:lpstr>
      <vt:lpstr>Internal Linking</vt:lpstr>
      <vt:lpstr>meta Elements</vt:lpstr>
      <vt:lpstr>meta Elements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 HTML5</dc:title>
  <dc:creator>tinin</dc:creator>
  <cp:lastModifiedBy>簡廷因</cp:lastModifiedBy>
  <cp:revision>351</cp:revision>
  <dcterms:created xsi:type="dcterms:W3CDTF">2014-09-18T07:24:36Z</dcterms:created>
  <dcterms:modified xsi:type="dcterms:W3CDTF">2024-09-18T01:55:18Z</dcterms:modified>
</cp:coreProperties>
</file>