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74" r:id="rId10"/>
    <p:sldId id="275" r:id="rId11"/>
    <p:sldId id="277" r:id="rId12"/>
    <p:sldId id="278" r:id="rId13"/>
    <p:sldId id="279" r:id="rId14"/>
    <p:sldId id="280" r:id="rId15"/>
    <p:sldId id="341" r:id="rId16"/>
    <p:sldId id="281" r:id="rId17"/>
    <p:sldId id="282" r:id="rId18"/>
    <p:sldId id="283" r:id="rId19"/>
    <p:sldId id="284" r:id="rId20"/>
    <p:sldId id="285" r:id="rId21"/>
    <p:sldId id="287" r:id="rId22"/>
    <p:sldId id="286" r:id="rId23"/>
    <p:sldId id="289" r:id="rId24"/>
    <p:sldId id="290" r:id="rId25"/>
    <p:sldId id="291" r:id="rId26"/>
    <p:sldId id="297" r:id="rId27"/>
    <p:sldId id="298" r:id="rId28"/>
    <p:sldId id="299" r:id="rId29"/>
    <p:sldId id="300" r:id="rId30"/>
    <p:sldId id="301" r:id="rId31"/>
    <p:sldId id="303" r:id="rId32"/>
    <p:sldId id="304" r:id="rId33"/>
    <p:sldId id="305" r:id="rId34"/>
    <p:sldId id="306" r:id="rId35"/>
    <p:sldId id="302" r:id="rId36"/>
    <p:sldId id="342" r:id="rId37"/>
    <p:sldId id="309" r:id="rId38"/>
    <p:sldId id="310" r:id="rId39"/>
    <p:sldId id="311" r:id="rId40"/>
    <p:sldId id="315" r:id="rId41"/>
    <p:sldId id="316" r:id="rId42"/>
    <p:sldId id="318" r:id="rId43"/>
    <p:sldId id="319" r:id="rId44"/>
    <p:sldId id="320" r:id="rId45"/>
    <p:sldId id="321" r:id="rId46"/>
    <p:sldId id="343" r:id="rId47"/>
    <p:sldId id="288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6CE6-D3C1-40E4-91B9-B2EEDA800E07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9ED8-8D48-4BEF-8612-5FEA7421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9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8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927E-6B83-4442-A2E2-95976D715E69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431-DABC-4A18-9C64-A7FA72B42188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4E-9F92-41FF-A0F7-CF4314E6D2EB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BBF-C29A-44CD-8935-BAF84C6B2977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D558-4429-4FD0-B98E-6B56693765D1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6CB-6568-40FB-B0C7-7BECCC7A6F96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EC50CFD-B63A-49B8-BD51-B22FBEB6A3A1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ata.gov.tw/dataset/4044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tycg.gov.tw/api/v1/dataset.api_access?rid=06f878b6-92e3-4b63-9960-1210d12fd27e&amp;format=csv" TargetMode="External"/><Relationship Id="rId2" Type="http://schemas.openxmlformats.org/officeDocument/2006/relationships/hyperlink" Target="https://opendata.tycg.gov.tw/datalist/1a51d61b-d040-47c2-9300-9a19d99a46a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deitel.com/images/thumbs/iw3htp5.jpg" TargetMode="External"/><Relationship Id="rId7" Type="http://schemas.openxmlformats.org/officeDocument/2006/relationships/hyperlink" Target="http://test.deitel.com/images/thumbs/javafp.jpg" TargetMode="External"/><Relationship Id="rId2" Type="http://schemas.openxmlformats.org/officeDocument/2006/relationships/hyperlink" Target="http://test.deitel.com/images/thumbs/cpphtp8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.deitel.com/images/thumbs/vcsharp2010htp.jpg" TargetMode="External"/><Relationship Id="rId5" Type="http://schemas.openxmlformats.org/officeDocument/2006/relationships/hyperlink" Target="http://test.deitel.com/images/thumbs/vb2010htp.jpg" TargetMode="External"/><Relationship Id="rId4" Type="http://schemas.openxmlformats.org/officeDocument/2006/relationships/hyperlink" Target="http://test.deitel.com/images/thumbs/jhtp9.jpg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/>
              <a:t>2024.12.18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16 Ajax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4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14001"/>
            <a:ext cx="787125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jQuery Ajax and PHP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id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"Please enter your ID"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name: id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02411" y="5901796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&lt;p&gt;Hello,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870568" y="594715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8886" y="2603158"/>
            <a:ext cx="1425146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10930" y="4444315"/>
            <a:ext cx="2417805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96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Get comic automatically</a:t>
            </a:r>
          </a:p>
          <a:p>
            <a:pPr lvl="1"/>
            <a:r>
              <a:rPr lang="en-US" altLang="zh-TW" dirty="0"/>
              <a:t>jQuery Ajax + PHP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16" y="35345"/>
            <a:ext cx="2752725" cy="6524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63" y="2769019"/>
            <a:ext cx="2771775" cy="1228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339" y="2683293"/>
            <a:ext cx="2619375" cy="1314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54692" y="4792351"/>
            <a:ext cx="576781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function urlexist ($url)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	$headers = @get_headers($url);</a:t>
            </a:r>
          </a:p>
          <a:p>
            <a:r>
              <a:rPr lang="zh-TW" altLang="en-US" dirty="0"/>
              <a:t>	if(strpos($headers[0],'404') === false)</a:t>
            </a:r>
            <a:endParaRPr lang="en-US" altLang="zh-TW" dirty="0"/>
          </a:p>
          <a:p>
            <a:r>
              <a:rPr lang="en-US" altLang="zh-TW" dirty="0"/>
              <a:t>                    </a:t>
            </a:r>
            <a:r>
              <a:rPr lang="zh-TW" altLang="en-US" dirty="0"/>
              <a:t>{ return true;}</a:t>
            </a:r>
          </a:p>
          <a:p>
            <a:r>
              <a:rPr lang="zh-TW" altLang="en-US" dirty="0"/>
              <a:t>	else { return false;}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654691" y="4023334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var cid = $("#cid").val();</a:t>
            </a:r>
          </a:p>
          <a:p>
            <a:r>
              <a:rPr lang="zh-TW" altLang="en-US" dirty="0"/>
              <a:t>var vol = $("#vol").val();</a:t>
            </a:r>
          </a:p>
        </p:txBody>
      </p:sp>
    </p:spTree>
    <p:extLst>
      <p:ext uri="{BB962C8B-B14F-4D97-AF65-F5344CB8AC3E}">
        <p14:creationId xmlns:p14="http://schemas.microsoft.com/office/powerpoint/2010/main" val="410124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5858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Database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"#select"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select: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1" y="1843381"/>
            <a:ext cx="4333103" cy="2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PHP5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942817"/>
            <a:ext cx="91440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Querying a MySQL database.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field to display: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"select"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Category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ISBN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16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PHP5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97443" y="2218440"/>
            <a:ext cx="7797115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55027" y="212070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database.php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5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PHP7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PHP7 + MySQL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7443" y="2218440"/>
            <a:ext cx="7797115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55027" y="212070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database.php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5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 : ch19.v1.pptx p41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531204"/>
            <a:ext cx="59436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簽到系統</a:t>
            </a:r>
            <a:endParaRPr lang="en-US" altLang="zh-TW" dirty="0"/>
          </a:p>
          <a:p>
            <a:pPr lvl="1"/>
            <a:r>
              <a:rPr lang="en-US" altLang="zh-TW" dirty="0"/>
              <a:t>Hint : </a:t>
            </a:r>
          </a:p>
          <a:p>
            <a:pPr lvl="2"/>
            <a:r>
              <a:rPr lang="en-US" altLang="zh-TW" dirty="0"/>
              <a:t>$today = date("</a:t>
            </a:r>
            <a:r>
              <a:rPr lang="en-US" altLang="zh-TW" dirty="0" err="1"/>
              <a:t>Ymd</a:t>
            </a:r>
            <a:r>
              <a:rPr lang="en-US" altLang="zh-TW" dirty="0"/>
              <a:t>");</a:t>
            </a:r>
          </a:p>
          <a:p>
            <a:pPr lvl="2"/>
            <a:r>
              <a:rPr lang="en-US" altLang="zh-TW" dirty="0"/>
              <a:t>$</a:t>
            </a:r>
            <a:r>
              <a:rPr lang="en-US" altLang="zh-TW" dirty="0" err="1"/>
              <a:t>ip</a:t>
            </a:r>
            <a:r>
              <a:rPr lang="en-US" altLang="zh-TW" dirty="0"/>
              <a:t>=$_SERVER['REMOTE_ADDR']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92" y="3440727"/>
            <a:ext cx="3705225" cy="132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97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5784" y="302360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7239EBD-5B9E-4437-9699-CD60B3DC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60" y="1481140"/>
            <a:ext cx="3619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jQuery Ajax</a:t>
            </a:r>
          </a:p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50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33D12B4-080C-48F9-878A-6E25D353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96" y="88870"/>
            <a:ext cx="10351168" cy="1285931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204" y="624526"/>
            <a:ext cx="11117179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('</a:t>
            </a:r>
            <a:r>
              <a:rPr lang="fr-FR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https://data.moenv.gov.tw/api/v2/aqx_p_432?api_key=e8dd42e6-9b8b-43f8-991e-b3dee723a52d&amp;limit=1000&amp;format=CSV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explode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str_getcsv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16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204" y="1374801"/>
            <a:ext cx="2851486" cy="1338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3351" y="3232643"/>
            <a:ext cx="7517027" cy="1824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09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Open Data</a:t>
            </a:r>
          </a:p>
          <a:p>
            <a:pPr lvl="1"/>
            <a:r>
              <a:rPr lang="en-US" altLang="zh-TW" dirty="0">
                <a:hlinkClick r:id="rId2"/>
              </a:rPr>
              <a:t>https://data.gov.tw/dataset/40448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183533-534C-4B98-8A2B-E1BB3797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31" y="2688341"/>
            <a:ext cx="7595937" cy="37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30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依使用者選擇年度</a:t>
            </a:r>
            <a:r>
              <a:rPr lang="en-US" altLang="zh-TW" dirty="0"/>
              <a:t>, </a:t>
            </a:r>
            <a:r>
              <a:rPr lang="zh-TW" altLang="en-US" dirty="0"/>
              <a:t>列出該年度機場捷運單月平均日運量</a:t>
            </a:r>
            <a:endParaRPr lang="en-US" altLang="zh-TW" dirty="0"/>
          </a:p>
          <a:p>
            <a:r>
              <a:rPr lang="en-US" altLang="zh-TW" dirty="0"/>
              <a:t>Data:</a:t>
            </a:r>
          </a:p>
          <a:p>
            <a:pPr lvl="1"/>
            <a:r>
              <a:rPr lang="en-US" altLang="zh-TW" sz="1600" dirty="0">
                <a:hlinkClick r:id="rId2"/>
              </a:rPr>
              <a:t>https://</a:t>
            </a:r>
            <a:r>
              <a:rPr lang="en-US" altLang="zh-TW" sz="1600" dirty="0" err="1">
                <a:hlinkClick r:id="rId2"/>
              </a:rPr>
              <a:t>opendata.tycg.gov.tw</a:t>
            </a:r>
            <a:r>
              <a:rPr lang="en-US" altLang="zh-TW" sz="1600" dirty="0">
                <a:hlinkClick r:id="rId2"/>
              </a:rPr>
              <a:t>/</a:t>
            </a:r>
            <a:r>
              <a:rPr lang="en-US" altLang="zh-TW" sz="1600" dirty="0" err="1">
                <a:hlinkClick r:id="rId2"/>
              </a:rPr>
              <a:t>datalist</a:t>
            </a:r>
            <a:r>
              <a:rPr lang="en-US" altLang="zh-TW" sz="1600" dirty="0">
                <a:hlinkClick r:id="rId2"/>
              </a:rPr>
              <a:t>/</a:t>
            </a:r>
            <a:r>
              <a:rPr lang="en-US" altLang="zh-TW" sz="1600" dirty="0" err="1">
                <a:hlinkClick r:id="rId2"/>
              </a:rPr>
              <a:t>1a51d61b</a:t>
            </a:r>
            <a:r>
              <a:rPr lang="en-US" altLang="zh-TW" sz="1600" dirty="0">
                <a:hlinkClick r:id="rId2"/>
              </a:rPr>
              <a:t>-</a:t>
            </a:r>
            <a:r>
              <a:rPr lang="en-US" altLang="zh-TW" sz="1600" dirty="0" err="1">
                <a:hlinkClick r:id="rId2"/>
              </a:rPr>
              <a:t>d040</a:t>
            </a:r>
            <a:r>
              <a:rPr lang="en-US" altLang="zh-TW" sz="1600" dirty="0">
                <a:hlinkClick r:id="rId2"/>
              </a:rPr>
              <a:t>-</a:t>
            </a:r>
            <a:r>
              <a:rPr lang="en-US" altLang="zh-TW" sz="1600" dirty="0" err="1">
                <a:hlinkClick r:id="rId2"/>
              </a:rPr>
              <a:t>47c2</a:t>
            </a:r>
            <a:r>
              <a:rPr lang="en-US" altLang="zh-TW" sz="1600" dirty="0">
                <a:hlinkClick r:id="rId2"/>
              </a:rPr>
              <a:t>-9300-</a:t>
            </a:r>
            <a:r>
              <a:rPr lang="en-US" altLang="zh-TW" sz="1600" dirty="0" err="1">
                <a:hlinkClick r:id="rId2"/>
              </a:rPr>
              <a:t>9a19d99a46a4</a:t>
            </a:r>
            <a:endParaRPr lang="en-US" altLang="zh-TW" sz="1600" dirty="0"/>
          </a:p>
          <a:p>
            <a:pPr lvl="1"/>
            <a:r>
              <a:rPr lang="en-US" altLang="zh-TW" sz="1600" b="0" i="0" dirty="0">
                <a:effectLst/>
                <a:latin typeface="Noto Sans TC"/>
                <a:hlinkClick r:id="rId3"/>
              </a:rPr>
              <a:t>https://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opendata.tycg.gov.tw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api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v1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dataset.api_access?rid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=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06f878b6-92e3-4b63-9960-1210d12fd27e&amp;format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=csv</a:t>
            </a:r>
            <a:endParaRPr lang="en-US" altLang="zh-TW" sz="1600" b="0" i="0" dirty="0">
              <a:effectLst/>
              <a:latin typeface="Noto Sans TC"/>
            </a:endParaRPr>
          </a:p>
          <a:p>
            <a:pPr lvl="1"/>
            <a:endParaRPr lang="en-US" altLang="zh-TW" sz="1400" b="0" i="0" dirty="0">
              <a:effectLst/>
              <a:latin typeface="Noto Sans TC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D0A894-464A-4B87-A80D-953756C5E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439" y="3100957"/>
            <a:ext cx="8333121" cy="35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2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XML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1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XML stands for </a:t>
            </a:r>
            <a:r>
              <a:rPr lang="en-US" altLang="zh-TW" dirty="0" err="1"/>
              <a:t>EXtensible</a:t>
            </a:r>
            <a:r>
              <a:rPr lang="en-US" altLang="zh-TW" dirty="0"/>
              <a:t> Markup Language</a:t>
            </a:r>
          </a:p>
          <a:p>
            <a:r>
              <a:rPr lang="en-US" altLang="zh-TW" dirty="0"/>
              <a:t>XML is a markup language much like HTML</a:t>
            </a:r>
          </a:p>
          <a:p>
            <a:r>
              <a:rPr lang="en-US" altLang="zh-TW" dirty="0"/>
              <a:t>XML was designed to store and transport data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Ajax applications often use XML because it consumes little bandwidth and is easy to parse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495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/>
          <a:srcRect b="37594"/>
          <a:stretch/>
        </p:blipFill>
        <p:spPr>
          <a:xfrm>
            <a:off x="6998869" y="390375"/>
            <a:ext cx="2964947" cy="3110352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Tag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Element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Attribute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3747300"/>
            <a:ext cx="8649137" cy="319005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75221" y="481853"/>
            <a:ext cx="535459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692329" y="1112868"/>
            <a:ext cx="814363" cy="1257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4940" y="3810811"/>
            <a:ext cx="3431060" cy="1927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56870" y="3346768"/>
            <a:ext cx="535459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215979" y="4405420"/>
            <a:ext cx="4044778" cy="18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2484" y="23266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 tag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156870" y="344147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end tag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260758" y="4312282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empty-element tag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082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12076" y="436511"/>
            <a:ext cx="6367849" cy="635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Pulling Images onto the Page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inline-block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en-US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100" dirty="0">
                <a:solidFill>
                  <a:srgbClr val="0087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$.ajax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url: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type: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datatype: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"xml"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success: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xml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.each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=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'image'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en-US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100" dirty="0">
                <a:solidFill>
                  <a:srgbClr val="0087A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imageTag.setAttribute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escape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error :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77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9330" y="2155845"/>
            <a:ext cx="891334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"howto.xml"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"dotnet.xml"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"javaccpp.xml"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5789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4" y="1828437"/>
            <a:ext cx="886391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All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Simply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How to Program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.NET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Java/C/C++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None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64" y="4368672"/>
            <a:ext cx="8858893" cy="18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02360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"AQX.xml"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xml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"Data"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8486" y="1968844"/>
            <a:ext cx="7636476" cy="3509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902" y="379428"/>
            <a:ext cx="1771499" cy="29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1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Ajax applications separate </a:t>
            </a:r>
            <a:r>
              <a:rPr lang="en-US" altLang="zh-TW" dirty="0">
                <a:solidFill>
                  <a:srgbClr val="FF0000"/>
                </a:solidFill>
              </a:rPr>
              <a:t>client-side user interaction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server communication</a:t>
            </a:r>
            <a:r>
              <a:rPr lang="en-US" altLang="zh-TW" dirty="0"/>
              <a:t>, and run them in parallel, making the delays of server-side processing more transparent to the user</a:t>
            </a:r>
          </a:p>
          <a:p>
            <a:r>
              <a:rPr lang="en-US" altLang="zh-TW" dirty="0"/>
              <a:t>“Raw” Ajax uses JavaScript to send asynchronous requests to the server, then updates the page using the DOM</a:t>
            </a:r>
          </a:p>
          <a:p>
            <a:r>
              <a:rPr lang="en-US" altLang="zh-TW" dirty="0"/>
              <a:t>When writing “raw” Ajax you need to deal directly with cross-browser portability issues, making it impractical for developing large-scale applications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94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9627" y="1458497"/>
            <a:ext cx="889274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25" y="1621528"/>
            <a:ext cx="3396888" cy="3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1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 'Access-Control-Allow-Origin' header is present on the requested resource. </a:t>
            </a:r>
            <a:r>
              <a:rPr lang="en-US" altLang="zh-TW" dirty="0">
                <a:solidFill>
                  <a:srgbClr val="FF0000"/>
                </a:solidFill>
              </a:rPr>
              <a:t>ERROR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Same-origin policy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a security measure implemented in browsers to restrict interaction between documents (or scripts) that have different origins</a:t>
            </a:r>
          </a:p>
          <a:p>
            <a:pPr lvl="1"/>
            <a:r>
              <a:rPr lang="en-US" altLang="zh-TW" dirty="0"/>
              <a:t>Solution</a:t>
            </a:r>
          </a:p>
          <a:p>
            <a:pPr lvl="2"/>
            <a:r>
              <a:rPr lang="en-US" altLang="zh-TW" dirty="0"/>
              <a:t>Cross-origin resource sharing (CORS)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Cross-origin resource sharing (CORS)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795074"/>
            <a:ext cx="106038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url: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"AQX.xml"</a:t>
            </a:r>
            <a:r>
              <a:rPr lang="en-US" altLang="zh-TW" dirty="0"/>
              <a:t>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change to</a:t>
            </a:r>
          </a:p>
          <a:p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url: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"https://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data.moenv.gov.tw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api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v2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aqx_p_432?api_key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e8dd42e6-9b8b-43f8-991e-b3dee723a52d&amp;limit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1000&amp;format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=CSV"</a:t>
            </a:r>
            <a:endParaRPr lang="en-US" altLang="zh-TW" b="1" kern="0" dirty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74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 1 :</a:t>
            </a:r>
          </a:p>
          <a:p>
            <a:pPr lvl="1"/>
            <a:r>
              <a:rPr lang="en-US" altLang="zh-TW" dirty="0"/>
              <a:t>Apache</a:t>
            </a:r>
          </a:p>
          <a:p>
            <a:pPr lvl="2"/>
            <a:r>
              <a:rPr lang="en-US" altLang="zh-TW" dirty="0"/>
              <a:t>Header set Access-Control-Allow-Origin "*"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Method 2 :</a:t>
            </a:r>
          </a:p>
          <a:p>
            <a:pPr lvl="1"/>
            <a:r>
              <a:rPr lang="en-US" altLang="zh-TW" dirty="0" err="1"/>
              <a:t>php</a:t>
            </a:r>
            <a:endParaRPr lang="en-US" altLang="zh-TW" dirty="0"/>
          </a:p>
          <a:p>
            <a:pPr lvl="2"/>
            <a:r>
              <a:rPr lang="en-US" altLang="zh-TW" dirty="0"/>
              <a:t>header("Access-Control-Allow-Origin: *");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Cross-origin resource sharing (CORS)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80194" y="4908377"/>
            <a:ext cx="3849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 : </a:t>
            </a:r>
            <a:r>
              <a:rPr lang="zh-TW" altLang="en-US" dirty="0"/>
              <a:t>http://enable-cors.org/server.html</a:t>
            </a:r>
          </a:p>
        </p:txBody>
      </p:sp>
    </p:spTree>
    <p:extLst>
      <p:ext uri="{BB962C8B-B14F-4D97-AF65-F5344CB8AC3E}">
        <p14:creationId xmlns:p14="http://schemas.microsoft.com/office/powerpoint/2010/main" val="7520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5784" y="302360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XML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3F544C0-381E-42BD-88B0-6C22BC45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3" y="1888205"/>
            <a:ext cx="4010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76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4272" y="2413917"/>
            <a:ext cx="853851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php</a:t>
            </a:r>
            <a:endParaRPr lang="en-US" altLang="zh-TW" sz="1200" b="1" kern="0" dirty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strtolower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Access-Control-Allow-Origin: 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stream_context_create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http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Accept: application/xml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https://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data.moenv.gov.tw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api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v2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aqx_p_432?api_key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e8dd42e6-9b8b-43f8-991e-b3dee723a52d&amp;limit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1000&amp;format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 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simplexml_load_string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publishtime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sitename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697" y="2977816"/>
            <a:ext cx="7565011" cy="942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40733" y="4831946"/>
            <a:ext cx="968542" cy="1956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53693" y="4312578"/>
            <a:ext cx="2204596" cy="172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150A0AD-9A94-45DA-8895-99DD4E6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709" y="2413917"/>
            <a:ext cx="4227726" cy="3890545"/>
          </a:xfrm>
          <a:prstGeom prst="rect">
            <a:avLst/>
          </a:prstGeom>
        </p:spPr>
      </p:pic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1709460" y="4579521"/>
            <a:ext cx="6650806" cy="41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1654651" y="2496553"/>
            <a:ext cx="6689249" cy="24484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38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桃園捷運車站設施資料</a:t>
            </a:r>
          </a:p>
          <a:p>
            <a:pPr lvl="1"/>
            <a:r>
              <a:rPr lang="en-US" altLang="zh-TW" dirty="0"/>
              <a:t>https://data.tycg.gov.tw/opendata/datalist/datasetMeta/resource?oid=024588d8-ad45-410e-966d-91caa8708599&amp;rid=0aa8b321-9d6e-48a6-a320-8a4a6bb6c692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15241"/>
            <a:ext cx="4605640" cy="29225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04" y="3715240"/>
            <a:ext cx="4451497" cy="28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92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35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JSON (JavaScript Object Notation)</a:t>
            </a:r>
          </a:p>
          <a:p>
            <a:pPr lvl="1"/>
            <a:r>
              <a:rPr lang="en-US" altLang="zh-TW" dirty="0"/>
              <a:t>Simple way to represent JavaScript objects as strings</a:t>
            </a:r>
          </a:p>
          <a:p>
            <a:pPr lvl="1"/>
            <a:r>
              <a:rPr lang="en-US" altLang="zh-TW" dirty="0"/>
              <a:t>A simpler alternative to XML for passing data between the client and the server</a:t>
            </a:r>
          </a:p>
          <a:p>
            <a:r>
              <a:rPr lang="en-US" altLang="zh-TW" dirty="0"/>
              <a:t>JSON object</a:t>
            </a:r>
          </a:p>
          <a:p>
            <a:pPr lvl="1"/>
            <a:r>
              <a:rPr lang="en-US" altLang="zh-TW" dirty="0"/>
              <a:t>Represented as a list of property names and values contained in curly braces</a:t>
            </a:r>
          </a:p>
          <a:p>
            <a:r>
              <a:rPr lang="en-US" altLang="zh-TW" dirty="0"/>
              <a:t>Array </a:t>
            </a:r>
          </a:p>
          <a:p>
            <a:pPr lvl="1"/>
            <a:r>
              <a:rPr lang="en-US" altLang="zh-TW" dirty="0"/>
              <a:t>Represented in JSON with square brackets containing a comma-separated list of values</a:t>
            </a:r>
          </a:p>
          <a:p>
            <a:pPr lvl="1"/>
            <a:r>
              <a:rPr lang="en-US" altLang="zh-TW" dirty="0"/>
              <a:t>Each value in a JSON array can be a string, a number, a JSON representation of an object, true, false or null</a:t>
            </a:r>
          </a:p>
          <a:p>
            <a:r>
              <a:rPr lang="en-US" altLang="zh-TW" dirty="0"/>
              <a:t>JSON strings </a:t>
            </a:r>
          </a:p>
          <a:p>
            <a:pPr lvl="1"/>
            <a:r>
              <a:rPr lang="en-US" altLang="zh-TW" dirty="0"/>
              <a:t>Easier to create and parse than XML </a:t>
            </a:r>
          </a:p>
          <a:p>
            <a:pPr lvl="1"/>
            <a:r>
              <a:rPr lang="en-US" altLang="zh-TW" dirty="0"/>
              <a:t>Require fewer bytes</a:t>
            </a:r>
          </a:p>
          <a:p>
            <a:pPr lvl="1"/>
            <a:r>
              <a:rPr lang="en-US" altLang="zh-TW" dirty="0"/>
              <a:t>For these reasons, JSON is commonly used to communicate in client/server interaction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87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JSON </a:t>
            </a:r>
            <a:r>
              <a:rPr lang="en-US" altLang="zh-TW" dirty="0" err="1"/>
              <a:t>v.s</a:t>
            </a:r>
            <a:r>
              <a:rPr lang="en-US" altLang="zh-TW" dirty="0"/>
              <a:t> XML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38" y="432512"/>
            <a:ext cx="5921588" cy="30315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75" y="3863181"/>
            <a:ext cx="7880811" cy="28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0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Client-side of Ajax applications </a:t>
            </a:r>
          </a:p>
          <a:p>
            <a:pPr lvl="1"/>
            <a:r>
              <a:rPr lang="en-US" altLang="zh-TW" dirty="0"/>
              <a:t>Written in HTML5 and CSS3</a:t>
            </a:r>
          </a:p>
          <a:p>
            <a:pPr lvl="1"/>
            <a:r>
              <a:rPr lang="en-US" altLang="zh-TW" dirty="0"/>
              <a:t>Uses JavaScript to add functionality to the user interface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JSON</a:t>
            </a:r>
            <a:r>
              <a:rPr lang="en-US" altLang="zh-TW" dirty="0"/>
              <a:t> are used to structure the data passed between the server and the client</a:t>
            </a:r>
          </a:p>
          <a:p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The Ajax component that manages interaction with the server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626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5590" y="350500"/>
            <a:ext cx="8571186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AQX.json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data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$.each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data.records,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i,item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0123" y="2259832"/>
            <a:ext cx="1692164" cy="525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46813" y="3147956"/>
            <a:ext cx="5365529" cy="730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17501" y="4287701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紀錄迴圈次數</a:t>
            </a:r>
            <a:endParaRPr lang="en-US" altLang="zh-TW" dirty="0"/>
          </a:p>
          <a:p>
            <a:r>
              <a:rPr lang="en-US" altLang="zh-TW" dirty="0"/>
              <a:t>item : </a:t>
            </a:r>
            <a:r>
              <a:rPr lang="zh-TW" altLang="en-US" dirty="0"/>
              <a:t>存放指標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3437D7C-A62C-4B32-983C-F4A63513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158" y="359465"/>
            <a:ext cx="3253278" cy="6183383"/>
          </a:xfrm>
          <a:prstGeom prst="rect">
            <a:avLst/>
          </a:prstGeom>
        </p:spPr>
      </p:pic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3302668" y="457200"/>
            <a:ext cx="5075291" cy="279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81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9627" y="1458497"/>
            <a:ext cx="889274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25" y="1621528"/>
            <a:ext cx="3396888" cy="3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3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04742" y="288938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JSON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json.php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95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D17F11-A0DF-43CA-B23B-4FDE29C2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98" y="359465"/>
            <a:ext cx="43148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46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JSON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4695" y="1857364"/>
            <a:ext cx="1026895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Access-Control-Allow-Origin: 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strtolower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stream_context_create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Accept: application/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"https://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data.moenv.gov.tw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api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aqx_p_432?api_key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e8dd42e6-9b8b-43f8-991e-b3dee723a52d&amp;limit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1000&amp;format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=json" 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json_decode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data-&gt;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records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publishtime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data-&gt;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records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3717" y="2107414"/>
            <a:ext cx="9119120" cy="1066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5866" y="4427080"/>
            <a:ext cx="2797456" cy="4234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53653" y="4098317"/>
            <a:ext cx="2068158" cy="1985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70350" y="3525861"/>
            <a:ext cx="2881539" cy="2207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7E67EE2-81B1-4AAA-853C-4EBA4171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942" y="1123951"/>
            <a:ext cx="2694468" cy="5121274"/>
          </a:xfrm>
          <a:prstGeom prst="rect">
            <a:avLst/>
          </a:prstGeom>
        </p:spPr>
      </p:pic>
      <p:cxnSp>
        <p:nvCxnSpPr>
          <p:cNvPr id="12" name="直線單箭頭接點 11"/>
          <p:cNvCxnSpPr>
            <a:cxnSpLocks/>
          </p:cNvCxnSpPr>
          <p:nvPr/>
        </p:nvCxnSpPr>
        <p:spPr>
          <a:xfrm flipV="1">
            <a:off x="2562726" y="1203158"/>
            <a:ext cx="7068663" cy="29417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  <a:stCxn id="11" idx="3"/>
          </p:cNvCxnSpPr>
          <p:nvPr/>
        </p:nvCxnSpPr>
        <p:spPr>
          <a:xfrm flipV="1">
            <a:off x="3951889" y="2921439"/>
            <a:ext cx="5956458" cy="7147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09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列出台北市某行政區停車場資訊</a:t>
            </a:r>
            <a:endParaRPr lang="en-US" altLang="zh-TW" dirty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data.gov.tw</a:t>
            </a:r>
            <a:r>
              <a:rPr lang="en-US" altLang="zh-TW" dirty="0"/>
              <a:t>/dataset/128435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58BD5D0-D73F-456A-BFFA-78897162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77" y="2648430"/>
            <a:ext cx="8341895" cy="3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2A495AC-D6DC-4004-9385-0C82AB342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18ECA46-C777-40FE-9B8B-6FC1911F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9EF6ED-CDE4-4C95-B1D7-8947BDCAF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246707-A260-4CB0-A1C6-2776733B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970673"/>
            <a:ext cx="90011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9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Q&amp;A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727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Appendix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503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856358"/>
            <a:ext cx="914400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.box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 Content Asynchronously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variable to hold 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object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vbhtp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"vbhtp.html"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"vcshtp.html"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javafp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"javafp.html"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99438" y="1219200"/>
            <a:ext cx="371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http://140.138.77.210/course/ch16.zip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82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Traditional web applications</a:t>
            </a:r>
          </a:p>
          <a:p>
            <a:pPr lvl="1"/>
            <a:r>
              <a:rPr lang="en-US" altLang="zh-TW" dirty="0"/>
              <a:t>While a synchronous request is being processed on the server, the user cannot interact with the client web browser</a:t>
            </a:r>
          </a:p>
          <a:p>
            <a:pPr lvl="2"/>
            <a:r>
              <a:rPr lang="en-US" altLang="zh-TW" dirty="0"/>
              <a:t>Client </a:t>
            </a:r>
            <a:r>
              <a:rPr lang="en-US" altLang="zh-TW" i="1" dirty="0"/>
              <a:t>waits</a:t>
            </a:r>
            <a:r>
              <a:rPr lang="en-US" altLang="zh-TW" dirty="0"/>
              <a:t> for the server to respond and </a:t>
            </a:r>
            <a:r>
              <a:rPr lang="en-US" altLang="zh-TW" i="1" dirty="0"/>
              <a:t>reloads the </a:t>
            </a:r>
            <a:r>
              <a:rPr lang="en-US" altLang="zh-TW" i="1" dirty="0">
                <a:solidFill>
                  <a:srgbClr val="00B050"/>
                </a:solidFill>
              </a:rPr>
              <a:t>entire page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the data from the response</a:t>
            </a: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1" descr="iw3htp5_16_slides_Page_05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8" r="22253" b="19158"/>
          <a:stretch/>
        </p:blipFill>
        <p:spPr bwMode="auto">
          <a:xfrm>
            <a:off x="3340444" y="3938699"/>
            <a:ext cx="4736756" cy="278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575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14001"/>
            <a:ext cx="9144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create request object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register event handler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stateChange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prepare the request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send the request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stateChange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asyncRequest.status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2585" y="2026509"/>
            <a:ext cx="6557319" cy="98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93093" y="4403125"/>
            <a:ext cx="6557319" cy="98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52304" y="2644347"/>
            <a:ext cx="436605" cy="172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749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2" y="2372498"/>
            <a:ext cx="9143999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 over a book for more information.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http://test.deitel.com/images/thumbs/cpphtp8.jpg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"Internet &amp; WWW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http://test.deitel.com/images/thumbs/iw3htp5.jpg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http://test.deitel.com/images/thumbs/jhtp9.jpg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vbhtp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Basic 2010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http://test.deitel.com/images/thumbs/vb2010htp.jpg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C# 2010 How to Program book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6"/>
              </a:rPr>
              <a:t>http://test.deitel.com/images/thumbs/vcsharp2010htp.jpg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javafp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for Programmers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7"/>
              </a:rPr>
              <a:t>http://test.deitel.com/images/thumbs/javafp.jpg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18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 </a:t>
            </a:r>
          </a:p>
          <a:p>
            <a:pPr lvl="1"/>
            <a:r>
              <a:rPr lang="en-US" altLang="zh-TW" dirty="0"/>
              <a:t>Resides on the client</a:t>
            </a:r>
          </a:p>
          <a:p>
            <a:pPr lvl="1"/>
            <a:r>
              <a:rPr lang="en-US" altLang="zh-TW" dirty="0"/>
              <a:t>Is the layer between the client and the server that manages asynchronous requests in Ajax applications</a:t>
            </a:r>
          </a:p>
          <a:p>
            <a:pPr lvl="1"/>
            <a:r>
              <a:rPr lang="en-US" altLang="zh-TW" dirty="0"/>
              <a:t>Supported on most browsers, though they may implement it differently</a:t>
            </a:r>
          </a:p>
          <a:p>
            <a:r>
              <a:rPr lang="en-US" altLang="zh-TW" dirty="0"/>
              <a:t>To initiate an asynchronous request</a:t>
            </a:r>
          </a:p>
          <a:p>
            <a:pPr lvl="1"/>
            <a:r>
              <a:rPr lang="en-US" altLang="zh-TW" dirty="0"/>
              <a:t>Create an instance of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pPr lvl="1"/>
            <a:r>
              <a:rPr lang="en-US" altLang="zh-TW" dirty="0"/>
              <a:t>Use its </a:t>
            </a:r>
            <a:r>
              <a:rPr lang="en-US" altLang="zh-TW" dirty="0">
                <a:solidFill>
                  <a:srgbClr val="FF0000"/>
                </a:solidFill>
              </a:rPr>
              <a:t>open</a:t>
            </a:r>
            <a:r>
              <a:rPr lang="en-US" altLang="zh-TW" dirty="0"/>
              <a:t> method to set up the request, and its send method to initiate the request</a:t>
            </a:r>
          </a:p>
          <a:p>
            <a:r>
              <a:rPr lang="en-US" altLang="zh-TW" dirty="0"/>
              <a:t>When an Ajax application requests a file from a server, the browser typically caches that file</a:t>
            </a:r>
          </a:p>
          <a:p>
            <a:pPr lvl="1"/>
            <a:r>
              <a:rPr lang="en-US" altLang="zh-TW" dirty="0"/>
              <a:t>Subsequent requests for the same file can load it from the browser’s cache</a:t>
            </a:r>
          </a:p>
          <a:p>
            <a:r>
              <a:rPr lang="en-US" altLang="zh-TW" dirty="0"/>
              <a:t>When the third argument to </a:t>
            </a:r>
            <a:r>
              <a:rPr lang="en-US" altLang="zh-TW" dirty="0" err="1"/>
              <a:t>XMLHttpRequest</a:t>
            </a:r>
            <a:r>
              <a:rPr lang="en-US" altLang="zh-TW" dirty="0"/>
              <a:t> method open is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/>
              <a:t>, the request is asynchronous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62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open</a:t>
            </a:r>
            <a:r>
              <a:rPr lang="en-US" altLang="zh-TW" dirty="0"/>
              <a:t> function </a:t>
            </a:r>
          </a:p>
          <a:p>
            <a:pPr lvl="2"/>
            <a:r>
              <a:rPr lang="en-US" altLang="zh-TW" dirty="0"/>
              <a:t>Specifies the type of request</a:t>
            </a:r>
          </a:p>
          <a:p>
            <a:pPr lvl="2"/>
            <a:r>
              <a:rPr lang="en-US" altLang="zh-TW" dirty="0"/>
              <a:t>Parameter</a:t>
            </a:r>
          </a:p>
          <a:p>
            <a:pPr lvl="3"/>
            <a:r>
              <a:rPr lang="en-US" altLang="zh-TW" dirty="0"/>
              <a:t>method: the type of request: GET or POST</a:t>
            </a:r>
          </a:p>
          <a:p>
            <a:pPr lvl="3"/>
            <a:r>
              <a:rPr lang="en-US" altLang="zh-TW" dirty="0"/>
              <a:t>url: the server (file) location</a:t>
            </a:r>
          </a:p>
          <a:p>
            <a:pPr lvl="3"/>
            <a:r>
              <a:rPr lang="en-US" altLang="zh-TW" dirty="0" err="1"/>
              <a:t>async</a:t>
            </a:r>
            <a:r>
              <a:rPr lang="en-US" altLang="zh-TW" dirty="0"/>
              <a:t>: true (asynchronous) or false (synchronous)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send</a:t>
            </a:r>
            <a:r>
              <a:rPr lang="en-US" altLang="zh-TW" dirty="0"/>
              <a:t> function</a:t>
            </a:r>
          </a:p>
          <a:p>
            <a:pPr lvl="2"/>
            <a:r>
              <a:rPr lang="en-US" altLang="zh-TW" dirty="0"/>
              <a:t>Sends the request to the server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55557" y="4871901"/>
            <a:ext cx="72122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Example :</a:t>
            </a:r>
          </a:p>
          <a:p>
            <a:r>
              <a:rPr lang="zh-TW" altLang="en-US" dirty="0"/>
              <a:t>xhttp.open("GET", "demo_get2.p</a:t>
            </a:r>
            <a:r>
              <a:rPr lang="en-US" altLang="zh-TW" dirty="0" err="1"/>
              <a:t>hp</a:t>
            </a:r>
            <a:r>
              <a:rPr lang="zh-TW" altLang="en-US" dirty="0"/>
              <a:t>?fname=Henry&amp;lname=Ford", true);</a:t>
            </a:r>
          </a:p>
          <a:p>
            <a:r>
              <a:rPr lang="zh-TW" altLang="en-US" dirty="0"/>
              <a:t>xhttp.send();</a:t>
            </a:r>
            <a:endParaRPr lang="en-US" altLang="zh-TW" dirty="0"/>
          </a:p>
          <a:p>
            <a:r>
              <a:rPr lang="en-US" altLang="zh-TW" dirty="0" err="1"/>
              <a:t>xhttp.open</a:t>
            </a:r>
            <a:r>
              <a:rPr lang="en-US" altLang="zh-TW" dirty="0"/>
              <a:t>("POST", "</a:t>
            </a:r>
            <a:r>
              <a:rPr lang="en-US" altLang="zh-TW" dirty="0" err="1"/>
              <a:t>ajax_test.php</a:t>
            </a:r>
            <a:r>
              <a:rPr lang="en-US" altLang="zh-TW" dirty="0"/>
              <a:t>", true);</a:t>
            </a:r>
          </a:p>
          <a:p>
            <a:r>
              <a:rPr lang="en-US" altLang="zh-TW" dirty="0" err="1"/>
              <a:t>xhttp.send</a:t>
            </a:r>
            <a:r>
              <a:rPr lang="en-US" altLang="zh-TW" dirty="0"/>
              <a:t>("</a:t>
            </a:r>
            <a:r>
              <a:rPr lang="en-US" altLang="zh-TW" dirty="0" err="1"/>
              <a:t>fname</a:t>
            </a:r>
            <a:r>
              <a:rPr lang="en-US" altLang="zh-TW" dirty="0"/>
              <a:t>=</a:t>
            </a:r>
            <a:r>
              <a:rPr lang="en-US" altLang="zh-TW" dirty="0" err="1"/>
              <a:t>Henry&amp;lname</a:t>
            </a:r>
            <a:r>
              <a:rPr lang="en-US" altLang="zh-TW" dirty="0"/>
              <a:t>=Ford");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1201" y="6352143"/>
            <a:ext cx="7191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http://www.w3schools.com/ajax/ajax_xmlhttprequest_send.asp</a:t>
            </a:r>
          </a:p>
        </p:txBody>
      </p:sp>
    </p:spTree>
    <p:extLst>
      <p:ext uri="{BB962C8B-B14F-4D97-AF65-F5344CB8AC3E}">
        <p14:creationId xmlns:p14="http://schemas.microsoft.com/office/powerpoint/2010/main" val="2005490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readyState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Holds the status of the </a:t>
            </a:r>
            <a:r>
              <a:rPr lang="en-US" altLang="zh-TW" dirty="0" err="1"/>
              <a:t>XMLHttpRequest</a:t>
            </a:r>
            <a:r>
              <a:rPr lang="en-US" altLang="zh-TW" dirty="0"/>
              <a:t>. Changes from 0 to 4</a:t>
            </a:r>
          </a:p>
          <a:p>
            <a:pPr lvl="3"/>
            <a:r>
              <a:rPr lang="en-US" altLang="zh-TW" dirty="0"/>
              <a:t>0: request not initialized </a:t>
            </a:r>
          </a:p>
          <a:p>
            <a:pPr lvl="3"/>
            <a:r>
              <a:rPr lang="en-US" altLang="zh-TW" dirty="0"/>
              <a:t>1: server connection established</a:t>
            </a:r>
          </a:p>
          <a:p>
            <a:pPr lvl="3"/>
            <a:r>
              <a:rPr lang="en-US" altLang="zh-TW" dirty="0"/>
              <a:t>2: request received </a:t>
            </a:r>
          </a:p>
          <a:p>
            <a:pPr lvl="3"/>
            <a:r>
              <a:rPr lang="en-US" altLang="zh-TW" dirty="0"/>
              <a:t>3: processing request </a:t>
            </a:r>
          </a:p>
          <a:p>
            <a:pPr lvl="3"/>
            <a:r>
              <a:rPr lang="en-US" altLang="zh-TW" dirty="0"/>
              <a:t>4: request finished and response is ready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Status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HTTP status code</a:t>
            </a:r>
          </a:p>
          <a:p>
            <a:pPr lvl="3"/>
            <a:r>
              <a:rPr lang="en-US" altLang="zh-TW" dirty="0"/>
              <a:t>200: "OK"</a:t>
            </a:r>
            <a:br>
              <a:rPr lang="en-US" altLang="zh-TW" dirty="0"/>
            </a:br>
            <a:r>
              <a:rPr lang="en-US" altLang="zh-TW" dirty="0"/>
              <a:t>404: Page not found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1" y="6126163"/>
            <a:ext cx="830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http://www.w3schools.com/ajax/ajax_xmlhttprequest_onreadystatechange.asp</a:t>
            </a:r>
          </a:p>
        </p:txBody>
      </p:sp>
    </p:spTree>
    <p:extLst>
      <p:ext uri="{BB962C8B-B14F-4D97-AF65-F5344CB8AC3E}">
        <p14:creationId xmlns:p14="http://schemas.microsoft.com/office/powerpoint/2010/main" val="35449221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/>
              <a:t> Object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06" y="2624707"/>
            <a:ext cx="8096163" cy="23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3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5" name="Picture 1" descr="iw3htp5_16_slides_Page_1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20" b="16487"/>
          <a:stretch/>
        </p:blipFill>
        <p:spPr bwMode="auto">
          <a:xfrm>
            <a:off x="2471352" y="1608997"/>
            <a:ext cx="7249297" cy="46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523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5" name="Picture 1" descr="iw3htp5_16_slides_Page_2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0" b="38449"/>
          <a:stretch/>
        </p:blipFill>
        <p:spPr bwMode="auto">
          <a:xfrm>
            <a:off x="2434281" y="1871664"/>
            <a:ext cx="7323438" cy="341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306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5" name="Picture 1" descr="iw3htp5_16_slides_Page_21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3" b="3725"/>
          <a:stretch/>
        </p:blipFill>
        <p:spPr bwMode="auto">
          <a:xfrm>
            <a:off x="2549611" y="1376793"/>
            <a:ext cx="7092778" cy="534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10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1" y="1766077"/>
            <a:ext cx="8316097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Pulling Images onto the Page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inline-block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Ajax Web Applications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Callback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function updates only a designated part of the page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Partial page </a:t>
            </a:r>
            <a:r>
              <a:rPr lang="en-US" altLang="zh-TW" dirty="0"/>
              <a:t>updates help make web applications more responsive, making them feel more like desktop applications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Picture 1" descr="iw3htp5_16_slides_Page_06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t="5015" r="22523" b="13073"/>
          <a:stretch/>
        </p:blipFill>
        <p:spPr bwMode="auto">
          <a:xfrm>
            <a:off x="4435585" y="3690551"/>
            <a:ext cx="4453043" cy="303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744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6" y="584994"/>
            <a:ext cx="4714875" cy="5600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210848"/>
            <a:ext cx="9144000" cy="364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function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asyncRequest.status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covers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covers.length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++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imageTag.setAttribute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escape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en-US" sz="1050" dirty="0"/>
          </a:p>
        </p:txBody>
      </p:sp>
      <p:sp>
        <p:nvSpPr>
          <p:cNvPr id="6" name="矩形 5"/>
          <p:cNvSpPr/>
          <p:nvPr/>
        </p:nvSpPr>
        <p:spPr>
          <a:xfrm>
            <a:off x="7387281" y="3418338"/>
            <a:ext cx="2034746" cy="43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36260" y="3970639"/>
            <a:ext cx="708455" cy="2471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6647936" y="1147119"/>
            <a:ext cx="443813" cy="29812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6780771" y="1709954"/>
            <a:ext cx="509717" cy="23842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09898" y="4199156"/>
            <a:ext cx="708455" cy="247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0"/>
          </p:cNvCxnSpPr>
          <p:nvPr/>
        </p:nvCxnSpPr>
        <p:spPr>
          <a:xfrm flipH="1" flipV="1">
            <a:off x="6780771" y="994773"/>
            <a:ext cx="683355" cy="32043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21324" y="4199156"/>
            <a:ext cx="2565444" cy="247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8565164" y="994772"/>
            <a:ext cx="683355" cy="32043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79392" y="4547287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622268" y="5336725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681219" y="5499665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556848" y="5807918"/>
            <a:ext cx="2473733" cy="1591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556848" y="5967041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326868" y="6289104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394161" y="92676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item(0)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393800" y="15433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item(1)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393800" y="214064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item(2)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393799" y="2728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item(3)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684108" y="5135831"/>
            <a:ext cx="708454" cy="2008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34" idx="0"/>
          </p:cNvCxnSpPr>
          <p:nvPr/>
        </p:nvCxnSpPr>
        <p:spPr>
          <a:xfrm flipV="1">
            <a:off x="6038336" y="1296098"/>
            <a:ext cx="742435" cy="38397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426543" y="5140333"/>
            <a:ext cx="2626134" cy="2008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37" idx="0"/>
          </p:cNvCxnSpPr>
          <p:nvPr/>
        </p:nvCxnSpPr>
        <p:spPr>
          <a:xfrm flipH="1" flipV="1">
            <a:off x="7644714" y="1296098"/>
            <a:ext cx="94896" cy="38442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36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9330" y="2155845"/>
            <a:ext cx="891334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"howto.xml"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"dotnet.xml"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"javaccpp.xml"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03661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4" y="1828437"/>
            <a:ext cx="886391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All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Simply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How to Program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.NET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Java/C/C++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None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64" y="4368672"/>
            <a:ext cx="8858893" cy="18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99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firstChild</a:t>
            </a:r>
            <a:r>
              <a:rPr lang="en-US" altLang="zh-TW" dirty="0"/>
              <a:t> Property</a:t>
            </a:r>
          </a:p>
          <a:p>
            <a:pPr lvl="1"/>
            <a:r>
              <a:rPr lang="en-US" altLang="zh-TW" dirty="0"/>
              <a:t>returns the first child node of the selected element</a:t>
            </a:r>
          </a:p>
          <a:p>
            <a:r>
              <a:rPr lang="en-US" altLang="zh-TW" dirty="0" err="1"/>
              <a:t>childNodes</a:t>
            </a:r>
            <a:r>
              <a:rPr lang="en-US" altLang="zh-TW" dirty="0"/>
              <a:t> Property</a:t>
            </a:r>
          </a:p>
          <a:p>
            <a:pPr lvl="1"/>
            <a:r>
              <a:rPr lang="en-US" altLang="zh-TW" dirty="0"/>
              <a:t>Returns a </a:t>
            </a:r>
            <a:r>
              <a:rPr lang="en-US" altLang="zh-TW" dirty="0" err="1"/>
              <a:t>NodeList</a:t>
            </a:r>
            <a:r>
              <a:rPr lang="en-US" altLang="zh-TW" dirty="0"/>
              <a:t> of child nodes for the element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58172"/>
          <a:stretch/>
        </p:blipFill>
        <p:spPr>
          <a:xfrm>
            <a:off x="5818205" y="4539048"/>
            <a:ext cx="4517990" cy="22448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53745" y="3261424"/>
            <a:ext cx="8686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covers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covers.length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++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cover.getElementsByTagName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38507" y="488414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covers.item</a:t>
            </a:r>
            <a:r>
              <a:rPr lang="en-US" altLang="zh-TW" dirty="0"/>
              <a:t>(0)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38507" y="547678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covers.item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38507" y="604589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covers.item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82065" y="1092997"/>
            <a:ext cx="5795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http://www.w3schools.com/xml/dom_element.asp</a:t>
            </a:r>
          </a:p>
        </p:txBody>
      </p:sp>
      <p:sp>
        <p:nvSpPr>
          <p:cNvPr id="14" name="矩形 13"/>
          <p:cNvSpPr/>
          <p:nvPr/>
        </p:nvSpPr>
        <p:spPr>
          <a:xfrm>
            <a:off x="7220465" y="3786272"/>
            <a:ext cx="1713470" cy="1901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clildNodes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[0]</a:t>
            </a:r>
            <a:endParaRPr lang="zh-TW" altLang="en-US" sz="1200" b="1" kern="0" dirty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6796216" y="4095135"/>
            <a:ext cx="107092" cy="110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7488195" y="4121077"/>
            <a:ext cx="1293340" cy="113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6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2144" y="1621527"/>
            <a:ext cx="8787713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JSON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AQX.json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581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1" y="2518350"/>
            <a:ext cx="8582297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status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data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JSON.parse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.value;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;i&lt;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data.length;i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911367" y="4246179"/>
            <a:ext cx="5728137" cy="367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851" y="85865"/>
            <a:ext cx="2676646" cy="27905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/>
          <p:nvPr/>
        </p:nvCxnSpPr>
        <p:spPr>
          <a:xfrm flipV="1">
            <a:off x="7409793" y="2133602"/>
            <a:ext cx="777766" cy="2363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6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jQuery Ajax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1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jQuery is a fast, small, and feature-rich JavaScript library. It makes things like HTML document traversal and manipulation, event handling, animation, and Ajax much simpler with an easy-to-use API that works across a multitude of browsers.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74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8120" y="893182"/>
            <a:ext cx="7418173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jQuery Ajax and PHP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id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"Please enter your ID"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name: id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output;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2411" y="5901796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&lt;p&gt;Hello,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70568" y="594715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3730" y="2800865"/>
            <a:ext cx="5371070" cy="2520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04768" y="1860481"/>
            <a:ext cx="5729416" cy="1717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92546" y="2129941"/>
            <a:ext cx="33074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url:將資料傳到哪個位置</a:t>
            </a:r>
          </a:p>
          <a:p>
            <a:r>
              <a:rPr lang="zh-TW" altLang="en-US" dirty="0"/>
              <a:t>data:傳送的變數</a:t>
            </a:r>
          </a:p>
          <a:p>
            <a:r>
              <a:rPr lang="zh-TW" altLang="en-US" dirty="0"/>
              <a:t>type:傳送的方式 (GET/POST)</a:t>
            </a:r>
          </a:p>
          <a:p>
            <a:r>
              <a:rPr lang="zh-TW" altLang="en-US" dirty="0"/>
              <a:t>dataType:資料回傳的格式(html/script/json/xml)</a:t>
            </a:r>
          </a:p>
          <a:p>
            <a:r>
              <a:rPr lang="zh-TW" altLang="en-US" dirty="0"/>
              <a:t>success: 抓取資料成功後做的事</a:t>
            </a:r>
          </a:p>
          <a:p>
            <a:r>
              <a:rPr lang="zh-TW" altLang="en-US" dirty="0"/>
              <a:t>error: 抓取資料失敗後做的事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77" y="840030"/>
            <a:ext cx="1152525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3975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4.v4</Template>
  <TotalTime>32496</TotalTime>
  <Words>8321</Words>
  <Application>Microsoft Office PowerPoint</Application>
  <PresentationFormat>寬螢幕</PresentationFormat>
  <Paragraphs>1084</Paragraphs>
  <Slides>65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0" baseType="lpstr">
      <vt:lpstr>Noto Sans TC</vt:lpstr>
      <vt:lpstr>Calibri</vt:lpstr>
      <vt:lpstr>Corbel</vt:lpstr>
      <vt:lpstr>Courier New</vt:lpstr>
      <vt:lpstr>Custom Theme</vt:lpstr>
      <vt:lpstr>Chapter 16 Ajax</vt:lpstr>
      <vt:lpstr>Outline</vt:lpstr>
      <vt:lpstr>Introduction</vt:lpstr>
      <vt:lpstr>Introduction</vt:lpstr>
      <vt:lpstr>Introduction</vt:lpstr>
      <vt:lpstr>Introduction</vt:lpstr>
      <vt:lpstr>jQuery Ajax</vt:lpstr>
      <vt:lpstr>Introduction</vt:lpstr>
      <vt:lpstr>jQuery Ajax + PHP</vt:lpstr>
      <vt:lpstr>jQuery Ajax + PHP</vt:lpstr>
      <vt:lpstr>Exercise</vt:lpstr>
      <vt:lpstr>jQuery Ajax + PHP + MySQL</vt:lpstr>
      <vt:lpstr>jQuery Ajax + PHP5 + MySQL</vt:lpstr>
      <vt:lpstr>jQuery Ajax + PHP5 + MySQL</vt:lpstr>
      <vt:lpstr>jQuery Ajax + PHP7 + MySQL</vt:lpstr>
      <vt:lpstr>Exercise</vt:lpstr>
      <vt:lpstr>Exercise</vt:lpstr>
      <vt:lpstr>jQuery Ajax + PHP + CSV</vt:lpstr>
      <vt:lpstr>jQuery Ajax + PHP + CSV</vt:lpstr>
      <vt:lpstr>jQuery Ajax + PHP + CSV</vt:lpstr>
      <vt:lpstr>jQuery Ajax + PHP + CSV</vt:lpstr>
      <vt:lpstr>Exercise</vt:lpstr>
      <vt:lpstr>XML </vt:lpstr>
      <vt:lpstr>Introduction</vt:lpstr>
      <vt:lpstr>Introduction</vt:lpstr>
      <vt:lpstr>jQuery Ajax + XML</vt:lpstr>
      <vt:lpstr>jQuery Ajax + XML</vt:lpstr>
      <vt:lpstr>jQuery Ajax + XML</vt:lpstr>
      <vt:lpstr>jQuery Ajax + XML</vt:lpstr>
      <vt:lpstr>jQuery Ajax + XML</vt:lpstr>
      <vt:lpstr>Cross-origin resource sharing (CORS)</vt:lpstr>
      <vt:lpstr>Cross-origin resource sharing (CORS)</vt:lpstr>
      <vt:lpstr>jQuery Ajax + PHP + XML</vt:lpstr>
      <vt:lpstr>jQuery Ajax + PHP + XML</vt:lpstr>
      <vt:lpstr>jQuery Ajax + PHP + XML</vt:lpstr>
      <vt:lpstr>Exercise</vt:lpstr>
      <vt:lpstr>JSON</vt:lpstr>
      <vt:lpstr>Introduction</vt:lpstr>
      <vt:lpstr>Introduction</vt:lpstr>
      <vt:lpstr>JQuery Ajax+ JSON</vt:lpstr>
      <vt:lpstr>jQuery Ajax + JSON</vt:lpstr>
      <vt:lpstr>jQuery Ajax + PHP + JSON</vt:lpstr>
      <vt:lpstr>jQuery Ajax + PHP + JSON</vt:lpstr>
      <vt:lpstr>jQuery Ajax + PHP + JSON</vt:lpstr>
      <vt:lpstr>Exercise</vt:lpstr>
      <vt:lpstr>Exercise</vt:lpstr>
      <vt:lpstr>Q&amp;A</vt:lpstr>
      <vt:lpstr>Appendix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XMLHttpRequest object</vt:lpstr>
      <vt:lpstr>XMLHttpRequest object</vt:lpstr>
      <vt:lpstr>XMLHttpRequest object</vt:lpstr>
      <vt:lpstr>XML</vt:lpstr>
      <vt:lpstr>XML</vt:lpstr>
      <vt:lpstr>XML</vt:lpstr>
      <vt:lpstr>XML</vt:lpstr>
      <vt:lpstr>XML</vt:lpstr>
      <vt:lpstr>JSON</vt:lpstr>
      <vt:lpstr>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Introduction to Cascading Style Sheets (CSS)</dc:title>
  <dc:creator>tinin</dc:creator>
  <cp:lastModifiedBy>簡廷因</cp:lastModifiedBy>
  <cp:revision>1429</cp:revision>
  <dcterms:created xsi:type="dcterms:W3CDTF">2014-10-23T01:43:03Z</dcterms:created>
  <dcterms:modified xsi:type="dcterms:W3CDTF">2024-12-24T16:40:24Z</dcterms:modified>
</cp:coreProperties>
</file>