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77B4-E988-4A9E-BD1C-79EDD5981F0D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498F8-0FB9-4AB9-B27A-1B1E92E86D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43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5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7E86-16D3-4AF6-B3DB-56427BAC78E6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5950B7-E892-4E53-B197-0F8B1814F0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66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49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7E86-16D3-4AF6-B3DB-56427BAC78E6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5950B7-E892-4E53-B197-0F8B1814F0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8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7E86-16D3-4AF6-B3DB-56427BAC78E6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5950B7-E892-4E53-B197-0F8B1814F0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6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7E86-16D3-4AF6-B3DB-56427BAC78E6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5950B7-E892-4E53-B197-0F8B1814F0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94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7E86-16D3-4AF6-B3DB-56427BAC78E6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5950B7-E892-4E53-B197-0F8B1814F0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9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7E86-16D3-4AF6-B3DB-56427BAC78E6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5950B7-E892-4E53-B197-0F8B1814F0B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00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20EB7E86-16D3-4AF6-B3DB-56427BAC78E6}" type="datetimeFigureOut">
              <a:rPr lang="zh-TW" altLang="en-US" smtClean="0"/>
              <a:t>2024/11/27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1A5950B7-E892-4E53-B197-0F8B1814F0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53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h4play.com/pokemon/img/001" TargetMode="External"/><Relationship Id="rId2" Type="http://schemas.openxmlformats.org/officeDocument/2006/relationships/hyperlink" Target="https://flash4play.com/pokemon/index.htm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eitel.com/HTML5" TargetMode="External"/><Relationship Id="rId3" Type="http://schemas.openxmlformats.org/officeDocument/2006/relationships/hyperlink" Target="http://www.deitel.com/ResourceCenters.html" TargetMode="External"/><Relationship Id="rId7" Type="http://schemas.openxmlformats.org/officeDocument/2006/relationships/hyperlink" Target="http://www.deitel.com/IE9" TargetMode="External"/><Relationship Id="rId2" Type="http://schemas.openxmlformats.org/officeDocument/2006/relationships/hyperlink" Target="http://www.deite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itel.com/Firefox" TargetMode="External"/><Relationship Id="rId5" Type="http://schemas.openxmlformats.org/officeDocument/2006/relationships/hyperlink" Target="http://www.deitel.com/Web2.0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://www.deitel.com/books/iw3htp5" TargetMode="External"/><Relationship Id="rId9" Type="http://schemas.openxmlformats.org/officeDocument/2006/relationships/hyperlink" Target="http://www.deitel.com/JavaScri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/>
              <a:t>2024.11.27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12-13 JavaScript Part2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50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Links collection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98822" y="2185935"/>
            <a:ext cx="6965091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processLinks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linksList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.links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contents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0;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linksList.length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++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currentLink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linksList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contents +=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"&lt;li&gt;&lt;a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='"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currentLink.href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"'&gt;"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currentLink.innerHTML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"&lt;/li&gt;"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contents +=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contents;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processLinks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14832" y="3492843"/>
            <a:ext cx="5181600" cy="617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152134" y="5745717"/>
            <a:ext cx="699186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&lt;</a:t>
            </a:r>
            <a:r>
              <a:rPr lang="en-US" altLang="zh-TW" sz="1200" b="1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sz="1200" kern="0" dirty="0" err="1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href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= "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  <a:hlinkClick r:id="rId2"/>
              </a:rPr>
              <a:t>http://www.deitel.com/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"&gt; </a:t>
            </a:r>
            <a:r>
              <a:rPr lang="en-US" altLang="zh-TW" sz="1200" kern="0" dirty="0" err="1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Deitel's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 website &lt;/</a:t>
            </a:r>
            <a:r>
              <a:rPr lang="en-US" altLang="zh-TW" sz="1200" b="1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a</a:t>
            </a:r>
            <a:r>
              <a:rPr lang="en-US" altLang="zh-TW" sz="1200" kern="0" dirty="0">
                <a:solidFill>
                  <a:schemeClr val="tx1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&gt;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316627" y="3764693"/>
            <a:ext cx="1540476" cy="2166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3739979" y="3987115"/>
            <a:ext cx="2627871" cy="187822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1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Links collection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84" y="4348011"/>
            <a:ext cx="6619816" cy="15233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691356" y="1600200"/>
            <a:ext cx="6312601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arial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helvetica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tahoma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geneva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text-align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DarkRed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font-size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.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list-style-type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padding-left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padding-right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first-child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padding-left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last-child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border-right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text-decoration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hover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text-decoration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underline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2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Forms collect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00097" y="1410356"/>
            <a:ext cx="6277103" cy="5447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Using Forms Collection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button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"border"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button.addEventListener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add,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add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.forms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num1=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parseInt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.n1.value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num2=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parseInt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.n2.value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num1+num2;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"form1"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"border"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"="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6" y="6282481"/>
            <a:ext cx="5972175" cy="381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529016" y="3468131"/>
            <a:ext cx="5461687" cy="77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 flipV="1">
            <a:off x="5049796" y="3723504"/>
            <a:ext cx="140043" cy="165580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70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695" y="1776284"/>
            <a:ext cx="6029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Dynamic styles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9260" y="2585527"/>
            <a:ext cx="6615627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Dynamic Styles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inputColor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a color name for the 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"background of this page"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                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.body.setAttribute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"background-color: 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inputColor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  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Welcome to our website!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82" y="1695669"/>
            <a:ext cx="3429000" cy="1704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47" y="4478353"/>
            <a:ext cx="32099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6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94" y="1941620"/>
            <a:ext cx="5095875" cy="9906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94" y="3273640"/>
            <a:ext cx="50577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29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Using a Timer and Dynamic Styles to Create Animated Effects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62897" y="1547558"/>
            <a:ext cx="7241059" cy="525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interval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speed = 6;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count = 0;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run()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count += speed;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count &gt;= 375 )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.clearInterval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interval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interval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imgCover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"width: 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(0.7656 * count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+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"height: 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(count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interval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imgCover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"width: 0px; height: 0px;"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fullsize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"Large version of 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count = 0;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interval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.setInterval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"run()"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10 );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27393" y="6325333"/>
            <a:ext cx="4308390" cy="254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611396" y="2388974"/>
            <a:ext cx="2471351" cy="40035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413569" y="1230868"/>
            <a:ext cx="153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coverviewer.js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6523789" y="6280194"/>
            <a:ext cx="248016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TW" altLang="en-US" dirty="0"/>
              <a:t>每</a:t>
            </a:r>
            <a:r>
              <a:rPr lang="en-US" altLang="zh-TW" dirty="0"/>
              <a:t>10</a:t>
            </a:r>
            <a:r>
              <a:rPr lang="zh-TW" altLang="en-US" dirty="0"/>
              <a:t>毫秒執行一次</a:t>
            </a:r>
            <a:r>
              <a:rPr lang="en-US" altLang="zh-TW" dirty="0"/>
              <a:t>run()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20562" y="1600200"/>
            <a:ext cx="1917069" cy="1991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264519" y="3210697"/>
            <a:ext cx="3279546" cy="1991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097857" y="4821194"/>
            <a:ext cx="1518554" cy="44278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5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Using a Timer and Dynamic Styles to Create Animated Effects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24000" y="3528611"/>
            <a:ext cx="6829168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start()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jhtplov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"jhtplov.jpg"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cpphtplov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"cpphtplov.jpg"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vcsharphtp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"vcsharphtp.jpg"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039277" y="3343945"/>
            <a:ext cx="1539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coverviewer.js</a:t>
            </a:r>
          </a:p>
        </p:txBody>
      </p:sp>
      <p:sp>
        <p:nvSpPr>
          <p:cNvPr id="12" name="矩形 11"/>
          <p:cNvSpPr/>
          <p:nvPr/>
        </p:nvSpPr>
        <p:spPr>
          <a:xfrm>
            <a:off x="4246606" y="1370191"/>
            <a:ext cx="6400800" cy="24929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display(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interval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imgCover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"width: 0px; height: 0px;"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fullsize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bigImage.setAttribute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"Large version of 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imgfile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count = 0;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interval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.setInterval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"run()"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10 );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4563762" y="1502466"/>
            <a:ext cx="1037968" cy="2748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2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Using a Timer and Dynamic Styles to Create Animated Effects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 dirty="0"/>
          </a:p>
        </p:txBody>
      </p:sp>
      <p:cxnSp>
        <p:nvCxnSpPr>
          <p:cNvPr id="9" name="直線單箭頭接點 8"/>
          <p:cNvCxnSpPr/>
          <p:nvPr/>
        </p:nvCxnSpPr>
        <p:spPr>
          <a:xfrm>
            <a:off x="8402595" y="5041557"/>
            <a:ext cx="889686" cy="914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524000" y="1089165"/>
            <a:ext cx="6660292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err="1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Book Cover Viewer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"stylesheet"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"style.css"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"coverviewer.js"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mainimg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imgCover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fullsize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/jhtp.jpg"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"Full cover image"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"thumbs/jhtp.jpg"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"thumbs/iw3htp.jpg"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"Internet &amp; World Wide Web How to Program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"thumbs/cpphtp.jpg"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"thumbs/jhtplov.jpg"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jhtplov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LOV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"thumbs/cpphtplov.jpg"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cpphtplov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LOV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"thumbs/vcsharphtp.jpg"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vcsharphtp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C# How to Program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672" y="2021054"/>
            <a:ext cx="2756328" cy="215494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672" y="4295062"/>
            <a:ext cx="2756328" cy="21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10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Using a Timer and Dynamic Styles to Create Animated Effects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282442" y="3250477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style.css</a:t>
            </a:r>
          </a:p>
        </p:txBody>
      </p:sp>
      <p:sp>
        <p:nvSpPr>
          <p:cNvPr id="8" name="矩形 7"/>
          <p:cNvSpPr/>
          <p:nvPr/>
        </p:nvSpPr>
        <p:spPr>
          <a:xfrm>
            <a:off x="3208638" y="3679340"/>
            <a:ext cx="45720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#thumbs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192px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370px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mainimg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289px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imgCover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373px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98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Chapter 12</a:t>
            </a:r>
            <a:r>
              <a:rPr lang="en-US" altLang="zh-TW" dirty="0">
                <a:ea typeface="新細明體" panose="02020500000000000000" pitchFamily="18" charset="-120"/>
              </a:rPr>
              <a:t>: Document Object Model (DOM): Objects and Collections </a:t>
            </a:r>
          </a:p>
          <a:p>
            <a:r>
              <a:rPr lang="en-US" altLang="zh-TW" dirty="0"/>
              <a:t>Chapter 13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r>
              <a:rPr lang="en-US" altLang="zh-TW" dirty="0"/>
              <a:t>JavaScript Events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76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Using a  timer to display random images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380" y="2068638"/>
            <a:ext cx="2505075" cy="1238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904" y="3497325"/>
            <a:ext cx="2495550" cy="12192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329" y="4941972"/>
            <a:ext cx="2543175" cy="1219200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3146854" y="3105665"/>
            <a:ext cx="16476" cy="14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553731" y="349732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26066" y="449161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click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3821400" y="4506097"/>
            <a:ext cx="16476" cy="14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096001" y="2496066"/>
            <a:ext cx="428675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Hint: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kern="0" dirty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interval = </a:t>
            </a:r>
            <a:r>
              <a:rPr lang="en-US" altLang="zh-TW" kern="0" dirty="0" err="1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window.setInterval</a:t>
            </a:r>
            <a:r>
              <a:rPr lang="en-US" altLang="zh-TW" kern="0" dirty="0">
                <a:solidFill>
                  <a:schemeClr val="tx1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( "run()", 50 );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52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Create a countdown timer</a:t>
            </a:r>
          </a:p>
          <a:p>
            <a:pPr lvl="1"/>
            <a:r>
              <a:rPr lang="en-US" altLang="zh-TW" dirty="0"/>
              <a:t>Form 60 to 0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Hint: </a:t>
            </a:r>
          </a:p>
          <a:p>
            <a:pPr lvl="1"/>
            <a:r>
              <a:rPr lang="en-US" altLang="zh-TW" dirty="0" err="1"/>
              <a:t>setInterval</a:t>
            </a:r>
            <a:endParaRPr lang="en-US" altLang="zh-TW" dirty="0"/>
          </a:p>
          <a:p>
            <a:pPr lvl="1"/>
            <a:r>
              <a:rPr lang="en-US" altLang="zh-TW" dirty="0" err="1"/>
              <a:t>cleanInterval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775" y="3363119"/>
            <a:ext cx="13144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6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5417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JavaScript events </a:t>
            </a:r>
          </a:p>
          <a:p>
            <a:pPr lvl="1"/>
            <a:r>
              <a:rPr lang="en-US" altLang="zh-TW" dirty="0"/>
              <a:t>allow scripts to respond to user interactions and modify the page accordingly</a:t>
            </a:r>
          </a:p>
          <a:p>
            <a:r>
              <a:rPr lang="en-US" altLang="zh-TW" dirty="0"/>
              <a:t>Events and event handling </a:t>
            </a:r>
          </a:p>
          <a:p>
            <a:pPr lvl="1"/>
            <a:r>
              <a:rPr lang="en-US" altLang="zh-TW" dirty="0"/>
              <a:t>help make web applications more dynamic and interactive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33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window object’s </a:t>
            </a:r>
            <a:r>
              <a:rPr lang="en-US" altLang="zh-TW" dirty="0">
                <a:solidFill>
                  <a:srgbClr val="FF0000"/>
                </a:solidFill>
              </a:rPr>
              <a:t>load</a:t>
            </a:r>
            <a:r>
              <a:rPr lang="en-US" altLang="zh-TW" dirty="0"/>
              <a:t> event fires when the window finishes loading successfully (i.e., all its children are loaded and all external files referenced by the page are loaded)</a:t>
            </a:r>
          </a:p>
          <a:p>
            <a:r>
              <a:rPr lang="en-US" altLang="zh-TW" dirty="0"/>
              <a:t>Every DOM element has a load event, but it’s most commonly used on the window object.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701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03055" y="1827828"/>
            <a:ext cx="6678827" cy="47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load Event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seconds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startTimer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.setInterval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updateTime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updateTime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++seconds;               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soFar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seconds;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startTimer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Seconds you have spent viewing this page so far: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soFar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span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6" y="2200789"/>
            <a:ext cx="4905375" cy="74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586682" y="3863182"/>
            <a:ext cx="4036541" cy="206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3558747" y="3962401"/>
            <a:ext cx="1427203" cy="3624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 flipV="1">
            <a:off x="3682315" y="3744120"/>
            <a:ext cx="2080311" cy="1313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0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event handler</a:t>
            </a:r>
            <a:r>
              <a:rPr lang="en-US" altLang="zh-TW" dirty="0"/>
              <a:t> is a function that responds to an event. </a:t>
            </a:r>
          </a:p>
          <a:p>
            <a:r>
              <a:rPr lang="en-US" altLang="zh-TW" dirty="0"/>
              <a:t>Assigning an event handler to an event on a DOM node is called </a:t>
            </a:r>
            <a:r>
              <a:rPr lang="en-US" altLang="zh-TW" dirty="0">
                <a:solidFill>
                  <a:srgbClr val="FF0000"/>
                </a:solidFill>
              </a:rPr>
              <a:t>registering</a:t>
            </a:r>
            <a:r>
              <a:rPr lang="en-US" altLang="zh-TW" dirty="0"/>
              <a:t> an event handler</a:t>
            </a:r>
          </a:p>
          <a:p>
            <a:r>
              <a:rPr lang="en-US" altLang="zh-TW" dirty="0"/>
              <a:t>Method </a:t>
            </a:r>
            <a:r>
              <a:rPr lang="en-US" altLang="zh-TW" dirty="0" err="1">
                <a:solidFill>
                  <a:srgbClr val="FF0000"/>
                </a:solidFill>
              </a:rPr>
              <a:t>addEventListener</a:t>
            </a:r>
            <a:r>
              <a:rPr lang="en-US" altLang="zh-TW" dirty="0"/>
              <a:t> can be called multiple times on a DOM node to register more than one event-handling method for an event.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16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It’s also possible to remove an event listener by calling </a:t>
            </a:r>
            <a:r>
              <a:rPr lang="en-US" altLang="zh-TW" dirty="0" err="1">
                <a:solidFill>
                  <a:srgbClr val="FF0000"/>
                </a:solidFill>
              </a:rPr>
              <a:t>removeEventListener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with the same arguments that you passed to </a:t>
            </a:r>
            <a:r>
              <a:rPr lang="en-US" altLang="zh-TW" dirty="0" err="1"/>
              <a:t>addEventListener</a:t>
            </a:r>
            <a:r>
              <a:rPr lang="en-US" altLang="zh-TW" dirty="0"/>
              <a:t> to register the event handler.</a:t>
            </a:r>
          </a:p>
          <a:p>
            <a:r>
              <a:rPr lang="en-US" altLang="zh-TW" dirty="0"/>
              <a:t>If a script in the head attempts to get a DOM node for an HTML element in the body, </a:t>
            </a:r>
            <a:r>
              <a:rPr lang="en-US" altLang="zh-TW" dirty="0" err="1"/>
              <a:t>getElementById</a:t>
            </a:r>
            <a:r>
              <a:rPr lang="en-US" altLang="zh-TW" dirty="0"/>
              <a:t> returns null because the body has not yet loaded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698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Two models for registering event handlers</a:t>
            </a:r>
          </a:p>
          <a:p>
            <a:pPr lvl="1"/>
            <a:r>
              <a:rPr lang="en-US" altLang="zh-TW" dirty="0"/>
              <a:t>Inline model treats events as attributes of HTML elements</a:t>
            </a:r>
          </a:p>
          <a:p>
            <a:pPr lvl="1"/>
            <a:r>
              <a:rPr lang="en-US" altLang="zh-TW" dirty="0"/>
              <a:t>Traditional model assigns the name of the function to the event property of a DOM node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inline model </a:t>
            </a:r>
            <a:r>
              <a:rPr lang="en-US" altLang="zh-TW" dirty="0"/>
              <a:t>places calls to JavaScript functions directly in HTML code. </a:t>
            </a:r>
          </a:p>
          <a:p>
            <a:pPr lvl="1"/>
            <a:r>
              <a:rPr lang="en-US" altLang="zh-TW" dirty="0"/>
              <a:t>The following code indicates that JavaScript function start should be called when the body element loads: 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&lt;body </a:t>
            </a:r>
            <a:r>
              <a:rPr lang="en-US" altLang="zh-TW" dirty="0" err="1">
                <a:solidFill>
                  <a:srgbClr val="FF0000"/>
                </a:solidFill>
              </a:rPr>
              <a:t>onload</a:t>
            </a:r>
            <a:r>
              <a:rPr lang="en-US" altLang="zh-TW" dirty="0">
                <a:solidFill>
                  <a:srgbClr val="FF0000"/>
                </a:solidFill>
              </a:rPr>
              <a:t> = "start()"&gt;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953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traditional model </a:t>
            </a:r>
            <a:r>
              <a:rPr lang="en-US" altLang="zh-TW" dirty="0"/>
              <a:t>uses a property of an object to specify an event handler. </a:t>
            </a:r>
          </a:p>
          <a:p>
            <a:pPr lvl="1"/>
            <a:r>
              <a:rPr lang="en-US" altLang="zh-TW" dirty="0"/>
              <a:t>The following JavaScript code indicates that function start should be called when document loads: 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>
                <a:solidFill>
                  <a:srgbClr val="FF0000"/>
                </a:solidFill>
              </a:rPr>
              <a:t>document.onload</a:t>
            </a:r>
            <a:r>
              <a:rPr lang="en-US" altLang="zh-TW" dirty="0">
                <a:solidFill>
                  <a:srgbClr val="FF0000"/>
                </a:solidFill>
              </a:rPr>
              <a:t> = start();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Reviewing the load Event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10250" y="3990371"/>
            <a:ext cx="76941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window.addEventListener( "load", start, false 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onload = "start()"&gt;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document.onload = start();</a:t>
            </a:r>
          </a:p>
        </p:txBody>
      </p:sp>
    </p:spTree>
    <p:extLst>
      <p:ext uri="{BB962C8B-B14F-4D97-AF65-F5344CB8AC3E}">
        <p14:creationId xmlns:p14="http://schemas.microsoft.com/office/powerpoint/2010/main" val="25343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Document Object Model (DOM)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3" y="2671763"/>
            <a:ext cx="65436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1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mousemove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event occurs whenever the user moves the mouse over the web page</a:t>
            </a:r>
          </a:p>
          <a:p>
            <a:r>
              <a:rPr lang="en-US" altLang="zh-TW" dirty="0"/>
              <a:t>The next example creates a simple drawing program that allows the user to draw inside a table element in red or blue by holding down the </a:t>
            </a:r>
            <a:r>
              <a:rPr lang="en-US" altLang="zh-TW" dirty="0">
                <a:solidFill>
                  <a:srgbClr val="FF0000"/>
                </a:solidFill>
              </a:rPr>
              <a:t>Shift key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Ctrl key</a:t>
            </a:r>
            <a:r>
              <a:rPr lang="en-US" altLang="zh-TW" dirty="0"/>
              <a:t> and moving the mouse over the box. 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ctrlKey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property contains a </a:t>
            </a:r>
            <a:r>
              <a:rPr lang="en-US" altLang="zh-TW" dirty="0" err="1"/>
              <a:t>boolean</a:t>
            </a:r>
            <a:r>
              <a:rPr lang="en-US" altLang="zh-TW" dirty="0"/>
              <a:t> which reflects whether the Ctrl key was pressed during the event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shiftKey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property reflects whether the Shift key was pressed during the event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</a:t>
            </a:r>
            <a:r>
              <a:rPr lang="en-US" altLang="zh-TW" dirty="0" err="1"/>
              <a:t>mouseMove</a:t>
            </a:r>
            <a:r>
              <a:rPr lang="en-US" altLang="zh-TW" dirty="0"/>
              <a:t> and the event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44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</a:t>
            </a:r>
            <a:r>
              <a:rPr lang="en-US" altLang="zh-TW" dirty="0" err="1"/>
              <a:t>mouseMove</a:t>
            </a:r>
            <a:r>
              <a:rPr lang="en-US" altLang="zh-TW" dirty="0"/>
              <a:t> and the event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99968" y="2075595"/>
            <a:ext cx="686623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Simple Drawing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#canvas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999999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.red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"draw.js"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"canvas"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Hold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Ctrl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(or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Control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 to draw blue.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Hold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i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Shift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to draw red.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tablebody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0823" y="5593493"/>
            <a:ext cx="3031525" cy="205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57" y="858283"/>
            <a:ext cx="2674286" cy="27919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325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4001" y="637913"/>
            <a:ext cx="5902411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createCanvas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side = 100;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tablebody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0;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side; ++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j = 0; j &lt; side; ++j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cell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cell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tbody.appendChild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row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"canvas"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).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mousemove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processMouseMove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processMouseMove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e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e.target.tagName.toLowerCase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==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e.ctrlKey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"class"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"blue"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e.shiftKey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"class"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createCanvas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1838" y="4489622"/>
            <a:ext cx="4135394" cy="151576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824681" y="1383957"/>
            <a:ext cx="4740876" cy="1881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43" y="733168"/>
            <a:ext cx="3342270" cy="2604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566" y="3559891"/>
            <a:ext cx="2936424" cy="3079664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V="1">
            <a:off x="6351374" y="2034747"/>
            <a:ext cx="1375719" cy="46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364259" y="2248930"/>
            <a:ext cx="3987114" cy="47779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364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</a:t>
            </a:r>
            <a:r>
              <a:rPr lang="en-US" altLang="zh-TW" dirty="0" err="1"/>
              <a:t>mouseMove</a:t>
            </a:r>
            <a:r>
              <a:rPr lang="en-US" altLang="zh-TW" dirty="0"/>
              <a:t> and the event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1799195"/>
            <a:ext cx="65341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06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KeyCode</a:t>
            </a:r>
            <a:endParaRPr lang="en-US" altLang="zh-TW" dirty="0"/>
          </a:p>
          <a:p>
            <a:pPr lvl="1"/>
            <a:r>
              <a:rPr lang="en-US" altLang="zh-TW" dirty="0"/>
              <a:t>http://www.cambiaresearch.com/articles/15/javascript-char-codes-key-codes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</a:t>
            </a:r>
            <a:r>
              <a:rPr lang="en-US" altLang="zh-TW" dirty="0" err="1"/>
              <a:t>mouseMove</a:t>
            </a:r>
            <a:r>
              <a:rPr lang="en-US" altLang="zh-TW" dirty="0"/>
              <a:t> and the event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285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</a:t>
            </a:r>
            <a:r>
              <a:rPr lang="en-US" altLang="zh-TW" dirty="0" err="1"/>
              <a:t>mouseMove</a:t>
            </a:r>
            <a:r>
              <a:rPr lang="en-US" altLang="zh-TW" dirty="0"/>
              <a:t> and the event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24000" y="1314001"/>
            <a:ext cx="6408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Simple Drawing Program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"d1"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showCoords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showCoords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event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event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.clientX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y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event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.clientY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"X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x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Y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y;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999999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coord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4563" y="3369276"/>
            <a:ext cx="2100649" cy="378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22" y="3278660"/>
            <a:ext cx="3065376" cy="334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3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Modify p31</a:t>
            </a:r>
          </a:p>
          <a:p>
            <a:pPr lvl="1"/>
            <a:r>
              <a:rPr lang="en-US" altLang="zh-TW" dirty="0"/>
              <a:t>add color selector</a:t>
            </a:r>
          </a:p>
          <a:p>
            <a:pPr lvl="1"/>
            <a:r>
              <a:rPr lang="en-US" altLang="zh-TW" dirty="0"/>
              <a:t>Hold Shift -&gt; draw color</a:t>
            </a:r>
          </a:p>
          <a:p>
            <a:pPr lvl="1"/>
            <a:r>
              <a:rPr lang="en-US" altLang="zh-TW" dirty="0"/>
              <a:t>Hold Ctrl -&gt; erase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36" y="1481138"/>
            <a:ext cx="38766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08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the mouse cursor </a:t>
            </a:r>
            <a:r>
              <a:rPr lang="en-US" altLang="zh-TW" dirty="0">
                <a:solidFill>
                  <a:srgbClr val="FF0000"/>
                </a:solidFill>
              </a:rPr>
              <a:t>enters</a:t>
            </a:r>
            <a:r>
              <a:rPr lang="en-US" altLang="zh-TW" dirty="0"/>
              <a:t> an element, an </a:t>
            </a:r>
            <a:r>
              <a:rPr lang="en-US" altLang="zh-TW" dirty="0" err="1">
                <a:solidFill>
                  <a:srgbClr val="FF0000"/>
                </a:solidFill>
              </a:rPr>
              <a:t>mouseover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event occurs for that element</a:t>
            </a:r>
          </a:p>
          <a:p>
            <a:r>
              <a:rPr lang="en-US" altLang="zh-TW" dirty="0"/>
              <a:t>When the mouse cursor </a:t>
            </a:r>
            <a:r>
              <a:rPr lang="en-US" altLang="zh-TW" dirty="0">
                <a:solidFill>
                  <a:srgbClr val="FF0000"/>
                </a:solidFill>
              </a:rPr>
              <a:t>leaves</a:t>
            </a:r>
            <a:r>
              <a:rPr lang="en-US" altLang="zh-TW" dirty="0"/>
              <a:t> the element, a </a:t>
            </a:r>
            <a:r>
              <a:rPr lang="en-US" altLang="zh-TW" dirty="0" err="1">
                <a:solidFill>
                  <a:srgbClr val="FF0000"/>
                </a:solidFill>
              </a:rPr>
              <a:t>mouseout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event occurs for that element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Rollovers with </a:t>
            </a:r>
            <a:r>
              <a:rPr lang="en-US" altLang="zh-TW" dirty="0" err="1"/>
              <a:t>mouseover</a:t>
            </a:r>
            <a:r>
              <a:rPr lang="en-US" altLang="zh-TW" dirty="0"/>
              <a:t> and </a:t>
            </a:r>
            <a:r>
              <a:rPr lang="en-US" altLang="zh-TW" dirty="0" err="1"/>
              <a:t>mouseout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3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Rollovers with </a:t>
            </a:r>
            <a:r>
              <a:rPr lang="en-US" altLang="zh-TW" dirty="0" err="1"/>
              <a:t>mouseover</a:t>
            </a:r>
            <a:r>
              <a:rPr lang="en-US" altLang="zh-TW" dirty="0"/>
              <a:t> and </a:t>
            </a:r>
            <a:r>
              <a:rPr lang="en-US" altLang="zh-TW" dirty="0" err="1"/>
              <a:t>mouseout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575408" y="61476"/>
            <a:ext cx="8938606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Events </a:t>
            </a:r>
            <a:r>
              <a:rPr lang="en-US" altLang="zh-TW" sz="1200" kern="0" dirty="0" err="1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and </a:t>
            </a:r>
            <a:r>
              <a:rPr lang="en-US" altLang="zh-TW" sz="1200" kern="0" dirty="0" err="1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wheat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border-style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groove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text-align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center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monospace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font-weight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34em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-40px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inline-block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8em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"mouseoverout.js"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"heading1.png"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 Image"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Can you tell a color from its hexadecimal RGB code value? Look at the hex code, guess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its color. To see what color it corresponds to, move the mouse over the hex code.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Moving the mouse out of the hex code's table cell will display the color name.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"Black"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#000000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"Blue"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#0000FF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"Magenta"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#FF00FF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"Gray"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#808080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"Green"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#008000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#00FF00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"Maroon"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#800000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"Navy"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#000080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"Olive"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#808000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"Purple"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#800080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#FF0000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"Silver"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#C0C0C0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"Cyan"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#00FFFF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"Teal"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#008080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"Yellow"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#FFFF00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"White"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#FFFFFF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978" y="441715"/>
            <a:ext cx="4103022" cy="19369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66" y="5700252"/>
            <a:ext cx="1703648" cy="4259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366" y="4565888"/>
            <a:ext cx="1704972" cy="42624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951492" y="4926526"/>
            <a:ext cx="148790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FF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heading1.png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51492" y="6093361"/>
            <a:ext cx="150233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kern="0" dirty="0">
                <a:solidFill>
                  <a:srgbClr val="FF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heading2.png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Rollovers with </a:t>
            </a:r>
            <a:r>
              <a:rPr lang="en-US" altLang="zh-TW" dirty="0" err="1"/>
              <a:t>mouseover</a:t>
            </a:r>
            <a:r>
              <a:rPr lang="en-US" altLang="zh-TW" dirty="0"/>
              <a:t> and </a:t>
            </a:r>
            <a:r>
              <a:rPr lang="en-US" altLang="zh-TW" dirty="0" err="1"/>
              <a:t>mouseout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532752" y="930966"/>
            <a:ext cx="6567103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image1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Image();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image1.src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"heading1.png"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image2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Image();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image2.src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"heading2.png"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e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e.target.getAttribute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 ==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image2.getAttribute(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e.target.tagName.toLowerCase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==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"color: 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e.target.getAttribute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e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e.target.getAttribute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 ==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"heading"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e.target.setAttribute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image1.getAttribute(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(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e.target.tagName.toLowerCase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==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e.target.getAttribute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51" y="1533416"/>
            <a:ext cx="3624649" cy="84628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350" y="3018012"/>
            <a:ext cx="3624650" cy="805478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4530812" y="2141839"/>
            <a:ext cx="5679989" cy="148281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869989" y="3018013"/>
            <a:ext cx="4670854" cy="89496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808205" y="5231203"/>
            <a:ext cx="5086865" cy="89496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4642022" y="3686520"/>
            <a:ext cx="5568778" cy="211678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266" y="5416960"/>
            <a:ext cx="1924050" cy="4572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1109" y="4366906"/>
            <a:ext cx="1857375" cy="4953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869989" y="2273643"/>
            <a:ext cx="5906530" cy="67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222789" y="2695153"/>
            <a:ext cx="3645244" cy="19262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869989" y="4468223"/>
            <a:ext cx="5906530" cy="67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311346" y="4936880"/>
            <a:ext cx="3667899" cy="708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40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 Nodes and Trees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12076" y="1919506"/>
            <a:ext cx="7096897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DOM Tree Demonstration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 HTML5 Page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 page contains some basic HTML5 elements. The DOM tree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for the document contains a DOM node for every element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Here's an unordered list: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Two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Three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64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focus</a:t>
            </a:r>
            <a:r>
              <a:rPr lang="en-US" altLang="zh-TW" dirty="0"/>
              <a:t> event fires when an element gains focus </a:t>
            </a:r>
          </a:p>
          <a:p>
            <a:pPr lvl="1"/>
            <a:r>
              <a:rPr lang="en-US" altLang="zh-TW" dirty="0"/>
              <a:t>i.e., when the user clicks a form field or uses the Tab key to move between form elements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blur</a:t>
            </a:r>
            <a:r>
              <a:rPr lang="en-US" altLang="zh-TW" dirty="0"/>
              <a:t> fires when an element loses focus</a:t>
            </a:r>
          </a:p>
          <a:p>
            <a:pPr lvl="1"/>
            <a:r>
              <a:rPr lang="en-US" altLang="zh-TW" dirty="0"/>
              <a:t>i.e., when another control gains the focus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with focus and blur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046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with focus and blur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89902" y="893182"/>
            <a:ext cx="7710616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Form Using focus and blur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.fixed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"focusblur.js"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"fixed"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"fixed"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E-mail: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e-mail address"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here if you like this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"like"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Any comments?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comments here"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6" y="2946701"/>
            <a:ext cx="30765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51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 Processing with focus and blur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22855" y="1458497"/>
            <a:ext cx="8064843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your name in this input box."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your e-mail address in the format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user@domain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 this box if you liked our site."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any comments here that you'd like us to read."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button submits the form to the server-side script."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button clears the form."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init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0 );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1 );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"like"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2 );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3 );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4 );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5 );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object,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messageNumber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object.addEventListener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"focus"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messageNumber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object.addEventListener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"blur"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6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init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1661111"/>
            <a:ext cx="2990850" cy="2428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1696996" y="4802659"/>
            <a:ext cx="6647935" cy="14425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40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submit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reset</a:t>
            </a:r>
            <a:r>
              <a:rPr lang="en-US" altLang="zh-TW" dirty="0"/>
              <a:t> events fire when a form is submitted or reset, respectively</a:t>
            </a:r>
          </a:p>
          <a:p>
            <a:r>
              <a:rPr lang="en-US" altLang="zh-TW" dirty="0"/>
              <a:t>The anonymous function executes in response to the user’s submitting the form by clicking the </a:t>
            </a:r>
            <a:r>
              <a:rPr lang="en-US" altLang="zh-TW" dirty="0">
                <a:solidFill>
                  <a:srgbClr val="FF0000"/>
                </a:solidFill>
              </a:rPr>
              <a:t>Submit</a:t>
            </a:r>
            <a:r>
              <a:rPr lang="en-US" altLang="zh-TW" dirty="0"/>
              <a:t> button or pressing the Enter key.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More Form Processing with submit and reset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857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More Form Processing with submit and reset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89902" y="893182"/>
            <a:ext cx="7710616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 Form Using focus and blur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height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.fixed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float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left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#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margin-top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margin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"focusblur.js"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"fixed"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name"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"fixed"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E-mail: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e-mail address"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Click here if you like this site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"like"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label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Any comments?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placeholder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comments here"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textarea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426" y="2946701"/>
            <a:ext cx="30765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30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More Form Processing with submit and reset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574747" y="1089165"/>
            <a:ext cx="8119869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your name in this input box."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your e-mail address in the format 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user@domain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"Check this box if you liked our site."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"Enter any comments here that you'd like us to read."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button submits the form to the server-side script."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"This button clears the form."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helpTextDiv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init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helpTextDiv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"name"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0 );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"email"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1 );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"like"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2 );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"comments"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3 );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4 );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), 5 );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confirm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"Are you sure you want to submit?"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myForm.addEventListener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"reset"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return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confirm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"Are you sure you want to reset?"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object,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messageNumber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object.addEventListener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"focus"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helpTextDiv.innerHTML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messageNumber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object.addEventListener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"blur"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helpTextDiv.innerHTML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helpArray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6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init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);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45276" y="4258962"/>
            <a:ext cx="7578810" cy="7414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642" y="2846072"/>
            <a:ext cx="3177359" cy="1293828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V="1">
            <a:off x="4382531" y="3663651"/>
            <a:ext cx="4217773" cy="867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95" y="302255"/>
            <a:ext cx="29908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13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confirm</a:t>
            </a:r>
            <a:r>
              <a:rPr lang="en-US" altLang="zh-TW" dirty="0"/>
              <a:t> method asks the users a question, presenting them with an OK button and a Cancel button</a:t>
            </a:r>
          </a:p>
          <a:p>
            <a:pPr lvl="1"/>
            <a:r>
              <a:rPr lang="en-US" altLang="zh-TW" dirty="0"/>
              <a:t>If the user clicks OK, confirm returns true; otherwise, confirm returns false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More Form Processing with submit and reset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153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following slide lists some common events and their descriptions. The actual DOM event names begin with "on", but we show the names you use with </a:t>
            </a:r>
            <a:r>
              <a:rPr lang="en-US" altLang="zh-TW" dirty="0" err="1"/>
              <a:t>addEventListener</a:t>
            </a:r>
            <a:r>
              <a:rPr lang="en-US" altLang="zh-TW" dirty="0"/>
              <a:t> here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Events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710250" y="3990371"/>
            <a:ext cx="76941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window.addEventListener( "load", start, false 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zh-TW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load = "start()"&gt;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document.onload = start();</a:t>
            </a:r>
          </a:p>
        </p:txBody>
      </p:sp>
    </p:spTree>
    <p:extLst>
      <p:ext uri="{BB962C8B-B14F-4D97-AF65-F5344CB8AC3E}">
        <p14:creationId xmlns:p14="http://schemas.microsoft.com/office/powerpoint/2010/main" val="3137031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Events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3" y="1785144"/>
            <a:ext cx="6505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48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Events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828" y="2082500"/>
            <a:ext cx="65436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 Nodes and Trees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140904"/>
            <a:ext cx="9126899" cy="56499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16432" y="3442959"/>
            <a:ext cx="1408368" cy="382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463115" y="2206234"/>
            <a:ext cx="425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Step1 : press F12 to display developer tools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562523" y="27719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Step2: click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89065" y="2255034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Step3: select Properties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36263" y="2978948"/>
            <a:ext cx="1826261" cy="26005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69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Poke</a:t>
            </a:r>
            <a:r>
              <a:rPr lang="zh-TW" altLang="en-US" dirty="0"/>
              <a:t> </a:t>
            </a:r>
            <a:r>
              <a:rPr lang="en-US" altLang="zh-TW" dirty="0"/>
              <a:t>Draw</a:t>
            </a:r>
          </a:p>
          <a:p>
            <a:pPr lvl="1"/>
            <a:r>
              <a:rPr lang="en-US" altLang="zh-TW" dirty="0">
                <a:hlinkClick r:id="rId2"/>
              </a:rPr>
              <a:t>https://flash4play.com/pokemon/index.htm</a:t>
            </a:r>
            <a:endParaRPr lang="en-US" altLang="zh-TW" dirty="0"/>
          </a:p>
          <a:p>
            <a:pPr lvl="1"/>
            <a:r>
              <a:rPr lang="en-US" altLang="zh-TW" dirty="0"/>
              <a:t>Random</a:t>
            </a:r>
            <a:r>
              <a:rPr lang="zh-TW" altLang="en-US" dirty="0"/>
              <a:t> </a:t>
            </a:r>
            <a:r>
              <a:rPr lang="en-US" altLang="zh-TW" dirty="0"/>
              <a:t>image</a:t>
            </a:r>
          </a:p>
          <a:p>
            <a:pPr lvl="2"/>
            <a:r>
              <a:rPr lang="en-US" altLang="zh-TW" dirty="0">
                <a:hlinkClick r:id="rId3"/>
              </a:rPr>
              <a:t>https://flash4play.com/pokemon/img/001</a:t>
            </a:r>
            <a:r>
              <a:rPr lang="en-US" altLang="zh-TW" dirty="0"/>
              <a:t>.png~150.png</a:t>
            </a:r>
          </a:p>
          <a:p>
            <a:pPr lvl="1"/>
            <a:r>
              <a:rPr lang="en-US" altLang="zh-TW" dirty="0"/>
              <a:t>Click</a:t>
            </a:r>
            <a:r>
              <a:rPr lang="zh-TW" altLang="en-US" dirty="0"/>
              <a:t> </a:t>
            </a:r>
            <a:r>
              <a:rPr lang="en-US" altLang="zh-TW" dirty="0"/>
              <a:t>button</a:t>
            </a:r>
            <a:r>
              <a:rPr lang="zh-TW" altLang="en-US" dirty="0"/>
              <a:t> </a:t>
            </a:r>
            <a:r>
              <a:rPr lang="en-US" altLang="zh-TW" dirty="0"/>
              <a:t>(by</a:t>
            </a:r>
            <a:r>
              <a:rPr lang="zh-TW" altLang="en-US" dirty="0"/>
              <a:t> </a:t>
            </a:r>
            <a:r>
              <a:rPr lang="en-US" altLang="zh-TW" dirty="0"/>
              <a:t>CSS)</a:t>
            </a:r>
          </a:p>
          <a:p>
            <a:pPr lvl="1"/>
            <a:r>
              <a:rPr lang="en-US" altLang="zh-TW" dirty="0"/>
              <a:t>Timer</a:t>
            </a:r>
            <a:r>
              <a:rPr lang="zh-TW" altLang="en-US" dirty="0"/>
              <a:t> </a:t>
            </a:r>
            <a:r>
              <a:rPr lang="en-US" altLang="zh-TW" dirty="0"/>
              <a:t>control</a:t>
            </a:r>
          </a:p>
          <a:p>
            <a:pPr lvl="1"/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draw</a:t>
            </a:r>
            <a:r>
              <a:rPr lang="zh-TW" altLang="en-US" dirty="0"/>
              <a:t> </a:t>
            </a:r>
            <a:r>
              <a:rPr lang="en-US" altLang="zh-TW" dirty="0"/>
              <a:t>panel</a:t>
            </a:r>
            <a:r>
              <a:rPr lang="zh-TW" altLang="en-US" dirty="0"/>
              <a:t> </a:t>
            </a:r>
            <a:r>
              <a:rPr lang="en-US" altLang="zh-TW" dirty="0"/>
              <a:t>(ref</a:t>
            </a:r>
            <a:r>
              <a:rPr lang="zh-TW" altLang="en-US" dirty="0"/>
              <a:t> </a:t>
            </a:r>
            <a:r>
              <a:rPr lang="en-US" altLang="zh-TW" dirty="0"/>
              <a:t>ch12-13.v1</a:t>
            </a:r>
            <a:r>
              <a:rPr lang="zh-TW" altLang="en-US" dirty="0"/>
              <a:t> </a:t>
            </a:r>
            <a:r>
              <a:rPr lang="en-US" altLang="zh-TW" dirty="0"/>
              <a:t>p35)</a:t>
            </a:r>
          </a:p>
          <a:p>
            <a:pPr lvl="1"/>
            <a:r>
              <a:rPr lang="en-US" altLang="zh-TW" dirty="0"/>
              <a:t>New</a:t>
            </a:r>
            <a:r>
              <a:rPr lang="zh-TW" altLang="en-US" dirty="0"/>
              <a:t> </a:t>
            </a:r>
            <a:r>
              <a:rPr lang="en-US" altLang="zh-TW" dirty="0"/>
              <a:t>start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</a:t>
            </a:r>
            <a:r>
              <a:rPr lang="en-US" altLang="zh-TW" dirty="0"/>
              <a:t>clear</a:t>
            </a:r>
            <a:r>
              <a:rPr lang="zh-TW" altLang="en-US" dirty="0"/>
              <a:t> </a:t>
            </a:r>
            <a:r>
              <a:rPr lang="en-US" altLang="zh-TW" dirty="0"/>
              <a:t>panel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429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81201" y="2165683"/>
            <a:ext cx="8237837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clearCanvas()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var tablebody = document.getElementById( "tablebody" )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var tableParent = tablebody.parentNode;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tableParent.removeChild( tablebody 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var newTableBody = document.createElement( "tbody" 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newTableBody.id = "tablebody";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tableParent.appendChild( newTableBody 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createCanvas();</a:t>
            </a:r>
          </a:p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67201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49" y="1859490"/>
            <a:ext cx="7659902" cy="37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33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Q&amp;A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26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DOM contains several collections, which are groups of related objects on a page</a:t>
            </a:r>
          </a:p>
          <a:p>
            <a:pPr lvl="1"/>
            <a:r>
              <a:rPr lang="en-US" altLang="zh-TW" dirty="0"/>
              <a:t>Images collection</a:t>
            </a:r>
          </a:p>
          <a:p>
            <a:pPr lvl="1"/>
            <a:r>
              <a:rPr lang="en-US" altLang="zh-TW" dirty="0"/>
              <a:t>Links collection</a:t>
            </a:r>
          </a:p>
          <a:p>
            <a:pPr lvl="1"/>
            <a:r>
              <a:rPr lang="en-US" altLang="zh-TW" dirty="0"/>
              <a:t>Forms collection </a:t>
            </a:r>
          </a:p>
          <a:p>
            <a:pPr lvl="1"/>
            <a:r>
              <a:rPr lang="en-US" altLang="zh-TW" dirty="0"/>
              <a:t>Anchors collection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 collections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58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Images collection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086121" y="286761"/>
            <a:ext cx="6928022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Using Images Collection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button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"border"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button.addEventListener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change,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txt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x.length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txt = txt +  x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txt;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change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x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style.border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"10px dotted black"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"die1.png"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"1"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"die2.png"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"2"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"die3.png"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"3"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"border"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"Change Border"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00462" y="2000896"/>
            <a:ext cx="3641124" cy="9079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743201" y="3610151"/>
            <a:ext cx="3789985" cy="2164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766486" y="2257168"/>
            <a:ext cx="2343666" cy="395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293708" y="3472247"/>
            <a:ext cx="1816444" cy="2759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405" y="1181746"/>
            <a:ext cx="2447925" cy="16383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405" y="3120794"/>
            <a:ext cx="2447925" cy="174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1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image collection</a:t>
            </a:r>
          </a:p>
          <a:p>
            <a:pPr lvl="1"/>
            <a:r>
              <a:rPr lang="en-US" altLang="zh-TW" dirty="0"/>
              <a:t>Ref : ch6-11.v1.pptx p95-p96</a:t>
            </a:r>
          </a:p>
          <a:p>
            <a:pPr lvl="1"/>
            <a:r>
              <a:rPr lang="en-US" altLang="zh-TW" dirty="0"/>
              <a:t>x[0].</a:t>
            </a:r>
            <a:r>
              <a:rPr lang="en-US" altLang="zh-TW" dirty="0" err="1"/>
              <a:t>src</a:t>
            </a:r>
            <a:r>
              <a:rPr lang="en-US" altLang="zh-TW" dirty="0"/>
              <a:t> = "die1.png"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099" y="3863182"/>
            <a:ext cx="2314575" cy="1209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70" y="3969180"/>
            <a:ext cx="30670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Links collection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693519" y="1674001"/>
            <a:ext cx="8303741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Using Links Collection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"stylesheet"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"style.css"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"collections.js"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err="1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Resource Centers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http://www.deitel.com/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Deitel's website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contains a growing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http://www.deitel.com/ResourceCenters.html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list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of Resource Centers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on a wide range of topics. Many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Resource centers related to topics covered in this book,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http://www.deitel.com/books/iw3htp5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Internet &amp;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World Wide Web How to Program, 5th Edition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 We have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Resource Centers on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http://www.deitel.com/Web2.0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Web 2.0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6"/>
              </a:rPr>
              <a:t>http://www.deitel.com/Firefox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Firefox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and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7"/>
              </a:rPr>
              <a:t>http://www.deitel.com/IE9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Internet Explorer 9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8"/>
              </a:rPr>
              <a:t>http://www.deitel.com/HTML5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and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href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9"/>
              </a:rPr>
              <a:t>http://www.deitel.com/JavaScript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u="sng" kern="0" dirty="0">
                <a:solidFill>
                  <a:srgbClr val="C000C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Watch for related new Resource Centers.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Links in this page: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"links"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58314" y="3542269"/>
            <a:ext cx="6268994" cy="2583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2580" y="436519"/>
            <a:ext cx="5538143" cy="12744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72580" y="761697"/>
            <a:ext cx="5538143" cy="488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292811" y="1407515"/>
            <a:ext cx="5266038" cy="32642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7" idx="0"/>
          </p:cNvCxnSpPr>
          <p:nvPr/>
        </p:nvCxnSpPr>
        <p:spPr>
          <a:xfrm flipV="1">
            <a:off x="5292812" y="1105823"/>
            <a:ext cx="1503405" cy="2436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509320" y="1519171"/>
            <a:ext cx="4127157" cy="482396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7992979" y="1513555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From JS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0726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12-13.v1</Template>
  <TotalTime>3</TotalTime>
  <Words>5858</Words>
  <Application>Microsoft Office PowerPoint</Application>
  <PresentationFormat>寬螢幕</PresentationFormat>
  <Paragraphs>760</Paragraphs>
  <Slides>53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7" baseType="lpstr">
      <vt:lpstr>Calibri</vt:lpstr>
      <vt:lpstr>Corbel</vt:lpstr>
      <vt:lpstr>Courier New</vt:lpstr>
      <vt:lpstr>Custom Theme</vt:lpstr>
      <vt:lpstr>Chapter 12-13 JavaScript Part2</vt:lpstr>
      <vt:lpstr>Outline</vt:lpstr>
      <vt:lpstr>Document Object Model (DOM)</vt:lpstr>
      <vt:lpstr>DOM Nodes and Trees</vt:lpstr>
      <vt:lpstr>DOM Nodes and Trees</vt:lpstr>
      <vt:lpstr>DOM collections</vt:lpstr>
      <vt:lpstr>Images collection</vt:lpstr>
      <vt:lpstr>Exercise</vt:lpstr>
      <vt:lpstr>Links collection</vt:lpstr>
      <vt:lpstr>Links collection</vt:lpstr>
      <vt:lpstr>Links collection</vt:lpstr>
      <vt:lpstr>Forms collect</vt:lpstr>
      <vt:lpstr>Exercise</vt:lpstr>
      <vt:lpstr>Dynamic styles</vt:lpstr>
      <vt:lpstr>Exercise</vt:lpstr>
      <vt:lpstr>Using a Timer and Dynamic Styles to Create Animated Effects</vt:lpstr>
      <vt:lpstr>Using a Timer and Dynamic Styles to Create Animated Effects</vt:lpstr>
      <vt:lpstr>Using a Timer and Dynamic Styles to Create Animated Effects</vt:lpstr>
      <vt:lpstr>Using a Timer and Dynamic Styles to Create Animated Effects</vt:lpstr>
      <vt:lpstr>Exercise</vt:lpstr>
      <vt:lpstr>Exercise</vt:lpstr>
      <vt:lpstr>Event</vt:lpstr>
      <vt:lpstr>Introduction</vt:lpstr>
      <vt:lpstr>Reviewing the load Event</vt:lpstr>
      <vt:lpstr>Reviewing the load Event</vt:lpstr>
      <vt:lpstr>Reviewing the load Event</vt:lpstr>
      <vt:lpstr>Reviewing the load Event</vt:lpstr>
      <vt:lpstr>Reviewing the load Event</vt:lpstr>
      <vt:lpstr>Reviewing the load Event</vt:lpstr>
      <vt:lpstr>Event mouseMove and the event Object</vt:lpstr>
      <vt:lpstr>Event mouseMove and the event Object</vt:lpstr>
      <vt:lpstr>PowerPoint 簡報</vt:lpstr>
      <vt:lpstr>Event mouseMove and the event Object</vt:lpstr>
      <vt:lpstr>Event mouseMove and the event Object</vt:lpstr>
      <vt:lpstr>Event mouseMove and the event Object</vt:lpstr>
      <vt:lpstr>Exercise</vt:lpstr>
      <vt:lpstr>Rollovers with mouseover and mouseout</vt:lpstr>
      <vt:lpstr>Rollovers with mouseover and mouseout</vt:lpstr>
      <vt:lpstr>Rollovers with mouseover and mouseout</vt:lpstr>
      <vt:lpstr>Form Processing with focus and blur</vt:lpstr>
      <vt:lpstr>Form Processing with focus and blur</vt:lpstr>
      <vt:lpstr>Form Processing with focus and blur</vt:lpstr>
      <vt:lpstr>More Form Processing with submit and reset</vt:lpstr>
      <vt:lpstr>More Form Processing with submit and reset</vt:lpstr>
      <vt:lpstr>More Form Processing with submit and reset</vt:lpstr>
      <vt:lpstr>More Form Processing with submit and reset</vt:lpstr>
      <vt:lpstr>More Events</vt:lpstr>
      <vt:lpstr>More Events</vt:lpstr>
      <vt:lpstr>More Events</vt:lpstr>
      <vt:lpstr>Exercise</vt:lpstr>
      <vt:lpstr>Exercise</vt:lpstr>
      <vt:lpstr>Exercise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12-13 JavaScript Part2</dc:title>
  <dc:creator>簡廷因</dc:creator>
  <cp:lastModifiedBy>簡廷因</cp:lastModifiedBy>
  <cp:revision>5</cp:revision>
  <dcterms:created xsi:type="dcterms:W3CDTF">2021-12-09T03:29:54Z</dcterms:created>
  <dcterms:modified xsi:type="dcterms:W3CDTF">2024-11-27T04:09:50Z</dcterms:modified>
</cp:coreProperties>
</file>