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3BEC8-B671-4E9C-BAC2-F8E347046828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62DF7-EB45-4DE1-AE44-0E9F3489F9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436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89ED8-8D48-4BEF-8612-5FEA7421703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47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EF1C-8338-4150-9FB0-652D3B356B6A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8501-5431-4EF1-BF8A-82F832D360C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07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0068-858F-4C1B-8F25-3874BDDC613D}" type="datetime1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17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EF1C-8338-4150-9FB0-652D3B356B6A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8501-5431-4EF1-BF8A-82F832D360C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44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EF1C-8338-4150-9FB0-652D3B356B6A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8501-5431-4EF1-BF8A-82F832D360C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98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EF1C-8338-4150-9FB0-652D3B356B6A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8501-5431-4EF1-BF8A-82F832D360C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81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EF1C-8338-4150-9FB0-652D3B356B6A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8501-5431-4EF1-BF8A-82F832D360C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13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EF1C-8338-4150-9FB0-652D3B356B6A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8501-5431-4EF1-BF8A-82F832D360C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42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0018EF1C-8338-4150-9FB0-652D3B356B6A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DAEF8501-5431-4EF1-BF8A-82F832D360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24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簡廷因 </a:t>
            </a:r>
            <a:r>
              <a:rPr lang="en-US" altLang="zh-TW" dirty="0"/>
              <a:t>Ting-Ying </a:t>
            </a:r>
            <a:r>
              <a:rPr lang="en-US" altLang="zh-TW" dirty="0" err="1"/>
              <a:t>Chien</a:t>
            </a:r>
            <a:endParaRPr lang="en-US" altLang="zh-TW" dirty="0"/>
          </a:p>
          <a:p>
            <a:r>
              <a:rPr lang="en-US" altLang="zh-TW"/>
              <a:t>2024.12.04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Chapter 18 </a:t>
            </a:r>
            <a:r>
              <a:rPr lang="en-US" altLang="zh-TW" dirty="0"/>
              <a:t>Database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437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Titles</a:t>
            </a:r>
            <a:r>
              <a:rPr lang="zh-TW" altLang="en-US" dirty="0"/>
              <a:t> </a:t>
            </a:r>
            <a:r>
              <a:rPr lang="en-US" altLang="zh-TW" dirty="0"/>
              <a:t>table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Relational Database Overview: A books Database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2206625"/>
            <a:ext cx="6515100" cy="23812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4826000"/>
            <a:ext cx="68580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49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combined columns of the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AuthorISBN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/>
              <a:t>table represent the table’s </a:t>
            </a:r>
            <a:r>
              <a:rPr lang="en-US" altLang="zh-TW" dirty="0">
                <a:solidFill>
                  <a:srgbClr val="FF0000"/>
                </a:solidFill>
              </a:rPr>
              <a:t>primary key</a:t>
            </a:r>
            <a:r>
              <a:rPr lang="en-US" altLang="zh-TW" dirty="0"/>
              <a:t>—thus, each row in this table must be a </a:t>
            </a:r>
            <a:r>
              <a:rPr lang="en-US" altLang="zh-TW" dirty="0">
                <a:solidFill>
                  <a:srgbClr val="FF0000"/>
                </a:solidFill>
              </a:rPr>
              <a:t>unique</a:t>
            </a:r>
            <a:r>
              <a:rPr lang="en-US" altLang="zh-TW" dirty="0"/>
              <a:t> combination of an </a:t>
            </a:r>
            <a:r>
              <a:rPr lang="en-US" altLang="zh-TW" dirty="0" err="1"/>
              <a:t>AuthorID</a:t>
            </a:r>
            <a:r>
              <a:rPr lang="en-US" altLang="zh-TW" dirty="0"/>
              <a:t> and an ISBN. </a:t>
            </a:r>
          </a:p>
          <a:p>
            <a:r>
              <a:rPr lang="en-US" altLang="zh-TW" dirty="0"/>
              <a:t>A one-to-many relationship between tables indicates that a row in one table can have many related rows in a separate table.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Relational Database Overview: A books Database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499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foreign key </a:t>
            </a:r>
            <a:r>
              <a:rPr lang="en-US" altLang="zh-TW" dirty="0"/>
              <a:t>is a column in a table that matches the primary-key column in another table. </a:t>
            </a:r>
          </a:p>
          <a:p>
            <a:r>
              <a:rPr lang="en-US" altLang="zh-TW" dirty="0"/>
              <a:t>The foreign key helps maintain the Rule of Referential Integrity: Every foreign-key value must appear as another table’s primary-key value</a:t>
            </a:r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Foreign keys also allow related data in multiple tables to be selected from those tables for analytic purposes—this is known as joining the data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Relational Database Overview: A books Database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329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An </a:t>
            </a:r>
            <a:r>
              <a:rPr lang="en-US" altLang="zh-TW" dirty="0">
                <a:solidFill>
                  <a:srgbClr val="FF0000"/>
                </a:solidFill>
              </a:rPr>
              <a:t>entity-relationship (ER) diagram </a:t>
            </a:r>
            <a:r>
              <a:rPr lang="en-US" altLang="zh-TW" dirty="0"/>
              <a:t>shows the database tables and the relationships among them.</a:t>
            </a:r>
          </a:p>
          <a:p>
            <a:r>
              <a:rPr lang="en-US" altLang="zh-TW" dirty="0"/>
              <a:t>Every row must have a primary-key value, and that value must be unique in the table. This is known as the Rule of Entity Integrity.</a:t>
            </a:r>
          </a:p>
          <a:p>
            <a:r>
              <a:rPr lang="en-US" altLang="zh-TW" dirty="0"/>
              <a:t>An infinity symbol (∞) indicates a one-to-many relationship, in which an entry from a table can have an arbitrary number of entries in another table.</a:t>
            </a:r>
          </a:p>
          <a:p>
            <a:r>
              <a:rPr lang="en-US" altLang="zh-TW" dirty="0"/>
              <a:t>A many-to-many relationship indicates that multiple entries can be related between tables.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Relational Database Overview: A books Database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67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Relational Database Overview: A books Database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633663"/>
            <a:ext cx="65532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68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SQL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1962944"/>
            <a:ext cx="58102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32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basic form of a SELECT query is</a:t>
            </a:r>
          </a:p>
          <a:p>
            <a:pPr marL="0" indent="0">
              <a:buNone/>
            </a:pPr>
            <a:r>
              <a:rPr lang="en-US" altLang="zh-TW" dirty="0"/>
              <a:t>		</a:t>
            </a:r>
            <a:r>
              <a:rPr lang="en-US" altLang="zh-TW" dirty="0">
                <a:solidFill>
                  <a:srgbClr val="FF0000"/>
                </a:solidFill>
              </a:rPr>
              <a:t>SELECT * FROM </a:t>
            </a:r>
            <a:r>
              <a:rPr lang="en-US" altLang="zh-TW" dirty="0" err="1">
                <a:solidFill>
                  <a:srgbClr val="FF0000"/>
                </a:solidFill>
              </a:rPr>
              <a:t>tableName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	in which the asterisk (*) wildcard character 	indicates that all columns from the </a:t>
            </a:r>
            <a:r>
              <a:rPr lang="en-US" altLang="zh-TW" dirty="0" err="1"/>
              <a:t>tableName</a:t>
            </a:r>
            <a:r>
              <a:rPr lang="en-US" altLang="zh-TW" dirty="0"/>
              <a:t> 	should be retrieved. </a:t>
            </a:r>
          </a:p>
          <a:p>
            <a:r>
              <a:rPr lang="en-US" altLang="zh-TW" dirty="0"/>
              <a:t>To retrieve specific columns, replace the * with a comma-separated list of column names.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SELECT Query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430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SELECT Query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397390" y="1835086"/>
            <a:ext cx="22984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SELECT * FROM `titles`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391" y="2265943"/>
            <a:ext cx="6829425" cy="18478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397390" y="4211528"/>
            <a:ext cx="34109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/>
              <a:t>SELECT `</a:t>
            </a:r>
            <a:r>
              <a:rPr lang="en-US" altLang="zh-TW" dirty="0" err="1"/>
              <a:t>ISBN`,`Title</a:t>
            </a:r>
            <a:r>
              <a:rPr lang="en-US" altLang="zh-TW" dirty="0"/>
              <a:t>` FROM `titles` 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391" y="4779537"/>
            <a:ext cx="49815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14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SELECT Query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994" y="2123198"/>
            <a:ext cx="7746013" cy="375874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184823" y="2710249"/>
            <a:ext cx="1458097" cy="403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093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SELECT Query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8" y="1600201"/>
            <a:ext cx="6486525" cy="47910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75438" y="1543654"/>
            <a:ext cx="774358" cy="403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636477" y="327865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click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920770" y="5889387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click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34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Download XAMPP</a:t>
            </a:r>
          </a:p>
          <a:p>
            <a:pPr lvl="1"/>
            <a:r>
              <a:rPr lang="en-US" altLang="zh-TW" dirty="0"/>
              <a:t>https://www.apachefriends.org/zh_tw/index.html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114" y="2892254"/>
            <a:ext cx="4259208" cy="359109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714" y="2892253"/>
            <a:ext cx="4291914" cy="359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68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SQL uses the optional WHERE clause in a query to specify the selection criteria for the query. The basic form of a query with selection criteria is		</a:t>
            </a:r>
            <a:r>
              <a:rPr lang="en-US" altLang="zh-TW" dirty="0">
                <a:solidFill>
                  <a:srgbClr val="FF0000"/>
                </a:solidFill>
              </a:rPr>
              <a:t>SELECT columnName1, columnName2, … 	FROM </a:t>
            </a:r>
            <a:r>
              <a:rPr lang="en-US" altLang="zh-TW" dirty="0" err="1">
                <a:solidFill>
                  <a:srgbClr val="FF0000"/>
                </a:solidFill>
              </a:rPr>
              <a:t>tableName</a:t>
            </a:r>
            <a:r>
              <a:rPr lang="en-US" altLang="zh-TW" dirty="0">
                <a:solidFill>
                  <a:srgbClr val="FF0000"/>
                </a:solidFill>
              </a:rPr>
              <a:t> WHERE criteria</a:t>
            </a:r>
          </a:p>
          <a:p>
            <a:r>
              <a:rPr lang="en-US" altLang="zh-TW" dirty="0"/>
              <a:t>Strings in SQL are delimited by single (') rather than double (") quotes.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WHERE Clause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346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WHERE Clause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37255" y="2043154"/>
            <a:ext cx="53834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SELECT * FROM `titles` WHERE `Copyright` &gt; 2004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5" y="2649692"/>
            <a:ext cx="6372225" cy="14192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207740" y="4306121"/>
            <a:ext cx="80648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SELECT * FROM `titles` WHERE `EditionNumber` &gt; 4 AND `Copyright` &gt; 2004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082" y="4838177"/>
            <a:ext cx="56197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99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WHERE Clause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559" y="1902749"/>
            <a:ext cx="6892882" cy="38794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42485" y="1804820"/>
            <a:ext cx="774358" cy="403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523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WHERE clause can contain operators &lt;, &gt;, &lt;=, &gt;=, =, &lt;&gt; and LIKE. Operator </a:t>
            </a:r>
            <a:r>
              <a:rPr lang="en-US" altLang="zh-TW" dirty="0">
                <a:solidFill>
                  <a:srgbClr val="FF0000"/>
                </a:solidFill>
              </a:rPr>
              <a:t>LIKE</a:t>
            </a:r>
            <a:r>
              <a:rPr lang="en-US" altLang="zh-TW" dirty="0"/>
              <a:t> is used for string pattern matching with wildcard characters percent (%) and underscore (_). </a:t>
            </a:r>
          </a:p>
          <a:p>
            <a:r>
              <a:rPr lang="en-US" altLang="zh-TW" dirty="0"/>
              <a:t>A percent character (</a:t>
            </a:r>
            <a:r>
              <a:rPr lang="en-US" altLang="zh-TW" dirty="0">
                <a:solidFill>
                  <a:srgbClr val="FF0000"/>
                </a:solidFill>
              </a:rPr>
              <a:t>%</a:t>
            </a:r>
            <a:r>
              <a:rPr lang="en-US" altLang="zh-TW" dirty="0"/>
              <a:t>) in a pattern indicates that a string matching the pattern can have zero or more characters at the percent character’s location in the pattern. </a:t>
            </a:r>
          </a:p>
          <a:p>
            <a:r>
              <a:rPr lang="en-US" altLang="zh-TW" dirty="0"/>
              <a:t>An underscore (</a:t>
            </a:r>
            <a:r>
              <a:rPr lang="en-US" altLang="zh-TW" dirty="0">
                <a:solidFill>
                  <a:srgbClr val="FF0000"/>
                </a:solidFill>
              </a:rPr>
              <a:t>_</a:t>
            </a:r>
            <a:r>
              <a:rPr lang="en-US" altLang="zh-TW" dirty="0"/>
              <a:t>) in the pattern string indicates a single character at that position in the pattern.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WHERE Clause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622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WHERE Clause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419862" y="3825062"/>
            <a:ext cx="60012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SELECT * FROM `authors` WHERE `LastName` LIKE '_o%'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909" y="4411664"/>
            <a:ext cx="4067175" cy="5238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908" y="2260497"/>
            <a:ext cx="4067175" cy="11906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826475" y="1623274"/>
            <a:ext cx="27226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SELECT * FROM `authors</a:t>
            </a:r>
            <a:r>
              <a:rPr lang="en-US" altLang="zh-TW" dirty="0"/>
              <a:t>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2553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The result of a query can be sorted in ascending or descending order using the optional ORDER BY clause. The simplest form of an ORDER BY clause is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where ASC specifies ascending order, DESC specifies </a:t>
            </a:r>
            <a:r>
              <a:rPr lang="zh-TW" altLang="en-US" dirty="0"/>
              <a:t>  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descending order and column specifies the column 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on which the sort is based. The default sorting order </a:t>
            </a:r>
            <a:r>
              <a:rPr lang="zh-TW" altLang="en-US" dirty="0"/>
              <a:t> 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is ascending, so ASC is optional.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ORDER BY Clause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266303" y="2881352"/>
            <a:ext cx="663557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SELECT columnName1, columnName2, … FROM </a:t>
            </a:r>
            <a:r>
              <a:rPr lang="en-US" altLang="zh-TW" dirty="0" err="1"/>
              <a:t>tableName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ORDER BY column ASC</a:t>
            </a:r>
          </a:p>
          <a:p>
            <a:r>
              <a:rPr lang="en-US" altLang="zh-TW" dirty="0"/>
              <a:t>SELECT columnName1, columnName2, … FROM </a:t>
            </a:r>
            <a:r>
              <a:rPr lang="en-US" altLang="zh-TW" dirty="0" err="1"/>
              <a:t>tableName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ORDER BY column DESC</a:t>
            </a:r>
          </a:p>
        </p:txBody>
      </p:sp>
    </p:spTree>
    <p:extLst>
      <p:ext uri="{BB962C8B-B14F-4D97-AF65-F5344CB8AC3E}">
        <p14:creationId xmlns:p14="http://schemas.microsoft.com/office/powerpoint/2010/main" val="4229426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Multiple columns can be used for ordering purposes with an ORDER BY clause of the form		</a:t>
            </a:r>
            <a:r>
              <a:rPr lang="en-US" altLang="zh-TW" dirty="0">
                <a:solidFill>
                  <a:srgbClr val="FF0000"/>
                </a:solidFill>
              </a:rPr>
              <a:t>ORDER BY column1 </a:t>
            </a:r>
            <a:r>
              <a:rPr lang="en-US" altLang="zh-TW" dirty="0" err="1">
                <a:solidFill>
                  <a:srgbClr val="FF0000"/>
                </a:solidFill>
              </a:rPr>
              <a:t>sortingOrder</a:t>
            </a:r>
            <a:r>
              <a:rPr lang="en-US" altLang="zh-TW" dirty="0">
                <a:solidFill>
                  <a:srgbClr val="FF0000"/>
                </a:solidFill>
              </a:rPr>
              <a:t>, column2 	</a:t>
            </a:r>
            <a:r>
              <a:rPr lang="en-US" altLang="zh-TW" dirty="0" err="1">
                <a:solidFill>
                  <a:srgbClr val="FF0000"/>
                </a:solidFill>
              </a:rPr>
              <a:t>sortingOrder</a:t>
            </a:r>
            <a:r>
              <a:rPr lang="en-US" altLang="zh-TW" dirty="0">
                <a:solidFill>
                  <a:srgbClr val="FF0000"/>
                </a:solidFill>
              </a:rPr>
              <a:t>, …</a:t>
            </a:r>
          </a:p>
          <a:p>
            <a:r>
              <a:rPr lang="en-US" altLang="zh-TW" dirty="0"/>
              <a:t>The WHERE and ORDER BY clauses can be combined in one query. If used, ORDER BY must be the last clause in the query.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ORDER BY Clause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126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ORDER BY Clause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249827" y="1755378"/>
            <a:ext cx="48973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SELECT * FROM `titles` ORDER BY `ISBN` ASC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2279887"/>
            <a:ext cx="6934200" cy="18288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50292" y="4227749"/>
            <a:ext cx="66520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SELECT * FROM `titles` ORDER BY `Copyright` DESC, `ISBN` ASC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021" y="4788374"/>
            <a:ext cx="71913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19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ORDER BY Clause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878" y="2247128"/>
            <a:ext cx="72485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31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group values from a column</a:t>
            </a:r>
          </a:p>
          <a:p>
            <a:r>
              <a:rPr lang="en-US" altLang="zh-TW" dirty="0"/>
              <a:t>perform calculations on that column.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GROUP BY Clause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401329" y="2759764"/>
            <a:ext cx="66520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SELECT `</a:t>
            </a:r>
            <a:r>
              <a:rPr lang="en-US" altLang="zh-TW" dirty="0" err="1"/>
              <a:t>Copyright`,count</a:t>
            </a:r>
            <a:r>
              <a:rPr lang="en-US" altLang="zh-TW" dirty="0"/>
              <a:t>(*) FROM `titles` GROUP BY `Copyright`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742" y="3477522"/>
            <a:ext cx="2083658" cy="162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3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Login </a:t>
            </a:r>
            <a:r>
              <a:rPr lang="en-US" altLang="zh-TW" dirty="0" err="1"/>
              <a:t>mysql</a:t>
            </a:r>
            <a:r>
              <a:rPr lang="en-US" altLang="zh-TW" dirty="0"/>
              <a:t> server by </a:t>
            </a:r>
            <a:r>
              <a:rPr lang="en-US" altLang="zh-TW" dirty="0" err="1"/>
              <a:t>phpmyadmin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5" y="1673226"/>
            <a:ext cx="4095750" cy="4810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4096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An </a:t>
            </a:r>
            <a:r>
              <a:rPr lang="en-US" altLang="zh-TW" dirty="0">
                <a:solidFill>
                  <a:srgbClr val="FF0000"/>
                </a:solidFill>
              </a:rPr>
              <a:t>INNER JOIN </a:t>
            </a:r>
            <a:r>
              <a:rPr lang="en-US" altLang="zh-TW" dirty="0"/>
              <a:t>operator merges rows from two tables by matching values in columns that are common to the tables. The basic form for the INNER JOIN operator is: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ON</a:t>
            </a:r>
            <a:r>
              <a:rPr lang="en-US" altLang="zh-TW" dirty="0"/>
              <a:t> clause of the INNER JOIN specifies the columns from each table that are compared to determine which rows are merged.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Merging Data from Multiple Tables: INNER JOIN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566985" y="3343850"/>
            <a:ext cx="432486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SELECT columnName1, columnName2, … </a:t>
            </a:r>
          </a:p>
          <a:p>
            <a:r>
              <a:rPr lang="zh-TW" altLang="en-US" dirty="0"/>
              <a:t>FROM table1 INNER JOIN table2 ON </a:t>
            </a:r>
            <a:endParaRPr lang="en-US" altLang="zh-TW" dirty="0"/>
          </a:p>
          <a:p>
            <a:r>
              <a:rPr lang="zh-TW" altLang="en-US" dirty="0"/>
              <a:t>table1.columnName = table2.columnName</a:t>
            </a:r>
          </a:p>
        </p:txBody>
      </p:sp>
    </p:spTree>
    <p:extLst>
      <p:ext uri="{BB962C8B-B14F-4D97-AF65-F5344CB8AC3E}">
        <p14:creationId xmlns:p14="http://schemas.microsoft.com/office/powerpoint/2010/main" val="949975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Merging Data from Multiple Tables: INNER JOIN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34064" y="1998358"/>
            <a:ext cx="872387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SELECT `FirstName`, `LastName`, `ISBN` FROM `</a:t>
            </a:r>
            <a:r>
              <a:rPr lang="zh-TW" altLang="en-US" dirty="0">
                <a:solidFill>
                  <a:schemeClr val="accent6"/>
                </a:solidFill>
              </a:rPr>
              <a:t>authors</a:t>
            </a:r>
            <a:r>
              <a:rPr lang="zh-TW" altLang="en-US" dirty="0"/>
              <a:t>` </a:t>
            </a:r>
            <a:r>
              <a:rPr lang="zh-TW" altLang="en-US" dirty="0">
                <a:solidFill>
                  <a:srgbClr val="FF0000"/>
                </a:solidFill>
              </a:rPr>
              <a:t>INNER JOIN </a:t>
            </a:r>
            <a:r>
              <a:rPr lang="zh-TW" altLang="en-US" dirty="0">
                <a:solidFill>
                  <a:schemeClr val="accent6"/>
                </a:solidFill>
              </a:rPr>
              <a:t>`authorisbn`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FF0000"/>
                </a:solidFill>
              </a:rPr>
              <a:t>ON</a:t>
            </a:r>
            <a:r>
              <a:rPr lang="zh-TW" altLang="en-US" dirty="0"/>
              <a:t> `authors`.`AuthorID` = `authorISBN`.`AuthorID` </a:t>
            </a:r>
            <a:r>
              <a:rPr lang="zh-TW" altLang="en-US" dirty="0">
                <a:solidFill>
                  <a:srgbClr val="FF0000"/>
                </a:solidFill>
              </a:rPr>
              <a:t>ORDER BY </a:t>
            </a:r>
            <a:r>
              <a:rPr lang="en-US" altLang="zh-TW" dirty="0">
                <a:solidFill>
                  <a:schemeClr val="tx1"/>
                </a:solidFill>
              </a:rPr>
              <a:t>`</a:t>
            </a:r>
            <a:r>
              <a:rPr lang="zh-TW" altLang="en-US" dirty="0"/>
              <a:t>LastName</a:t>
            </a:r>
            <a:r>
              <a:rPr lang="en-US" altLang="zh-TW" dirty="0"/>
              <a:t>`</a:t>
            </a:r>
            <a:r>
              <a:rPr lang="zh-TW" altLang="en-US" dirty="0"/>
              <a:t>, </a:t>
            </a:r>
            <a:r>
              <a:rPr lang="en-US" altLang="zh-TW" dirty="0"/>
              <a:t>`</a:t>
            </a:r>
            <a:r>
              <a:rPr lang="zh-TW" altLang="en-US" dirty="0"/>
              <a:t>FirstName</a:t>
            </a:r>
            <a:r>
              <a:rPr lang="en-US" altLang="zh-TW" dirty="0"/>
              <a:t>`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560" y="2897402"/>
            <a:ext cx="2971800" cy="34575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721" y="3680810"/>
            <a:ext cx="3743839" cy="110796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3276" y="2909073"/>
            <a:ext cx="1364277" cy="307176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097560" y="3336324"/>
            <a:ext cx="2971800" cy="230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794422" y="3220996"/>
            <a:ext cx="5478162" cy="23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3583461" y="3451383"/>
            <a:ext cx="4943797" cy="576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2496066" y="3451382"/>
            <a:ext cx="5270157" cy="64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895071" y="3912734"/>
            <a:ext cx="638433" cy="23089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9223276" y="3043712"/>
            <a:ext cx="638433" cy="23089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>
            <a:endCxn id="17" idx="1"/>
          </p:cNvCxnSpPr>
          <p:nvPr/>
        </p:nvCxnSpPr>
        <p:spPr>
          <a:xfrm flipV="1">
            <a:off x="7533503" y="3159161"/>
            <a:ext cx="1689772" cy="86852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840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Merging Data from Multiple Tables: INNER JOIN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045044" y="2057566"/>
            <a:ext cx="810191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SELECT * FROM 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`authors` 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INNER JOIN 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`authorisbn`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FF0000"/>
                </a:solidFill>
              </a:rPr>
              <a:t>ON</a:t>
            </a:r>
            <a:r>
              <a:rPr lang="zh-TW" altLang="en-US" dirty="0"/>
              <a:t> `authors`.`AuthorID` = `authorISBN`.`AuthorID` 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INNER JOIN 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`titles`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FF0000"/>
                </a:solidFill>
              </a:rPr>
              <a:t>ON</a:t>
            </a:r>
            <a:r>
              <a:rPr lang="zh-TW" altLang="en-US" dirty="0"/>
              <a:t> `authorisbn`.`ISBN` = `titles`.`ISBN`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28" y="3254375"/>
            <a:ext cx="87534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02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Upload ch18.sql</a:t>
            </a:r>
          </a:p>
          <a:p>
            <a:pPr lvl="1"/>
            <a:r>
              <a:rPr lang="en-US" altLang="zh-TW" dirty="0"/>
              <a:t>1. Merge table (Summary, </a:t>
            </a:r>
            <a:r>
              <a:rPr lang="en-US" altLang="zh-TW" dirty="0" err="1"/>
              <a:t>Dist_info</a:t>
            </a:r>
            <a:r>
              <a:rPr lang="en-US" altLang="zh-TW" dirty="0"/>
              <a:t>, </a:t>
            </a:r>
            <a:r>
              <a:rPr lang="en-US" altLang="zh-TW" dirty="0" err="1"/>
              <a:t>Type_info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2. </a:t>
            </a:r>
            <a:r>
              <a:rPr lang="zh-TW" altLang="en-US" dirty="0"/>
              <a:t>列出所有中壢區房子的交易價</a:t>
            </a:r>
            <a:endParaRPr lang="en-US" altLang="zh-TW" dirty="0"/>
          </a:p>
          <a:p>
            <a:pPr lvl="1"/>
            <a:r>
              <a:rPr lang="en-US" altLang="zh-TW" dirty="0"/>
              <a:t>3. </a:t>
            </a:r>
            <a:r>
              <a:rPr lang="zh-TW" altLang="en-US" dirty="0"/>
              <a:t>計算各區房子的平均交易價</a:t>
            </a:r>
            <a:endParaRPr lang="en-US" altLang="zh-TW" dirty="0"/>
          </a:p>
          <a:p>
            <a:pPr lvl="2"/>
            <a:r>
              <a:rPr lang="en-US" altLang="zh-TW" dirty="0"/>
              <a:t>Hint: </a:t>
            </a:r>
            <a:r>
              <a:rPr lang="en-US" altLang="zh-TW" dirty="0" err="1"/>
              <a:t>avg</a:t>
            </a:r>
            <a:r>
              <a:rPr lang="en-US" altLang="zh-TW" dirty="0"/>
              <a:t> function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42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An </a:t>
            </a:r>
            <a:r>
              <a:rPr lang="en-US" altLang="zh-TW" dirty="0">
                <a:solidFill>
                  <a:srgbClr val="FF0000"/>
                </a:solidFill>
              </a:rPr>
              <a:t>INSERT</a:t>
            </a:r>
            <a:r>
              <a:rPr lang="en-US" altLang="zh-TW" dirty="0"/>
              <a:t> statement inserts a new row into a table. The basic form of this statement is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	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where </a:t>
            </a:r>
            <a:r>
              <a:rPr lang="en-US" altLang="zh-TW" dirty="0" err="1"/>
              <a:t>tableName</a:t>
            </a:r>
            <a:r>
              <a:rPr lang="en-US" altLang="zh-TW" dirty="0"/>
              <a:t> is the table in which to insert the </a:t>
            </a:r>
          </a:p>
          <a:p>
            <a:pPr marL="0" indent="0">
              <a:buNone/>
            </a:pPr>
            <a:r>
              <a:rPr lang="zh-TW" altLang="en-US" dirty="0"/>
              <a:t>     </a:t>
            </a:r>
            <a:r>
              <a:rPr lang="en-US" altLang="zh-TW" dirty="0"/>
              <a:t>row. The </a:t>
            </a:r>
            <a:r>
              <a:rPr lang="en-US" altLang="zh-TW" dirty="0" err="1"/>
              <a:t>tableName</a:t>
            </a:r>
            <a:r>
              <a:rPr lang="en-US" altLang="zh-TW" dirty="0"/>
              <a:t> is followed by a comma-separated </a:t>
            </a:r>
            <a:r>
              <a:rPr lang="zh-TW" altLang="en-US" dirty="0"/>
              <a:t> 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</a:t>
            </a:r>
            <a:r>
              <a:rPr lang="en-US" altLang="zh-TW" dirty="0"/>
              <a:t>list of column names in parentheses. The list of column 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</a:t>
            </a:r>
            <a:r>
              <a:rPr lang="en-US" altLang="zh-TW" dirty="0"/>
              <a:t>names is followed by the SQL keyword VALUES and a 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</a:t>
            </a:r>
            <a:r>
              <a:rPr lang="en-US" altLang="zh-TW" dirty="0"/>
              <a:t>comma-separated list of values in parentheses.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 Statement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298358" y="2621347"/>
            <a:ext cx="791244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INSERT INTO </a:t>
            </a:r>
            <a:r>
              <a:rPr lang="zh-TW" altLang="en-US" dirty="0"/>
              <a:t>tableName ( columnName1, columnName2, …, columnNameN ) </a:t>
            </a:r>
            <a:r>
              <a:rPr lang="zh-TW" altLang="en-US" dirty="0">
                <a:solidFill>
                  <a:srgbClr val="FF0000"/>
                </a:solidFill>
              </a:rPr>
              <a:t>VALUES</a:t>
            </a:r>
            <a:r>
              <a:rPr lang="zh-TW" altLang="en-US" dirty="0"/>
              <a:t> ( value1, value2, …, valueN )</a:t>
            </a:r>
          </a:p>
        </p:txBody>
      </p:sp>
    </p:spTree>
    <p:extLst>
      <p:ext uri="{BB962C8B-B14F-4D97-AF65-F5344CB8AC3E}">
        <p14:creationId xmlns:p14="http://schemas.microsoft.com/office/powerpoint/2010/main" val="17745713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 Statement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512542" y="1886635"/>
            <a:ext cx="75170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INSERT INTO `authors` ( `FirstName`, `LastName` ) VALUES ( 'Sue', 'Red' 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5" y="2719388"/>
            <a:ext cx="40957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73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We do not specify an 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 in this example because 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 is an </a:t>
            </a:r>
            <a:r>
              <a:rPr lang="en-US" altLang="zh-TW" dirty="0" err="1">
                <a:solidFill>
                  <a:srgbClr val="FF0000"/>
                </a:solidFill>
                <a:ea typeface="新細明體" panose="02020500000000000000" pitchFamily="18" charset="-120"/>
              </a:rPr>
              <a:t>autoincremented</a:t>
            </a:r>
            <a:r>
              <a:rPr lang="en-US" altLang="zh-TW" i="1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column.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For every row added to this table, the DBMS assigns a unique 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 value that is the next value in the </a:t>
            </a:r>
            <a:r>
              <a:rPr lang="en-US" altLang="zh-TW" dirty="0" err="1">
                <a:ea typeface="新細明體" panose="02020500000000000000" pitchFamily="18" charset="-120"/>
              </a:rPr>
              <a:t>autoincremented</a:t>
            </a:r>
            <a:r>
              <a:rPr lang="en-US" altLang="zh-TW" dirty="0">
                <a:ea typeface="新細明體" panose="02020500000000000000" pitchFamily="18" charset="-120"/>
              </a:rPr>
              <a:t> sequence (i.e., 1, 2, 3 and so on). In this case, Sue Red would be assigned 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 number 5.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 Statement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893542" y="4810549"/>
            <a:ext cx="6404919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CREATE TABLE Authors</a:t>
            </a:r>
          </a:p>
          <a:p>
            <a:r>
              <a:rPr lang="zh-TW" altLang="en-US" dirty="0"/>
              <a:t>(</a:t>
            </a:r>
          </a:p>
          <a:p>
            <a:r>
              <a:rPr lang="zh-TW" altLang="en-US" dirty="0"/>
              <a:t>   AuthorID int NOT NULL </a:t>
            </a:r>
            <a:r>
              <a:rPr lang="zh-TW" altLang="en-US" dirty="0">
                <a:solidFill>
                  <a:srgbClr val="FF0000"/>
                </a:solidFill>
              </a:rPr>
              <a:t>AUTO_INCREMENT </a:t>
            </a:r>
            <a:r>
              <a:rPr lang="zh-TW" altLang="en-US" dirty="0"/>
              <a:t>PRIMARY KEY,</a:t>
            </a:r>
          </a:p>
          <a:p>
            <a:r>
              <a:rPr lang="zh-TW" altLang="en-US" dirty="0"/>
              <a:t>   FirstName varchar(30) NOT NULL,</a:t>
            </a:r>
          </a:p>
          <a:p>
            <a:r>
              <a:rPr lang="zh-TW" altLang="en-US" dirty="0"/>
              <a:t>   LastName varchar(30) NOT NULL</a:t>
            </a:r>
          </a:p>
          <a:p>
            <a:r>
              <a:rPr lang="zh-TW" alt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744116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 Statement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057" y="1897063"/>
            <a:ext cx="8134350" cy="4229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123936" y="1897064"/>
            <a:ext cx="691979" cy="327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7982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An UPDATE statement modifies data in a table. Its basic form is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where </a:t>
            </a:r>
            <a:r>
              <a:rPr lang="en-US" altLang="zh-TW" dirty="0" err="1"/>
              <a:t>tableName</a:t>
            </a:r>
            <a:r>
              <a:rPr lang="en-US" altLang="zh-TW" dirty="0"/>
              <a:t> is the table in which to update 	data. The </a:t>
            </a:r>
            <a:r>
              <a:rPr lang="en-US" altLang="zh-TW" dirty="0" err="1"/>
              <a:t>tableName</a:t>
            </a:r>
            <a:r>
              <a:rPr lang="en-US" altLang="zh-TW" dirty="0"/>
              <a:t> is followed by keyword 	SET and a comma-separated list of column 	name/value pairs in the format </a:t>
            </a:r>
            <a:r>
              <a:rPr lang="en-US" altLang="zh-TW" dirty="0" err="1"/>
              <a:t>columnName</a:t>
            </a:r>
            <a:r>
              <a:rPr lang="en-US" altLang="zh-TW" dirty="0"/>
              <a:t> = 	value. The optional WHERE clause criteria 	determines which rows to update.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 Statement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236574" y="2499837"/>
            <a:ext cx="765295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UPDATE</a:t>
            </a:r>
            <a:r>
              <a:rPr lang="zh-TW" altLang="en-US" dirty="0"/>
              <a:t> tableName </a:t>
            </a:r>
            <a:r>
              <a:rPr lang="zh-TW" altLang="en-US" dirty="0">
                <a:solidFill>
                  <a:srgbClr val="FF0000"/>
                </a:solidFill>
              </a:rPr>
              <a:t>SET</a:t>
            </a:r>
            <a:r>
              <a:rPr lang="zh-TW" altLang="en-US" dirty="0"/>
              <a:t> columnName1 = value1, columnName2 = value2, …, columnNameN = valueN </a:t>
            </a:r>
            <a:r>
              <a:rPr lang="zh-TW" altLang="en-US" dirty="0">
                <a:solidFill>
                  <a:srgbClr val="FF0000"/>
                </a:solidFill>
              </a:rPr>
              <a:t>WHERE</a:t>
            </a:r>
            <a:r>
              <a:rPr lang="zh-TW" altLang="en-US" dirty="0"/>
              <a:t> criteria</a:t>
            </a:r>
          </a:p>
        </p:txBody>
      </p:sp>
    </p:spTree>
    <p:extLst>
      <p:ext uri="{BB962C8B-B14F-4D97-AF65-F5344CB8AC3E}">
        <p14:creationId xmlns:p14="http://schemas.microsoft.com/office/powerpoint/2010/main" val="41654817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 Statement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851454" y="2192218"/>
            <a:ext cx="84890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UPDATE</a:t>
            </a:r>
            <a:r>
              <a:rPr lang="zh-TW" altLang="en-US" dirty="0"/>
              <a:t> `books`.`authors` </a:t>
            </a:r>
            <a:r>
              <a:rPr lang="zh-TW" altLang="en-US" dirty="0">
                <a:solidFill>
                  <a:srgbClr val="FF0000"/>
                </a:solidFill>
              </a:rPr>
              <a:t>SET</a:t>
            </a:r>
            <a:r>
              <a:rPr lang="zh-TW" altLang="en-US" dirty="0"/>
              <a:t> `LastName` = 'Black' </a:t>
            </a:r>
            <a:r>
              <a:rPr lang="zh-TW" altLang="en-US" dirty="0">
                <a:solidFill>
                  <a:srgbClr val="FF0000"/>
                </a:solidFill>
              </a:rPr>
              <a:t>WHERE</a:t>
            </a:r>
            <a:r>
              <a:rPr lang="zh-TW" altLang="en-US" dirty="0"/>
              <a:t> `authors`.`AuthorID` = 5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235" y="3153569"/>
            <a:ext cx="40195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6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Method 1:</a:t>
            </a:r>
          </a:p>
          <a:p>
            <a:pPr lvl="1"/>
            <a:r>
              <a:rPr lang="zh-TW" altLang="en-US" dirty="0"/>
              <a:t>首頁 </a:t>
            </a:r>
            <a:r>
              <a:rPr lang="en-US" altLang="zh-TW" dirty="0"/>
              <a:t>-&gt; </a:t>
            </a:r>
            <a:r>
              <a:rPr lang="zh-TW" altLang="en-US" dirty="0"/>
              <a:t>匯入 </a:t>
            </a:r>
            <a:r>
              <a:rPr lang="en-US" altLang="zh-TW" dirty="0"/>
              <a:t>-&gt; </a:t>
            </a:r>
            <a:r>
              <a:rPr lang="zh-TW" altLang="en-US" dirty="0"/>
              <a:t>選擇檔案 </a:t>
            </a:r>
            <a:r>
              <a:rPr lang="en-US" altLang="zh-TW" dirty="0"/>
              <a:t>-&gt; </a:t>
            </a:r>
            <a:r>
              <a:rPr lang="en-US" altLang="zh-TW" dirty="0" err="1"/>
              <a:t>book.sql</a:t>
            </a:r>
            <a:r>
              <a:rPr lang="en-US" altLang="zh-TW" dirty="0"/>
              <a:t> -&gt;</a:t>
            </a:r>
            <a:r>
              <a:rPr lang="zh-TW" altLang="en-US" dirty="0"/>
              <a:t>執行</a:t>
            </a:r>
            <a:endParaRPr lang="en-US" altLang="zh-TW" dirty="0"/>
          </a:p>
          <a:p>
            <a:r>
              <a:rPr lang="en-US" altLang="zh-TW" dirty="0"/>
              <a:t>Method 2:</a:t>
            </a:r>
          </a:p>
          <a:p>
            <a:pPr lvl="1"/>
            <a:r>
              <a:rPr lang="zh-TW" altLang="en-US" dirty="0"/>
              <a:t>開啟</a:t>
            </a:r>
            <a:r>
              <a:rPr lang="en-US" altLang="zh-TW" dirty="0" err="1"/>
              <a:t>book.sql</a:t>
            </a:r>
            <a:r>
              <a:rPr lang="en-US" altLang="zh-TW" dirty="0"/>
              <a:t>-&gt;</a:t>
            </a:r>
            <a:r>
              <a:rPr lang="zh-TW" altLang="en-US" dirty="0"/>
              <a:t>複製</a:t>
            </a:r>
            <a:r>
              <a:rPr lang="en-US" altLang="zh-TW" dirty="0"/>
              <a:t>-&gt;SQL</a:t>
            </a:r>
            <a:r>
              <a:rPr lang="zh-TW" altLang="en-US" dirty="0"/>
              <a:t> </a:t>
            </a:r>
            <a:r>
              <a:rPr lang="en-US" altLang="zh-TW" dirty="0"/>
              <a:t>-&gt; </a:t>
            </a:r>
            <a:r>
              <a:rPr lang="zh-TW" altLang="en-US" dirty="0"/>
              <a:t>貼上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Upload example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464" y="3496715"/>
            <a:ext cx="4175073" cy="322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731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 Statement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235" y="3153569"/>
            <a:ext cx="4019550" cy="14192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50044" y="4245641"/>
            <a:ext cx="691979" cy="327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188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 SQL DELETE statement removes rows from a table. Its basic form is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where </a:t>
            </a:r>
            <a:r>
              <a:rPr lang="en-US" altLang="zh-TW" dirty="0" err="1"/>
              <a:t>tableName</a:t>
            </a:r>
            <a:r>
              <a:rPr lang="en-US" altLang="zh-TW" dirty="0"/>
              <a:t> is the table from which to 	delete a row (or rows). The optional WHERE 	criteria determines which rows to delete. If this 	clause is omitted, all the table’s rows are deleted.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DELETE Statement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810000" y="2383248"/>
            <a:ext cx="4572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DELETE FROM</a:t>
            </a:r>
            <a:r>
              <a:rPr lang="zh-TW" altLang="en-US" dirty="0"/>
              <a:t> tableName </a:t>
            </a:r>
            <a:r>
              <a:rPr lang="zh-TW" altLang="en-US" dirty="0">
                <a:solidFill>
                  <a:srgbClr val="FF0000"/>
                </a:solidFill>
              </a:rPr>
              <a:t>WHERE</a:t>
            </a:r>
            <a:r>
              <a:rPr lang="zh-TW" altLang="en-US" dirty="0"/>
              <a:t> criteria</a:t>
            </a:r>
          </a:p>
        </p:txBody>
      </p:sp>
    </p:spTree>
    <p:extLst>
      <p:ext uri="{BB962C8B-B14F-4D97-AF65-F5344CB8AC3E}">
        <p14:creationId xmlns:p14="http://schemas.microsoft.com/office/powerpoint/2010/main" val="4846640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DELETE Statement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167449" y="1956657"/>
            <a:ext cx="48191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DELETE FROM </a:t>
            </a:r>
            <a:r>
              <a:rPr lang="zh-TW" altLang="en-US" dirty="0"/>
              <a:t>`authors` </a:t>
            </a:r>
            <a:r>
              <a:rPr lang="zh-TW" altLang="en-US" dirty="0">
                <a:solidFill>
                  <a:srgbClr val="FF0000"/>
                </a:solidFill>
              </a:rPr>
              <a:t>WHERE</a:t>
            </a:r>
            <a:r>
              <a:rPr lang="zh-TW" altLang="en-US" dirty="0"/>
              <a:t> `AuthorID` =5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361" y="2826290"/>
            <a:ext cx="40862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178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DELETE Statement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872" y="2807580"/>
            <a:ext cx="4019550" cy="14192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74508" y="3899652"/>
            <a:ext cx="691979" cy="327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54742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</a:t>
            </a:r>
            <a:r>
              <a:rPr lang="zh-TW" altLang="en-US" dirty="0"/>
              <a:t> </a:t>
            </a:r>
            <a:r>
              <a:rPr lang="en-US" altLang="zh-TW" dirty="0"/>
              <a:t>Database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158017" y="1908245"/>
            <a:ext cx="28026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CREATE DATABASE </a:t>
            </a:r>
            <a:r>
              <a:rPr lang="en-US" altLang="zh-TW" dirty="0"/>
              <a:t>DBNAME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460" y="2503557"/>
            <a:ext cx="8073081" cy="421791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141839" y="3031524"/>
            <a:ext cx="642551" cy="230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836742" y="3747851"/>
            <a:ext cx="642551" cy="230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759147" y="3781896"/>
            <a:ext cx="642551" cy="230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971652" y="3378519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DBNAME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86826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</a:t>
            </a:r>
            <a:r>
              <a:rPr lang="zh-TW" altLang="en-US" dirty="0"/>
              <a:t> </a:t>
            </a:r>
            <a:r>
              <a:rPr lang="en-US" altLang="zh-TW" dirty="0"/>
              <a:t>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638" y="2763301"/>
            <a:ext cx="8837036" cy="26893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54661" y="3253946"/>
            <a:ext cx="642551" cy="230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858531" y="2998573"/>
            <a:ext cx="1869989" cy="230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0132541" y="5166172"/>
            <a:ext cx="465438" cy="230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0317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Q&amp;A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9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database is an organized collection of data. </a:t>
            </a:r>
          </a:p>
          <a:p>
            <a:r>
              <a:rPr lang="en-US" altLang="zh-TW" dirty="0"/>
              <a:t>A database management system (</a:t>
            </a:r>
            <a:r>
              <a:rPr lang="en-US" altLang="zh-TW" dirty="0">
                <a:solidFill>
                  <a:srgbClr val="FF0000"/>
                </a:solidFill>
              </a:rPr>
              <a:t>DBMS</a:t>
            </a:r>
            <a:r>
              <a:rPr lang="en-US" altLang="zh-TW" dirty="0"/>
              <a:t>) provides mechanisms for storing, organizing, retrieving and modifying data for many users.</a:t>
            </a:r>
          </a:p>
          <a:p>
            <a:r>
              <a:rPr lang="en-US" altLang="zh-TW" dirty="0"/>
              <a:t>Today’s most popular database management systems are </a:t>
            </a:r>
            <a:r>
              <a:rPr lang="en-US" altLang="zh-TW" dirty="0">
                <a:solidFill>
                  <a:srgbClr val="FF0000"/>
                </a:solidFill>
              </a:rPr>
              <a:t>relational databases</a:t>
            </a:r>
            <a:r>
              <a:rPr lang="en-US" altLang="zh-TW" dirty="0"/>
              <a:t>.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032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relational database </a:t>
            </a:r>
            <a:r>
              <a:rPr lang="en-US" altLang="zh-TW" dirty="0"/>
              <a:t>stores data in tables. Tables are composed of rows, and rows are composed of columns in which values are stored. </a:t>
            </a:r>
          </a:p>
          <a:p>
            <a:r>
              <a:rPr lang="en-US" altLang="zh-TW" dirty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primary key </a:t>
            </a:r>
            <a:r>
              <a:rPr lang="en-US" altLang="zh-TW" dirty="0"/>
              <a:t>provides unique values that cannot be duplicated in other rows of the same table.</a:t>
            </a:r>
          </a:p>
          <a:p>
            <a:r>
              <a:rPr lang="en-US" altLang="zh-TW" dirty="0"/>
              <a:t>Each column of a table represents a different attribute in a row of data. </a:t>
            </a:r>
          </a:p>
          <a:p>
            <a:r>
              <a:rPr lang="en-US" altLang="zh-TW" dirty="0"/>
              <a:t>The primary key is a column (or group of columns) with a unique value that cannot be duplicated in other rows.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Relational Databases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82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books -&gt; title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Relational Databases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654" y="3259909"/>
            <a:ext cx="68770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30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Authors table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Relational Database Overview: A books Database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221685"/>
            <a:ext cx="6553200" cy="21240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513" y="4735616"/>
            <a:ext cx="39909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3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AuthorISMB</a:t>
            </a:r>
            <a:r>
              <a:rPr lang="zh-TW" altLang="en-US" dirty="0"/>
              <a:t> </a:t>
            </a:r>
            <a:r>
              <a:rPr lang="en-US" altLang="zh-TW" dirty="0"/>
              <a:t>table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Relational Database Overview: A books Database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233525"/>
            <a:ext cx="6553200" cy="12287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378" y="3649707"/>
            <a:ext cx="1364277" cy="307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65689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18.v1</Template>
  <TotalTime>6</TotalTime>
  <Words>1648</Words>
  <Application>Microsoft Office PowerPoint</Application>
  <PresentationFormat>寬螢幕</PresentationFormat>
  <Paragraphs>208</Paragraphs>
  <Slides>46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0" baseType="lpstr">
      <vt:lpstr>Calibri</vt:lpstr>
      <vt:lpstr>Corbel</vt:lpstr>
      <vt:lpstr>Lucida Console</vt:lpstr>
      <vt:lpstr>Custom Theme</vt:lpstr>
      <vt:lpstr>Chapter 18 Database</vt:lpstr>
      <vt:lpstr>Install server</vt:lpstr>
      <vt:lpstr>Login mysql server by phpmyadmin</vt:lpstr>
      <vt:lpstr>Upload example</vt:lpstr>
      <vt:lpstr>Introduction</vt:lpstr>
      <vt:lpstr>Relational Databases</vt:lpstr>
      <vt:lpstr>Relational Databases</vt:lpstr>
      <vt:lpstr>Relational Database Overview: A books Database</vt:lpstr>
      <vt:lpstr>Relational Database Overview: A books Database</vt:lpstr>
      <vt:lpstr>Relational Database Overview: A books Database</vt:lpstr>
      <vt:lpstr>Relational Database Overview: A books Database</vt:lpstr>
      <vt:lpstr>Relational Database Overview: A books Database</vt:lpstr>
      <vt:lpstr>Relational Database Overview: A books Database</vt:lpstr>
      <vt:lpstr>Relational Database Overview: A books Database</vt:lpstr>
      <vt:lpstr>SQL</vt:lpstr>
      <vt:lpstr>Basic SELECT Query</vt:lpstr>
      <vt:lpstr>Basic SELECT Query</vt:lpstr>
      <vt:lpstr>Basic SELECT Query</vt:lpstr>
      <vt:lpstr>Basic SELECT Query</vt:lpstr>
      <vt:lpstr>WHERE Clause</vt:lpstr>
      <vt:lpstr>WHERE Clause</vt:lpstr>
      <vt:lpstr>WHERE Clause</vt:lpstr>
      <vt:lpstr>WHERE Clause</vt:lpstr>
      <vt:lpstr>WHERE Clause</vt:lpstr>
      <vt:lpstr>ORDER BY Clause</vt:lpstr>
      <vt:lpstr>ORDER BY Clause</vt:lpstr>
      <vt:lpstr>ORDER BY Clause</vt:lpstr>
      <vt:lpstr>ORDER BY Clause</vt:lpstr>
      <vt:lpstr>GROUP BY Clause</vt:lpstr>
      <vt:lpstr>Merging Data from Multiple Tables: INNER JOIN</vt:lpstr>
      <vt:lpstr>Merging Data from Multiple Tables: INNER JOIN</vt:lpstr>
      <vt:lpstr>Merging Data from Multiple Tables: INNER JOIN</vt:lpstr>
      <vt:lpstr>Exercise</vt:lpstr>
      <vt:lpstr>INSERT Statement</vt:lpstr>
      <vt:lpstr>INSERT Statement</vt:lpstr>
      <vt:lpstr>INSERT Statement</vt:lpstr>
      <vt:lpstr>INSERT Statement</vt:lpstr>
      <vt:lpstr>UPDATE Statement</vt:lpstr>
      <vt:lpstr>UPDATE Statement</vt:lpstr>
      <vt:lpstr>UPDATE Statement</vt:lpstr>
      <vt:lpstr>DELETE Statement</vt:lpstr>
      <vt:lpstr>DELETE Statement</vt:lpstr>
      <vt:lpstr>DELETE Statement</vt:lpstr>
      <vt:lpstr>Create Database</vt:lpstr>
      <vt:lpstr>Create Table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18 Database</dc:title>
  <dc:creator>簡廷因</dc:creator>
  <cp:lastModifiedBy>簡廷因</cp:lastModifiedBy>
  <cp:revision>5</cp:revision>
  <dcterms:created xsi:type="dcterms:W3CDTF">2021-12-22T12:01:52Z</dcterms:created>
  <dcterms:modified xsi:type="dcterms:W3CDTF">2024-12-04T03:41:30Z</dcterms:modified>
</cp:coreProperties>
</file>