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03EE0-A676-40CD-B902-A79BAC4C7C26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B940E-FAF4-4410-988B-8E7C0643D5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5934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89ED8-8D48-4BEF-8612-5FEA7421703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4673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645" y="5094578"/>
            <a:ext cx="8258755" cy="925223"/>
          </a:xfrm>
        </p:spPr>
        <p:txBody>
          <a:bodyPr/>
          <a:lstStyle>
            <a:lvl1pPr marL="0" indent="0" algn="r" latinLnBrk="0">
              <a:buNone/>
              <a:defRPr lang="zh-TW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648" y="3606801"/>
            <a:ext cx="10103752" cy="1470025"/>
          </a:xfrm>
        </p:spPr>
        <p:txBody>
          <a:bodyPr anchor="b" anchorCtr="0"/>
          <a:lstStyle>
            <a:lvl1pPr algn="r" latinLnBrk="0">
              <a:defRPr lang="zh-TW" sz="4000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142F-26AD-4976-983A-E35CE2FF8E05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EF86B8-DA06-42D8-9CE3-99E9DA47024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3435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0068-858F-4C1B-8F25-3874BDDC613D}" type="datetime1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9746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142F-26AD-4976-983A-E35CE2FF8E05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EF86B8-DA06-42D8-9CE3-99E9DA47024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8508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142F-26AD-4976-983A-E35CE2FF8E05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EF86B8-DA06-42D8-9CE3-99E9DA47024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207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142F-26AD-4976-983A-E35CE2FF8E05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EF86B8-DA06-42D8-9CE3-99E9DA47024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335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142F-26AD-4976-983A-E35CE2FF8E05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EF86B8-DA06-42D8-9CE3-99E9DA47024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0360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142F-26AD-4976-983A-E35CE2FF8E05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EF86B8-DA06-42D8-9CE3-99E9DA47024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74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731F142F-26AD-4976-983A-E35CE2FF8E05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100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BFEF86B8-DA06-42D8-9CE3-99E9DA4702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6145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</p:sldLayoutIdLst>
  <p:txStyles>
    <p:titleStyle>
      <a:defPPr>
        <a:defRPr lang="zh-TW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zh-TW" sz="2800">
          <a:latin typeface="+mn-lt"/>
        </a:defRPr>
      </a:lvl1pPr>
      <a:lvl2pPr marL="742950" indent="-285750" eaLnBrk="1" hangingPunct="1">
        <a:buChar char="–"/>
        <a:defRPr lang="zh-TW" sz="2400">
          <a:latin typeface="+mn-lt"/>
        </a:defRPr>
      </a:lvl2pPr>
      <a:lvl3pPr marL="1143000" indent="-228600" eaLnBrk="1" hangingPunct="1">
        <a:buChar char="•"/>
        <a:defRPr lang="zh-TW" sz="2400">
          <a:latin typeface="+mn-lt"/>
        </a:defRPr>
      </a:lvl3pPr>
      <a:lvl4pPr marL="1600200" indent="-228600" eaLnBrk="1" hangingPunct="1">
        <a:buChar char="–"/>
        <a:defRPr lang="zh-TW" sz="2000">
          <a:latin typeface="+mn-lt"/>
        </a:defRPr>
      </a:lvl4pPr>
      <a:lvl5pPr marL="2057400" indent="-228600" eaLnBrk="1" hangingPunct="1">
        <a:buChar char="»"/>
        <a:defRPr lang="zh-TW" sz="2000">
          <a:latin typeface="+mn-lt"/>
        </a:defRPr>
      </a:lvl5pPr>
      <a:lvl6pPr marL="2514600" indent="-228600" eaLnBrk="1" hangingPunct="1">
        <a:buChar char="•"/>
        <a:defRPr lang="zh-TW" sz="2000"/>
      </a:lvl6pPr>
      <a:lvl7pPr marL="2971800" indent="-228600" eaLnBrk="1" hangingPunct="1">
        <a:buChar char="•"/>
        <a:defRPr lang="zh-TW" sz="2000"/>
      </a:lvl7pPr>
      <a:lvl8pPr marL="3429000" indent="-228600" eaLnBrk="1" hangingPunct="1">
        <a:buChar char="•"/>
        <a:defRPr lang="zh-TW" sz="2000"/>
      </a:lvl8pPr>
      <a:lvl9pPr marL="3886200" indent="-228600" eaLnBrk="1" hangingPunct="1">
        <a:buChar char="•"/>
        <a:defRPr lang="zh-TW" sz="20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457200" eaLnBrk="1" hangingPunct="1">
        <a:defRPr/>
      </a:lvl2pPr>
      <a:lvl3pPr marL="914400" eaLnBrk="1" hangingPunct="1">
        <a:defRPr/>
      </a:lvl3pPr>
      <a:lvl4pPr marL="1371600" eaLnBrk="1" hangingPunct="1">
        <a:defRPr/>
      </a:lvl4pPr>
      <a:lvl5pPr marL="1828800" eaLnBrk="1" hangingPunct="1">
        <a:defRPr/>
      </a:lvl5pPr>
      <a:lvl6pPr marL="2286000" eaLnBrk="1" hangingPunct="1">
        <a:defRPr/>
      </a:lvl6pPr>
      <a:lvl7pPr marL="2743200" eaLnBrk="1" hangingPunct="1">
        <a:defRPr/>
      </a:lvl7pPr>
      <a:lvl8pPr marL="3200400" eaLnBrk="1" hangingPunct="1">
        <a:defRPr/>
      </a:lvl8pPr>
      <a:lvl9pPr marL="36576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tinin@saturn.yzu.edu.tw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php/" TargetMode="External"/><Relationship Id="rId2" Type="http://schemas.openxmlformats.org/officeDocument/2006/relationships/hyperlink" Target="http://php.net/docs.php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簡廷因 </a:t>
            </a:r>
            <a:r>
              <a:rPr lang="en-US" altLang="zh-TW" dirty="0"/>
              <a:t>Ting-Ying </a:t>
            </a:r>
            <a:r>
              <a:rPr lang="en-US" altLang="zh-TW" dirty="0" err="1"/>
              <a:t>Chien</a:t>
            </a:r>
            <a:endParaRPr lang="en-US" altLang="zh-TW" dirty="0"/>
          </a:p>
          <a:p>
            <a:r>
              <a:rPr lang="en-US" altLang="zh-TW"/>
              <a:t>2024.12.14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19 PHP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0573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keywords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Arithmetic Operators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213" y="2129631"/>
            <a:ext cx="65055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479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Arithmetic Operators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00" y="2001839"/>
            <a:ext cx="48006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20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Arithmetic Operators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1767681"/>
            <a:ext cx="47815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87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Arithmetic Operators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2462213"/>
            <a:ext cx="478155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664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Arithmetic Operators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463" y="1739106"/>
            <a:ext cx="479107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886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Arithmetic Operators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938" y="2401329"/>
            <a:ext cx="48101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792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Initializing and Manipulating Arrays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524000" y="0"/>
            <a:ext cx="9143999" cy="6863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1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Array manipulation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1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margin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1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.head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margin-top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1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10px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font-weight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1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bold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 class = 'head'&gt;Creating the first array&lt;/p&gt;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first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zero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first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one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first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two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first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[]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three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count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first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++$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Element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is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first</a:t>
            </a:r>
            <a:r>
              <a:rPr lang="en-US" altLang="zh-TW" sz="11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[$</a:t>
            </a:r>
            <a:r>
              <a:rPr lang="en-US" altLang="zh-TW" sz="1100" kern="0" dirty="0" err="1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1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 class = 'head'&gt;Creating the second array&lt;/p&gt;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second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array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zero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one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two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three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count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second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++$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Element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is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second</a:t>
            </a:r>
            <a:r>
              <a:rPr lang="en-US" altLang="zh-TW" sz="11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[$</a:t>
            </a:r>
            <a:r>
              <a:rPr lang="en-US" altLang="zh-TW" sz="1100" kern="0" dirty="0" err="1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1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 class = 'head'&gt;Creating the third array&lt;/p&gt;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third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Amy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21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third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Bob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18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third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Carol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23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reset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third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element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key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third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next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third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element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is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third</a:t>
            </a:r>
            <a:r>
              <a:rPr lang="en-US" altLang="zh-TW" sz="11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[$element]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 class = 'head'&gt;Creating the fourth array&lt;/p&gt;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fourth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array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January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 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first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 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February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second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 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March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third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April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   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fourth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May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    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fifth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  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June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sixth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July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    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seventh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August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 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eighth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 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September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ninth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October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 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tenth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 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November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eleventh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December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twelfth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foreach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fourth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element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element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is the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month&lt;/p&gt;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147" y="132421"/>
            <a:ext cx="2038252" cy="492080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直線單箭頭接點 7"/>
          <p:cNvCxnSpPr/>
          <p:nvPr/>
        </p:nvCxnSpPr>
        <p:spPr>
          <a:xfrm flipV="1">
            <a:off x="3731740" y="971374"/>
            <a:ext cx="4852086" cy="181232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313801" y="4564379"/>
            <a:ext cx="5534798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313801" y="5900423"/>
            <a:ext cx="5534798" cy="39054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929448" y="2849601"/>
            <a:ext cx="1309816" cy="2072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8647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Assigning a value to an element where the index is omitted </a:t>
            </a:r>
            <a:r>
              <a:rPr lang="en-US" altLang="zh-TW" dirty="0">
                <a:solidFill>
                  <a:srgbClr val="FF0000"/>
                </a:solidFill>
              </a:rPr>
              <a:t>appends</a:t>
            </a:r>
            <a:r>
              <a:rPr lang="en-US" altLang="zh-TW" dirty="0"/>
              <a:t> a new element to the end of the array.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count</a:t>
            </a:r>
            <a:r>
              <a:rPr lang="en-US" altLang="zh-TW" dirty="0"/>
              <a:t>  function return the total number of elements in the array.</a:t>
            </a:r>
          </a:p>
          <a:p>
            <a:r>
              <a:rPr lang="en-US" altLang="zh-TW" dirty="0"/>
              <a:t>An array with </a:t>
            </a:r>
            <a:r>
              <a:rPr lang="en-US" altLang="zh-TW" dirty="0" err="1"/>
              <a:t>noninterger</a:t>
            </a:r>
            <a:r>
              <a:rPr lang="en-US" altLang="zh-TW" dirty="0"/>
              <a:t> indices is called an </a:t>
            </a:r>
            <a:r>
              <a:rPr lang="en-US" altLang="zh-TW" dirty="0">
                <a:solidFill>
                  <a:srgbClr val="FF0000"/>
                </a:solidFill>
              </a:rPr>
              <a:t>associative array</a:t>
            </a:r>
            <a:r>
              <a:rPr lang="en-US" altLang="zh-TW" dirty="0"/>
              <a:t>.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reset </a:t>
            </a:r>
            <a:r>
              <a:rPr lang="en-US" altLang="zh-TW" dirty="0"/>
              <a:t>function sets the internal pointer to the first array element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key</a:t>
            </a:r>
            <a:r>
              <a:rPr lang="en-US" altLang="zh-TW" dirty="0"/>
              <a:t> function returns the index of the element currently referenced by the internal pointer.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next</a:t>
            </a:r>
            <a:r>
              <a:rPr lang="en-US" altLang="zh-TW" dirty="0"/>
              <a:t> function moves the internal pointer to the next element and returns the element.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Initializing and Manipulating Array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993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 Comparisons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507375" y="904498"/>
            <a:ext cx="7043351" cy="5816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String Comparison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margin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fruits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array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apple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orange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banana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count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fruits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++$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strcmp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fruits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banana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fruits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is less than banana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else</a:t>
            </a:r>
            <a:r>
              <a:rPr lang="zh-TW" alt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strcmp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fruits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banana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fruits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is greater than banana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else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fruits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is equal to banana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fruits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apple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and less than apple!&lt;/p&gt;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else</a:t>
            </a:r>
            <a:r>
              <a:rPr lang="zh-TW" alt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fruits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apple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and greater than apple!&lt;/p&gt;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else</a:t>
            </a:r>
            <a:r>
              <a:rPr lang="zh-TW" alt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fruits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apple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and equal to apple!&lt;/p&gt;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TW" sz="1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663" y="2005656"/>
            <a:ext cx="4029075" cy="7048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/>
          <p:cNvSpPr/>
          <p:nvPr/>
        </p:nvSpPr>
        <p:spPr>
          <a:xfrm>
            <a:off x="3130155" y="3456373"/>
            <a:ext cx="3080951" cy="2718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648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String Processing with Regular Expressions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593895" y="831993"/>
            <a:ext cx="8365524" cy="5816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Regular expressions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margin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search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Now is the time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&lt;p&gt;Test string is: '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search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preg_match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/Now/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search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&lt;p&gt;'Now' was found.&lt;/p&gt;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preg_match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/^Now/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search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&lt;p&gt;'Now' found at beginning of the line.&lt;/p&gt;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!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preg_match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/Now$/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search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&lt;p&gt;'Now' was not found at the end of the line.&lt;/p&gt;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preg_match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/\b([a-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zA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-Z]*ow)\b/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search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match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&lt;p&gt;Word found ending in 'ow':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match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&lt;p&gt;Words beginning with 't' found: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while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preg_match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/\b(t[[:alpha:]]+)\b/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search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match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match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search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preg_replace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match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"",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search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266" y="1708590"/>
            <a:ext cx="3832525" cy="15954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/>
          <p:cNvSpPr/>
          <p:nvPr/>
        </p:nvSpPr>
        <p:spPr>
          <a:xfrm>
            <a:off x="2804729" y="3235074"/>
            <a:ext cx="3080951" cy="214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515241" y="5457232"/>
            <a:ext cx="5008606" cy="1997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7331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5" name="Picture 2" descr="https://static.daniweb.com/attachments/0/phpmysql-ch4-fig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665" y="2431317"/>
            <a:ext cx="7111351" cy="295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2772032" y="5207983"/>
            <a:ext cx="64708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https://static.daniweb.com/attachments/0/phpmysql-ch4-fig1.gif</a:t>
            </a:r>
          </a:p>
        </p:txBody>
      </p:sp>
    </p:spTree>
    <p:extLst>
      <p:ext uri="{BB962C8B-B14F-4D97-AF65-F5344CB8AC3E}">
        <p14:creationId xmlns:p14="http://schemas.microsoft.com/office/powerpoint/2010/main" val="4013130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preg_match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Perform a regular expression match</a:t>
            </a:r>
          </a:p>
          <a:p>
            <a:pPr lvl="1"/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preg_match</a:t>
            </a:r>
            <a:r>
              <a:rPr lang="en-US" altLang="zh-TW" dirty="0"/>
              <a:t> ( string $pattern , string $subject [, array &amp;$matches])</a:t>
            </a:r>
          </a:p>
          <a:p>
            <a:pPr lvl="1"/>
            <a:r>
              <a:rPr lang="en-US" altLang="zh-TW" dirty="0"/>
              <a:t>returns 1 if the pattern matches given subject, 0 if it does not, or FALSE if an error occurred.</a:t>
            </a:r>
          </a:p>
          <a:p>
            <a:pPr lvl="1"/>
            <a:endParaRPr lang="en-US" altLang="zh-TW" dirty="0"/>
          </a:p>
          <a:p>
            <a:r>
              <a:rPr lang="en-US" altLang="zh-TW" dirty="0" err="1">
                <a:solidFill>
                  <a:srgbClr val="FF0000"/>
                </a:solidFill>
              </a:rPr>
              <a:t>preg_replace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altLang="zh-TW" dirty="0"/>
              <a:t>Perform a regular expression search and replace</a:t>
            </a:r>
          </a:p>
          <a:p>
            <a:pPr lvl="1"/>
            <a:r>
              <a:rPr lang="en-US" altLang="zh-TW" dirty="0"/>
              <a:t>mixed </a:t>
            </a:r>
            <a:r>
              <a:rPr lang="en-US" altLang="zh-TW" dirty="0" err="1"/>
              <a:t>preg_replace</a:t>
            </a:r>
            <a:r>
              <a:rPr lang="en-US" altLang="zh-TW" dirty="0"/>
              <a:t> ( mixed $pattern , mixed $replacement , mixed $subject)</a:t>
            </a:r>
          </a:p>
          <a:p>
            <a:pPr lvl="1"/>
            <a:r>
              <a:rPr lang="en-US" altLang="zh-TW" dirty="0"/>
              <a:t>returns an array if the subject parameter is an array, or a string otherwise.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String Processing with Regular Expressions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36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String Processing with Regular Expressions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311610" y="3631181"/>
            <a:ext cx="342914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^ : match the beginning of a string</a:t>
            </a:r>
          </a:p>
          <a:p>
            <a:r>
              <a:rPr lang="en-US" altLang="zh-TW" dirty="0"/>
              <a:t>$ : match the end of a string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430164" y="1702713"/>
            <a:ext cx="7331675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search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Now is the time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&lt;p&gt;Test string is: '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search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preg_match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/Now/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search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&lt;p&gt;'Now' was found.&lt;/p&gt;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preg_match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/^Now/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search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&lt;p&gt;'Now' found at beginning of the line.&lt;/p&gt;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!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preg_match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/Now$/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search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&lt;p&gt;'Now' was not found at the end of the line.&lt;/p&gt;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24266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92760" y="4412381"/>
            <a:ext cx="6942436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search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Now is the time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&lt;p&gt;Test string is: '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search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preg_match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/\b([a-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zA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-Z]*ow)\b/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search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match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&lt;p&gt;Word found ending in 'ow':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match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preg_match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/\b([a-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zA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-Z]*ow)\s([a-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zA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-Z]*)/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search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match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&lt;p&gt;Match[0]: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match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&lt;p&gt;Match[1]: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match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&lt;p&gt;Match[2]: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match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If matches is provided, then it is filled with the results of search. $matches[0] will contain the text that matched the full pattern, $matches[1] will have the text that matched the first captured parenthesized </a:t>
            </a:r>
            <a:r>
              <a:rPr lang="en-US" altLang="zh-TW" dirty="0" err="1"/>
              <a:t>subpattern</a:t>
            </a:r>
            <a:r>
              <a:rPr lang="en-US" altLang="zh-TW" dirty="0"/>
              <a:t>, and so on.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String Processing with Regular Expressions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173" y="5473701"/>
            <a:ext cx="3495675" cy="124777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853891" y="5154776"/>
            <a:ext cx="1146477" cy="22787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188808" y="5154776"/>
            <a:ext cx="1014285" cy="23199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/>
          <p:nvPr/>
        </p:nvCxnSpPr>
        <p:spPr>
          <a:xfrm>
            <a:off x="4258962" y="5255742"/>
            <a:ext cx="992660" cy="56017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5251623" y="5255741"/>
            <a:ext cx="590037" cy="79907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599936" y="5154776"/>
            <a:ext cx="2603157" cy="3189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/>
          <p:nvPr/>
        </p:nvCxnSpPr>
        <p:spPr>
          <a:xfrm>
            <a:off x="5082746" y="5382647"/>
            <a:ext cx="168876" cy="1887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862120" y="3863182"/>
            <a:ext cx="369672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/</a:t>
            </a:r>
            <a:r>
              <a:rPr lang="en-US" altLang="zh-TW" dirty="0" err="1"/>
              <a:t>i</a:t>
            </a:r>
            <a:r>
              <a:rPr lang="en-US" altLang="zh-TW" dirty="0"/>
              <a:t> : case-insensitive pattern match</a:t>
            </a:r>
          </a:p>
          <a:p>
            <a:r>
              <a:rPr lang="en-US" altLang="zh-TW" dirty="0"/>
              <a:t>\b: word boundary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8180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String Processing with Regular Expressions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252" y="2563634"/>
            <a:ext cx="5829300" cy="23622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894703" y="5171622"/>
            <a:ext cx="722870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&lt;p&gt;Words beginning with 't' found: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while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preg_match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/\b(t[[:alpha:]]+)\b/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search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match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match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search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preg_replace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match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"",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search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4390768" y="5397534"/>
            <a:ext cx="1021492" cy="214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H="1" flipV="1">
            <a:off x="3680256" y="3558746"/>
            <a:ext cx="1221259" cy="18904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031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$email = </a:t>
            </a:r>
            <a:r>
              <a:rPr lang="en-US" altLang="zh-TW" dirty="0" err="1"/>
              <a:t>userID@domain</a:t>
            </a:r>
            <a:endParaRPr lang="en-US" altLang="zh-TW" dirty="0"/>
          </a:p>
          <a:p>
            <a:pPr lvl="1"/>
            <a:r>
              <a:rPr lang="en-US" altLang="zh-TW" dirty="0"/>
              <a:t>match[1] = </a:t>
            </a:r>
            <a:r>
              <a:rPr lang="en-US" altLang="zh-TW" dirty="0" err="1"/>
              <a:t>userID</a:t>
            </a:r>
            <a:endParaRPr lang="en-US" altLang="zh-TW" dirty="0"/>
          </a:p>
          <a:p>
            <a:pPr lvl="1"/>
            <a:r>
              <a:rPr lang="en-US" altLang="zh-TW" dirty="0"/>
              <a:t>match[2] = domain</a:t>
            </a:r>
          </a:p>
          <a:p>
            <a:pPr lvl="1"/>
            <a:r>
              <a:rPr lang="en-US" altLang="zh-TW" dirty="0" err="1"/>
              <a:t>E.g</a:t>
            </a:r>
            <a:r>
              <a:rPr lang="en-US" altLang="zh-TW" dirty="0"/>
              <a:t> : </a:t>
            </a:r>
            <a:r>
              <a:rPr lang="en-US" altLang="zh-TW" dirty="0">
                <a:hlinkClick r:id="rId2"/>
              </a:rPr>
              <a:t>tinin@saturn.yzu.edu.tw</a:t>
            </a:r>
            <a:endParaRPr lang="en-US" altLang="zh-TW" dirty="0"/>
          </a:p>
          <a:p>
            <a:pPr lvl="2"/>
            <a:r>
              <a:rPr lang="en-US" altLang="zh-TW" dirty="0"/>
              <a:t>match[1] = tinin</a:t>
            </a:r>
          </a:p>
          <a:p>
            <a:pPr lvl="2"/>
            <a:r>
              <a:rPr lang="en-US" altLang="zh-TW" dirty="0"/>
              <a:t>match[2] = saturn.yzu.edu.tw</a:t>
            </a:r>
          </a:p>
          <a:p>
            <a:pPr lvl="2"/>
            <a:endParaRPr lang="en-US" altLang="zh-TW" dirty="0"/>
          </a:p>
          <a:p>
            <a:r>
              <a:rPr lang="en-US" altLang="zh-TW" dirty="0"/>
              <a:t>$</a:t>
            </a:r>
            <a:r>
              <a:rPr lang="en-US" altLang="zh-TW" dirty="0" err="1"/>
              <a:t>ip</a:t>
            </a:r>
            <a:r>
              <a:rPr lang="en-US" altLang="zh-TW" dirty="0"/>
              <a:t> = 140.138.145.75</a:t>
            </a:r>
          </a:p>
          <a:p>
            <a:pPr lvl="1"/>
            <a:r>
              <a:rPr lang="en-US" altLang="zh-TW" dirty="0"/>
              <a:t>match[1] = 140.138</a:t>
            </a:r>
          </a:p>
          <a:p>
            <a:pPr lvl="1"/>
            <a:r>
              <a:rPr lang="en-US" altLang="zh-TW" dirty="0"/>
              <a:t>match[2] = 145</a:t>
            </a:r>
          </a:p>
          <a:p>
            <a:pPr lvl="1"/>
            <a:r>
              <a:rPr lang="en-US" altLang="zh-TW" dirty="0"/>
              <a:t>match[3] = 75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132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Superglobal</a:t>
            </a:r>
            <a:r>
              <a:rPr lang="en-US" altLang="zh-TW" dirty="0"/>
              <a:t> arrays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 Processing and Business Logic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0" y="2572544"/>
            <a:ext cx="51054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909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$_SERVER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 Processing and Business Logic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26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207741" y="2893541"/>
          <a:ext cx="8171934" cy="1479716"/>
        </p:xfrm>
        <a:graphic>
          <a:graphicData uri="http://schemas.openxmlformats.org/drawingml/2006/table">
            <a:tbl>
              <a:tblPr/>
              <a:tblGrid>
                <a:gridCol w="2586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5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16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Element/Code</a:t>
                      </a:r>
                    </a:p>
                  </a:txBody>
                  <a:tcPr marL="6652" marR="6652" marT="6652" marB="6652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Description</a:t>
                      </a:r>
                    </a:p>
                  </a:txBody>
                  <a:tcPr marL="6652" marR="6652" marT="6652" marB="6652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759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  <a:latin typeface="verdana" panose="020B0604030504040204" pitchFamily="34" charset="0"/>
                        </a:rPr>
                        <a:t>$_SERVER['SERVER_ADDR']</a:t>
                      </a:r>
                    </a:p>
                  </a:txBody>
                  <a:tcPr marL="11087" marR="11087" marT="15521" marB="1552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verdana" panose="020B0604030504040204" pitchFamily="34" charset="0"/>
                        </a:rPr>
                        <a:t>Returns the IP address of the host server</a:t>
                      </a:r>
                    </a:p>
                  </a:txBody>
                  <a:tcPr marL="11087" marR="11087" marT="15521" marB="1552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59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verdana" panose="020B0604030504040204" pitchFamily="34" charset="0"/>
                        </a:rPr>
                        <a:t>$_SERVER['SERVER_NAME']</a:t>
                      </a:r>
                    </a:p>
                  </a:txBody>
                  <a:tcPr marL="11087" marR="11087" marT="15521" marB="1552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  <a:latin typeface="verdana" panose="020B0604030504040204" pitchFamily="34" charset="0"/>
                        </a:rPr>
                        <a:t>Returns the name of the host server</a:t>
                      </a:r>
                    </a:p>
                  </a:txBody>
                  <a:tcPr marL="11087" marR="11087" marT="15521" marB="1552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759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  <a:latin typeface="verdana" panose="020B0604030504040204" pitchFamily="34" charset="0"/>
                        </a:rPr>
                        <a:t>$_SERVER['REQUEST_METHOD']</a:t>
                      </a:r>
                    </a:p>
                  </a:txBody>
                  <a:tcPr marL="11087" marR="11087" marT="15521" marB="1552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  <a:latin typeface="verdana" panose="020B0604030504040204" pitchFamily="34" charset="0"/>
                        </a:rPr>
                        <a:t>Returns the request method used to access the page</a:t>
                      </a:r>
                    </a:p>
                  </a:txBody>
                  <a:tcPr marL="11087" marR="11087" marT="15521" marB="1552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759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verdana" panose="020B0604030504040204" pitchFamily="34" charset="0"/>
                        </a:rPr>
                        <a:t>$_SERVER['REQUEST_TIME']</a:t>
                      </a:r>
                    </a:p>
                  </a:txBody>
                  <a:tcPr marL="11087" marR="11087" marT="15521" marB="1552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  <a:latin typeface="verdana" panose="020B0604030504040204" pitchFamily="34" charset="0"/>
                        </a:rPr>
                        <a:t>Returns the timestamp of the start of the request</a:t>
                      </a:r>
                    </a:p>
                  </a:txBody>
                  <a:tcPr marL="11087" marR="11087" marT="15521" marB="1552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759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  <a:latin typeface="verdana" panose="020B0604030504040204" pitchFamily="34" charset="0"/>
                        </a:rPr>
                        <a:t>$_SERVER['REMOTE_ADDR']</a:t>
                      </a:r>
                    </a:p>
                  </a:txBody>
                  <a:tcPr marL="11087" marR="11087" marT="15521" marB="1552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verdana" panose="020B0604030504040204" pitchFamily="34" charset="0"/>
                        </a:rPr>
                        <a:t>Returns the IP address from where the user is viewing the current page</a:t>
                      </a:r>
                    </a:p>
                  </a:txBody>
                  <a:tcPr marL="11087" marR="11087" marT="15521" marB="1552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759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  <a:latin typeface="verdana" panose="020B0604030504040204" pitchFamily="34" charset="0"/>
                        </a:rPr>
                        <a:t>$_SERVER['REMOTE_HOST']</a:t>
                      </a:r>
                    </a:p>
                  </a:txBody>
                  <a:tcPr marL="11087" marR="11087" marT="15521" marB="1552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  <a:latin typeface="verdana" panose="020B0604030504040204" pitchFamily="34" charset="0"/>
                        </a:rPr>
                        <a:t>Returns the Host name from where the user is viewing the current page</a:t>
                      </a:r>
                    </a:p>
                  </a:txBody>
                  <a:tcPr marL="11087" marR="11087" marT="15521" marB="1552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2071817" y="4920333"/>
            <a:ext cx="69321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sz="1600" dirty="0"/>
              <a:t>Ref :http://www.w3schools.com/php/php_superglobals.asp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94994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 Processing and Business Logic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524000" y="18001"/>
            <a:ext cx="9144000" cy="6924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Sample 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5em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float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left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Registration 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Please fill in all fields and click Register.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method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"post"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action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form.php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User Information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First name: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fname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Last name: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lname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Email: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"email"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Phone: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"phone"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placeholder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"(555) 555-5555"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Publications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Which book would you like information about?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"book"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Internet and WWW How to Program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C++ How to Program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Java How to Program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Visual Basic How to Program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Operating System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Which operating system do you use?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"Windows"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checked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Windows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"Mac OS X"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Mac OS X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"Linux"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Linux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"Other"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Other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"Register"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166920" y="561633"/>
            <a:ext cx="1047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Test.html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9723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 Processing and Business Logic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301" y="1502466"/>
            <a:ext cx="3211715" cy="52231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220" y="1502465"/>
            <a:ext cx="3227531" cy="522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9515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 Processing and Business Logic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524000" y="18001"/>
            <a:ext cx="9053384" cy="6924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 Validation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margin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.error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.head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font-weight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bold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margin-top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10px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!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preg_match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/^\([0-9]{3}\) [0-9]{3}-[0-9]{4}$/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phone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]))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 class = 'error'&gt;Invalid phone number&lt;/p&gt;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&lt;p&gt;A valid phone number must be in the form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(555) 555-5555&lt;/p&gt;&lt;p&gt;Click the Back button,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enter a valid phone number and resubmit.&lt;/p&gt;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&lt;p&gt;Thank You.&lt;/p&gt;&lt;/body&gt;&lt;/html&gt;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// terminate script execution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Hi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fname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 Thank you for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completing the survey. You have been added to the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book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mailing list.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class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"head"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The following information has been saved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in our database: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Name: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fname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lname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Email: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email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Phone: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phone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OS: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class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"head"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This is only a sample form.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You have not been added to a mailing list.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974" y="3524534"/>
            <a:ext cx="3707027" cy="6772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524" y="4978107"/>
            <a:ext cx="4259477" cy="12987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矩形 8"/>
          <p:cNvSpPr/>
          <p:nvPr/>
        </p:nvSpPr>
        <p:spPr>
          <a:xfrm>
            <a:off x="2730844" y="4222279"/>
            <a:ext cx="3163329" cy="26308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4679093" y="4341342"/>
            <a:ext cx="2067697" cy="74140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430163" y="4621427"/>
            <a:ext cx="3097427" cy="181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5173362" y="4728519"/>
            <a:ext cx="1713470" cy="4942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7166919" y="561633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Form.php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910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http://php.net/docs.php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http://www.w3schools.com/php/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 Resources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6792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047102" y="77359"/>
            <a:ext cx="8316098" cy="4339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method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"post"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action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form.php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User Information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First name: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fname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Last name: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lname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Email: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"email"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Phone: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"phone"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placeholder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"(555) 555-5555"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Publications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Which book would you like information about?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"book"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Internet and WWW How to Program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C++ How to Program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Java How to Program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Visual Basic How to Program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Operating System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Which operating system do you use?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"Windows"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checked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Windows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"Mac OS X"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Mac OS X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"Linux"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Linux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"Other"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Other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"Register"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2047102" y="4514744"/>
            <a:ext cx="831609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Hi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fname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 Thank you for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completing the survey. You have been added to the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book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mailing list.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class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"head"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The following information has been saved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in our database: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Name: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fname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lname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Email: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email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Phone: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phone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OS: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class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"head"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This is only a sample form.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You have not been added to a mailing list.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en-US" sz="1200" dirty="0"/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4777946" y="624236"/>
            <a:ext cx="3321908" cy="40713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420762" y="113490"/>
            <a:ext cx="634314" cy="216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>
            <a:off x="3733800" y="315660"/>
            <a:ext cx="541638" cy="43387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4383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 Processing and Business Logic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25" y="2514600"/>
            <a:ext cx="65341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7981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method = "post" -&gt; method = "get“</a:t>
            </a:r>
          </a:p>
          <a:p>
            <a:r>
              <a:rPr lang="en-US" altLang="zh-TW" dirty="0"/>
              <a:t>$_POST -&gt; $_GET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32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1" t="-1" r="56161" b="-1"/>
          <a:stretch/>
        </p:blipFill>
        <p:spPr>
          <a:xfrm>
            <a:off x="1567150" y="3217961"/>
            <a:ext cx="9100850" cy="3160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433124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Upload </a:t>
            </a:r>
            <a:r>
              <a:rPr lang="en-US" altLang="zh-TW" dirty="0" err="1"/>
              <a:t>product.sql</a:t>
            </a:r>
            <a:r>
              <a:rPr lang="en-US" altLang="zh-TW" dirty="0"/>
              <a:t> to </a:t>
            </a:r>
            <a:r>
              <a:rPr lang="en-US" altLang="zh-TW" dirty="0" err="1"/>
              <a:t>Mysql</a:t>
            </a:r>
            <a:r>
              <a:rPr lang="en-US" altLang="zh-TW" dirty="0"/>
              <a:t> Server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Reading from a Database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838" y="2585137"/>
            <a:ext cx="64103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1305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Reading from a Database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34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594021" y="1621527"/>
            <a:ext cx="6675738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Sample Database Query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Querying a MySQL database.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method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"post"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action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database.php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 a field to display: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"select"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selected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*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Category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ISBN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"Send Query"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551" y="5048250"/>
            <a:ext cx="6410325" cy="18097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679" y="1463310"/>
            <a:ext cx="39243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513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35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524000" y="90001"/>
            <a:ext cx="8686800" cy="6863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Search Results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0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0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font-family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0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sans-serif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background-color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000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lightyellow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0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background-color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000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lightblue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border-collapse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0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collapse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0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1px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solid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gray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0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padding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0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5px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0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</a:t>
            </a:r>
            <a:r>
              <a:rPr lang="en-US" altLang="zh-TW" sz="10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nth-child</a:t>
            </a:r>
            <a:r>
              <a:rPr lang="en-US" altLang="zh-TW" sz="10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odd</a:t>
            </a:r>
            <a:r>
              <a:rPr lang="en-US" altLang="zh-TW" sz="10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background-color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0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white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0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0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query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 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FROM books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!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database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mysql_connect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localhost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"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USERID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"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password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die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Could not connect to database &lt;/body&gt;&lt;/html&gt;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!</a:t>
            </a:r>
            <a:r>
              <a:rPr lang="en-US" altLang="zh-TW" sz="10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mysql_select_db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products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database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die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Could not open products database &lt;/body&gt;&lt;/html&gt;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!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result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mysql_query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query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database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&lt;p&gt;Could not execute query!&lt;/p&gt;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die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mysql_error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&lt;/body&gt;&lt;/html&gt;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mysql_close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database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caption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Results of "SELECT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0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FROM books"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caption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0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while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mysql_fetch_row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result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foreach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0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&lt;td&gt;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&lt;/td&gt;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Your search yielded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0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mysql_num_rows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result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results.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Please email comments to 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"mailto:deitel@deitel.com"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00" u="sng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u="sng" kern="0" dirty="0" err="1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Deitel</a:t>
            </a:r>
            <a:r>
              <a:rPr lang="en-US" altLang="zh-TW" sz="1000" u="sng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and Associates, Inc.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087" y="528160"/>
            <a:ext cx="4154702" cy="204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9906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Reading from a Database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36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879719" y="3534014"/>
            <a:ext cx="8640000" cy="3323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1500" dirty="0"/>
              <a:t>resource </a:t>
            </a:r>
            <a:r>
              <a:rPr lang="zh-TW" altLang="en-US" sz="1500" dirty="0">
                <a:solidFill>
                  <a:srgbClr val="FF0000"/>
                </a:solidFill>
              </a:rPr>
              <a:t>mysql_connect </a:t>
            </a:r>
            <a:r>
              <a:rPr lang="zh-TW" altLang="en-US" sz="1500" dirty="0"/>
              <a:t>(string $server</a:t>
            </a:r>
            <a:r>
              <a:rPr lang="en-US" altLang="zh-TW" sz="1500" dirty="0"/>
              <a:t>name</a:t>
            </a:r>
            <a:r>
              <a:rPr lang="zh-TW" altLang="en-US" sz="1500" dirty="0"/>
              <a:t> , string $username</a:t>
            </a:r>
            <a:r>
              <a:rPr lang="en-US" altLang="zh-TW" sz="1500" dirty="0"/>
              <a:t>, </a:t>
            </a:r>
            <a:r>
              <a:rPr lang="zh-TW" altLang="en-US" sz="1500" dirty="0"/>
              <a:t>string $password)</a:t>
            </a:r>
            <a:endParaRPr lang="en-US" altLang="zh-TW" sz="1500" dirty="0"/>
          </a:p>
          <a:p>
            <a:r>
              <a:rPr lang="en-US" altLang="zh-TW" sz="1500" dirty="0"/>
              <a:t>     Open a connection to a MySQL Server</a:t>
            </a:r>
            <a:r>
              <a:rPr lang="zh-TW" altLang="en-US" sz="1500" dirty="0"/>
              <a:t> </a:t>
            </a:r>
            <a:endParaRPr lang="en-US" altLang="zh-TW" sz="1500" dirty="0"/>
          </a:p>
          <a:p>
            <a:r>
              <a:rPr lang="en-US" altLang="zh-TW" sz="1500" dirty="0" err="1"/>
              <a:t>bool</a:t>
            </a:r>
            <a:r>
              <a:rPr lang="en-US" altLang="zh-TW" sz="1500" dirty="0"/>
              <a:t> </a:t>
            </a:r>
            <a:r>
              <a:rPr lang="en-US" altLang="zh-TW" sz="1500" dirty="0" err="1">
                <a:solidFill>
                  <a:srgbClr val="FF0000"/>
                </a:solidFill>
              </a:rPr>
              <a:t>mysql_select_db</a:t>
            </a:r>
            <a:r>
              <a:rPr lang="en-US" altLang="zh-TW" sz="1500" dirty="0">
                <a:solidFill>
                  <a:srgbClr val="FF0000"/>
                </a:solidFill>
              </a:rPr>
              <a:t> </a:t>
            </a:r>
            <a:r>
              <a:rPr lang="en-US" altLang="zh-TW" sz="1500" dirty="0"/>
              <a:t>( string $</a:t>
            </a:r>
            <a:r>
              <a:rPr lang="en-US" altLang="zh-TW" sz="1500" dirty="0" err="1"/>
              <a:t>database_name</a:t>
            </a:r>
            <a:r>
              <a:rPr lang="en-US" altLang="zh-TW" sz="1500" dirty="0"/>
              <a:t> , resource $</a:t>
            </a:r>
            <a:r>
              <a:rPr lang="en-US" altLang="zh-TW" sz="1500" dirty="0" err="1"/>
              <a:t>link_identifier</a:t>
            </a:r>
            <a:r>
              <a:rPr lang="en-US" altLang="zh-TW" sz="1500" dirty="0"/>
              <a:t>)</a:t>
            </a:r>
          </a:p>
          <a:p>
            <a:r>
              <a:rPr lang="en-US" altLang="zh-TW" sz="1500" dirty="0"/>
              <a:t>     Select a MySQL database</a:t>
            </a:r>
          </a:p>
          <a:p>
            <a:r>
              <a:rPr lang="en-US" altLang="zh-TW" sz="1500" dirty="0"/>
              <a:t>mixed </a:t>
            </a:r>
            <a:r>
              <a:rPr lang="en-US" altLang="zh-TW" sz="1500" dirty="0" err="1">
                <a:solidFill>
                  <a:srgbClr val="FF0000"/>
                </a:solidFill>
              </a:rPr>
              <a:t>mysql_query</a:t>
            </a:r>
            <a:r>
              <a:rPr lang="en-US" altLang="zh-TW" sz="1500" dirty="0">
                <a:solidFill>
                  <a:srgbClr val="FF0000"/>
                </a:solidFill>
              </a:rPr>
              <a:t> </a:t>
            </a:r>
            <a:r>
              <a:rPr lang="en-US" altLang="zh-TW" sz="1500" dirty="0"/>
              <a:t>( string $query , resource $</a:t>
            </a:r>
            <a:r>
              <a:rPr lang="en-US" altLang="zh-TW" sz="1500" dirty="0" err="1"/>
              <a:t>link_identifier</a:t>
            </a:r>
            <a:r>
              <a:rPr lang="en-US" altLang="zh-TW" sz="1500" dirty="0"/>
              <a:t>)</a:t>
            </a:r>
          </a:p>
          <a:p>
            <a:r>
              <a:rPr lang="en-US" altLang="zh-TW" sz="1500" dirty="0"/>
              <a:t>     Send a MySQL query</a:t>
            </a:r>
          </a:p>
          <a:p>
            <a:r>
              <a:rPr lang="en-US" altLang="zh-TW" sz="1500" dirty="0"/>
              <a:t>string </a:t>
            </a:r>
            <a:r>
              <a:rPr lang="en-US" altLang="zh-TW" sz="1500" dirty="0" err="1">
                <a:solidFill>
                  <a:srgbClr val="FF0000"/>
                </a:solidFill>
              </a:rPr>
              <a:t>mysql_error</a:t>
            </a:r>
            <a:r>
              <a:rPr lang="en-US" altLang="zh-TW" sz="1500" dirty="0"/>
              <a:t>()</a:t>
            </a:r>
          </a:p>
          <a:p>
            <a:r>
              <a:rPr lang="en-US" altLang="zh-TW" sz="1500" dirty="0"/>
              <a:t>     Returns the text of the error message from previous MySQL operation</a:t>
            </a:r>
          </a:p>
          <a:p>
            <a:r>
              <a:rPr lang="en-US" altLang="zh-TW" sz="1500" dirty="0" err="1"/>
              <a:t>bool</a:t>
            </a:r>
            <a:r>
              <a:rPr lang="en-US" altLang="zh-TW" sz="1500" dirty="0"/>
              <a:t> </a:t>
            </a:r>
            <a:r>
              <a:rPr lang="en-US" altLang="zh-TW" sz="1500" dirty="0" err="1">
                <a:solidFill>
                  <a:srgbClr val="FF0000"/>
                </a:solidFill>
              </a:rPr>
              <a:t>mysql_close</a:t>
            </a:r>
            <a:r>
              <a:rPr lang="en-US" altLang="zh-TW" sz="1500" dirty="0">
                <a:solidFill>
                  <a:srgbClr val="FF0000"/>
                </a:solidFill>
              </a:rPr>
              <a:t> </a:t>
            </a:r>
            <a:r>
              <a:rPr lang="en-US" altLang="zh-TW" sz="1500" dirty="0"/>
              <a:t>(resource $</a:t>
            </a:r>
            <a:r>
              <a:rPr lang="en-US" altLang="zh-TW" sz="1500" dirty="0" err="1"/>
              <a:t>link_identifier</a:t>
            </a:r>
            <a:r>
              <a:rPr lang="en-US" altLang="zh-TW" sz="1500" dirty="0"/>
              <a:t> )</a:t>
            </a:r>
          </a:p>
          <a:p>
            <a:r>
              <a:rPr lang="en-US" altLang="zh-TW" sz="1500" dirty="0"/>
              <a:t>     Close MySQL connection</a:t>
            </a:r>
          </a:p>
          <a:p>
            <a:r>
              <a:rPr lang="en-US" altLang="zh-TW" sz="1500" dirty="0"/>
              <a:t>array </a:t>
            </a:r>
            <a:r>
              <a:rPr lang="en-US" altLang="zh-TW" sz="1500" dirty="0" err="1">
                <a:solidFill>
                  <a:srgbClr val="FF0000"/>
                </a:solidFill>
              </a:rPr>
              <a:t>mysql_fetch_row</a:t>
            </a:r>
            <a:r>
              <a:rPr lang="en-US" altLang="zh-TW" sz="1500" dirty="0">
                <a:solidFill>
                  <a:srgbClr val="FF0000"/>
                </a:solidFill>
              </a:rPr>
              <a:t> </a:t>
            </a:r>
            <a:r>
              <a:rPr lang="en-US" altLang="zh-TW" sz="1500" dirty="0"/>
              <a:t>( resource $result )</a:t>
            </a:r>
          </a:p>
          <a:p>
            <a:r>
              <a:rPr lang="en-US" altLang="zh-TW" sz="1500" dirty="0"/>
              <a:t>     Get a result row as an enumerated array  // $row[0] , $row[1]…</a:t>
            </a:r>
          </a:p>
          <a:p>
            <a:r>
              <a:rPr lang="zh-TW" altLang="en-US" sz="1500" dirty="0"/>
              <a:t>int </a:t>
            </a:r>
            <a:r>
              <a:rPr lang="zh-TW" altLang="en-US" sz="1500" dirty="0">
                <a:solidFill>
                  <a:srgbClr val="FF0000"/>
                </a:solidFill>
              </a:rPr>
              <a:t>mysql_num_rows </a:t>
            </a:r>
            <a:r>
              <a:rPr lang="zh-TW" altLang="en-US" sz="1500" dirty="0"/>
              <a:t>( resource $result )</a:t>
            </a:r>
            <a:endParaRPr lang="en-US" altLang="zh-TW" sz="1500" dirty="0"/>
          </a:p>
          <a:p>
            <a:r>
              <a:rPr lang="en-US" altLang="zh-TW" sz="1500" dirty="0"/>
              <a:t>     Get number of rows in result</a:t>
            </a:r>
            <a:endParaRPr lang="zh-TW" altLang="en-US" sz="1500" dirty="0"/>
          </a:p>
        </p:txBody>
      </p:sp>
      <p:sp>
        <p:nvSpPr>
          <p:cNvPr id="6" name="矩形 5"/>
          <p:cNvSpPr/>
          <p:nvPr/>
        </p:nvSpPr>
        <p:spPr>
          <a:xfrm>
            <a:off x="1878227" y="48868"/>
            <a:ext cx="8641492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!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database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mysql_connect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localhost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USERID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password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Could not connect to database &lt;/body&gt;&lt;/html&gt;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!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mysql_select_db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products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database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Could not open products database &lt;/body&gt;&lt;/html&gt;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!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result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mysql_query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query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database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&lt;p&gt;Could not execute query!&lt;/p&gt;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mysql_error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&lt;/body&gt;&lt;/html&gt;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mysql_close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database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while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mysql_fetch_row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result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foreach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&lt;td&gt;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&lt;/td&gt;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mysql_num_rows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result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703937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A SQL injection attack consists of insertion or "injection" of a SQL query via the input data from the client to the application</a:t>
            </a:r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</a:t>
            </a:r>
            <a:r>
              <a:rPr lang="en-US" altLang="zh-TW" dirty="0"/>
              <a:t> injection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37</a:t>
            </a:fld>
            <a:endParaRPr lang="zh-TW" altLang="en-US"/>
          </a:p>
        </p:txBody>
      </p:sp>
      <p:pic>
        <p:nvPicPr>
          <p:cNvPr id="1026" name="Picture 2" descr="「sql injection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892" y="3334545"/>
            <a:ext cx="4515908" cy="338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5953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PHP5</a:t>
            </a:r>
          </a:p>
          <a:p>
            <a:pPr lvl="1"/>
            <a:r>
              <a:rPr lang="en-US" altLang="zh-TW" dirty="0"/>
              <a:t>function name: </a:t>
            </a:r>
            <a:r>
              <a:rPr lang="en-US" altLang="zh-TW" dirty="0" err="1"/>
              <a:t>mysql_xxxx</a:t>
            </a:r>
            <a:endParaRPr lang="en-US" altLang="zh-TW" dirty="0"/>
          </a:p>
          <a:p>
            <a:pPr lvl="1"/>
            <a:r>
              <a:rPr lang="en-US" altLang="zh-TW" dirty="0" err="1"/>
              <a:t>mysql_connect</a:t>
            </a:r>
            <a:r>
              <a:rPr lang="en-US" altLang="zh-TW" dirty="0"/>
              <a:t>()</a:t>
            </a:r>
          </a:p>
          <a:p>
            <a:pPr lvl="1"/>
            <a:r>
              <a:rPr lang="en-US" altLang="zh-TW" dirty="0" err="1"/>
              <a:t>mysql_query</a:t>
            </a:r>
            <a:r>
              <a:rPr lang="en-US" altLang="zh-TW" dirty="0"/>
              <a:t>()</a:t>
            </a:r>
          </a:p>
          <a:p>
            <a:pPr lvl="2"/>
            <a:r>
              <a:rPr lang="en-US" altLang="zh-TW" dirty="0" err="1"/>
              <a:t>mysql_query</a:t>
            </a:r>
            <a:r>
              <a:rPr lang="en-US" altLang="zh-TW" dirty="0"/>
              <a:t>( $query, $database )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PHP7</a:t>
            </a:r>
          </a:p>
          <a:p>
            <a:pPr lvl="1"/>
            <a:r>
              <a:rPr lang="en-US" altLang="zh-TW" dirty="0"/>
              <a:t>function name: </a:t>
            </a:r>
            <a:r>
              <a:rPr lang="en-US" altLang="zh-TW" dirty="0" err="1"/>
              <a:t>mysql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 err="1"/>
              <a:t>_xxxx</a:t>
            </a:r>
            <a:endParaRPr lang="en-US" altLang="zh-TW" dirty="0"/>
          </a:p>
          <a:p>
            <a:pPr lvl="1"/>
            <a:r>
              <a:rPr lang="en-US" altLang="zh-TW" dirty="0" err="1"/>
              <a:t>mysql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 err="1"/>
              <a:t>_connect</a:t>
            </a:r>
            <a:r>
              <a:rPr lang="en-US" altLang="zh-TW" dirty="0"/>
              <a:t>()</a:t>
            </a:r>
          </a:p>
          <a:p>
            <a:pPr lvl="1"/>
            <a:r>
              <a:rPr lang="en-US" altLang="zh-TW" dirty="0" err="1"/>
              <a:t>mysqli_query</a:t>
            </a:r>
            <a:r>
              <a:rPr lang="en-US" altLang="zh-TW" dirty="0"/>
              <a:t>()</a:t>
            </a:r>
          </a:p>
          <a:p>
            <a:pPr lvl="2"/>
            <a:r>
              <a:rPr lang="en-US" altLang="zh-TW" dirty="0" err="1"/>
              <a:t>mysqli_query</a:t>
            </a:r>
            <a:r>
              <a:rPr lang="en-US" altLang="zh-TW" dirty="0"/>
              <a:t>( $database ,$query)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PHP7 connect to MySQL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83344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PHP7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PHP7 connect to MySQL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97443" y="2218440"/>
            <a:ext cx="7797115" cy="4339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query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FROM books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!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database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mysqli_connect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localhost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USERID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password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Could not connect to database &lt;/body&gt;&lt;/html&gt;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!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mysqli_select_db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database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products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Could not open products database &lt;/body&gt;&lt;/html&gt;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!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result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mysqli_query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database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query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&lt;p&gt;Could not execute query!&lt;/p&gt;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mysqli_error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&lt;/body&gt;&lt;/html&gt;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mysqli_close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database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&lt;table&gt;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while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mysqli_fetch_row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result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foreach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&lt;td&gt;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&lt;/td&gt;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&lt;/table&gt;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04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Simple</a:t>
            </a:r>
            <a:r>
              <a:rPr lang="zh-TW" altLang="en-US" dirty="0"/>
              <a:t> </a:t>
            </a:r>
            <a:r>
              <a:rPr lang="en-US" altLang="zh-TW" dirty="0"/>
              <a:t>PHP</a:t>
            </a:r>
            <a:r>
              <a:rPr lang="zh-TW" altLang="en-US" dirty="0"/>
              <a:t> </a:t>
            </a:r>
            <a:r>
              <a:rPr lang="en-US" altLang="zh-TW" dirty="0"/>
              <a:t>Program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034381"/>
            <a:ext cx="6553200" cy="18288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4080272"/>
            <a:ext cx="65151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6734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40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524000" y="0"/>
            <a:ext cx="8686800" cy="6863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Search Results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0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0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font-family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0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sans-serif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background-color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000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lightyellow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0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background-color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000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lightblue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border-collapse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0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collapse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0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1px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solid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gray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0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padding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0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5px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0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</a:t>
            </a:r>
            <a:r>
              <a:rPr lang="en-US" altLang="zh-TW" sz="10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nth-child</a:t>
            </a:r>
            <a:r>
              <a:rPr lang="en-US" altLang="zh-TW" sz="10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odd</a:t>
            </a:r>
            <a:r>
              <a:rPr lang="en-US" altLang="zh-TW" sz="10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background-color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0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white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0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0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query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 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FROM books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!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database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mysqli_connect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localhost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"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USERID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"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password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die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Could not connect to database &lt;/body&gt;&lt;/html&gt;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!</a:t>
            </a:r>
            <a:r>
              <a:rPr lang="en-US" altLang="zh-TW" sz="10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mysqli_select_db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database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products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die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Could not open products database &lt;/body&gt;&lt;/html&gt;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!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result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mysqli_query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database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query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&lt;p&gt;Could not execute query!&lt;/p&gt;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die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mysqli_error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&lt;/body&gt;&lt;/html&gt;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mysqli_close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database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caption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Results of "SELECT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0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FROM books"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caption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0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while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mysqli_fetch_row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result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foreach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0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&lt;td&gt;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&lt;/td&gt;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Your search yielded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0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mysqli_num_rows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result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results.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Please email comments to 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"mailto:deitel@deitel.com"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00" u="sng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u="sng" kern="0" dirty="0" err="1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Deitel</a:t>
            </a:r>
            <a:r>
              <a:rPr lang="en-US" altLang="zh-TW" sz="1000" u="sng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and Associates, Inc.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087" y="528160"/>
            <a:ext cx="4154702" cy="204634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081214" y="2638912"/>
            <a:ext cx="5995987" cy="1571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081214" y="3233515"/>
            <a:ext cx="5995987" cy="1571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090734" y="2934192"/>
            <a:ext cx="5995987" cy="1571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081213" y="3694599"/>
            <a:ext cx="5995987" cy="1571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081212" y="3989879"/>
            <a:ext cx="5995987" cy="1571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090734" y="4786799"/>
            <a:ext cx="5995987" cy="1571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153097" y="6140941"/>
            <a:ext cx="5995987" cy="1571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77849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927" y="1952496"/>
            <a:ext cx="4352925" cy="15525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926" y="3659058"/>
            <a:ext cx="59245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433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 </a:t>
            </a:r>
            <a:r>
              <a:rPr lang="en-US" altLang="zh-TW" dirty="0">
                <a:solidFill>
                  <a:srgbClr val="FF0000"/>
                </a:solidFill>
              </a:rPr>
              <a:t>cookie</a:t>
            </a:r>
            <a:r>
              <a:rPr lang="en-US" altLang="zh-TW" dirty="0"/>
              <a:t> is a piece of information that’s stored by a server in a text file on a client’s computer to maintain information about the client during and between browsing sessions.</a:t>
            </a:r>
          </a:p>
          <a:p>
            <a:r>
              <a:rPr lang="en-US" altLang="zh-TW" dirty="0"/>
              <a:t>A server can access only the cookies that it has placed on the client.</a:t>
            </a:r>
          </a:p>
          <a:p>
            <a:r>
              <a:rPr lang="en-US" altLang="zh-TW" dirty="0"/>
              <a:t>A cookies has an </a:t>
            </a:r>
            <a:r>
              <a:rPr lang="en-US" altLang="zh-TW" dirty="0">
                <a:solidFill>
                  <a:srgbClr val="FF0000"/>
                </a:solidFill>
              </a:rPr>
              <a:t>expiration date</a:t>
            </a:r>
            <a:r>
              <a:rPr lang="en-US" altLang="zh-TW" dirty="0"/>
              <a:t>, after which the web browser deletes it.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Using Cookies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10620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Using Cookies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43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813605" y="2385843"/>
            <a:ext cx="6149546" cy="4154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Writing a cookie to the client computer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7em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float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left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Click Write Cookie to save your cookie data.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method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"post"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action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cookies.php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Name: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"name"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Height: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"height"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Favorite Color: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"color"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"Write Cookie"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849" y="1065444"/>
            <a:ext cx="4866000" cy="1616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043697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Using Cookies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44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589905" y="1401517"/>
            <a:ext cx="6738551" cy="5447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define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FIVE_DAYS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60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*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60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*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24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*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// define constant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setcookie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time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+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FIVE_DAYS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setcookie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time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+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FIVE_DAYS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setcookie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time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+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FIVE_DAYS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Cookie Saved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margin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The cookie has been set with the following data: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Name: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Height: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Favorite Color: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span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'color: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'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span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Click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readCookies.php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u="sng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here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to read the saved cookie.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359466"/>
            <a:ext cx="4260249" cy="13924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037" y="3569285"/>
            <a:ext cx="4448175" cy="13144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矩形 7"/>
          <p:cNvSpPr/>
          <p:nvPr/>
        </p:nvSpPr>
        <p:spPr>
          <a:xfrm>
            <a:off x="4254843" y="2803893"/>
            <a:ext cx="629782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bool </a:t>
            </a:r>
            <a:r>
              <a:rPr lang="zh-TW" altLang="en-US" dirty="0">
                <a:solidFill>
                  <a:srgbClr val="FF0000"/>
                </a:solidFill>
              </a:rPr>
              <a:t>setcookie</a:t>
            </a:r>
            <a:r>
              <a:rPr lang="zh-TW" altLang="en-US" dirty="0"/>
              <a:t> ( string $name , string $value , int $expire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 Send a cookie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4654378" y="1296472"/>
            <a:ext cx="1334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kern="0" dirty="0" err="1">
                <a:solidFill>
                  <a:srgbClr val="FF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cookies.php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3187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Using Cookies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45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405449" y="5300568"/>
            <a:ext cx="205601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$_COOKIE["name"]</a:t>
            </a:r>
          </a:p>
          <a:p>
            <a:r>
              <a:rPr lang="en-US" altLang="zh-TW" dirty="0"/>
              <a:t>$_COOKIE["height"]</a:t>
            </a:r>
          </a:p>
          <a:p>
            <a:r>
              <a:rPr lang="en-US" altLang="zh-TW" dirty="0"/>
              <a:t>$_COOKIE["color"]</a:t>
            </a:r>
          </a:p>
        </p:txBody>
      </p:sp>
      <p:sp>
        <p:nvSpPr>
          <p:cNvPr id="8" name="矩形 7"/>
          <p:cNvSpPr/>
          <p:nvPr/>
        </p:nvSpPr>
        <p:spPr>
          <a:xfrm>
            <a:off x="1602259" y="1600200"/>
            <a:ext cx="6709720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Read Cookies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margin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The following data is saved in a cookie on your computer.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foreach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_COOKIE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key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key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TW" sz="1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949" y="1940964"/>
            <a:ext cx="5353050" cy="1104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531628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User Login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481" y="2144412"/>
            <a:ext cx="2838450" cy="15049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554" y="2330150"/>
            <a:ext cx="3857625" cy="1133475"/>
          </a:xfrm>
          <a:prstGeom prst="rect">
            <a:avLst/>
          </a:prstGeom>
        </p:spPr>
      </p:pic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4649931" y="2896887"/>
            <a:ext cx="8516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/>
          <p:cNvCxnSpPr>
            <a:stCxn id="6" idx="2"/>
            <a:endCxn id="7" idx="0"/>
          </p:cNvCxnSpPr>
          <p:nvPr/>
        </p:nvCxnSpPr>
        <p:spPr>
          <a:xfrm rot="5400000">
            <a:off x="6088790" y="3309187"/>
            <a:ext cx="1187138" cy="14960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圖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9347" y="4650762"/>
            <a:ext cx="1782462" cy="574988"/>
          </a:xfrm>
          <a:prstGeom prst="rect">
            <a:avLst/>
          </a:prstGeom>
        </p:spPr>
      </p:pic>
      <p:cxnSp>
        <p:nvCxnSpPr>
          <p:cNvPr id="20" name="肘形接點 19"/>
          <p:cNvCxnSpPr>
            <a:stCxn id="6" idx="2"/>
            <a:endCxn id="18" idx="0"/>
          </p:cNvCxnSpPr>
          <p:nvPr/>
        </p:nvCxnSpPr>
        <p:spPr>
          <a:xfrm rot="16200000" flipH="1">
            <a:off x="7491903" y="3402087"/>
            <a:ext cx="1187138" cy="13102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2814" y="4650763"/>
            <a:ext cx="17430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6275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Q&amp;A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8311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Simple</a:t>
            </a:r>
            <a:r>
              <a:rPr lang="zh-TW" altLang="en-US" dirty="0"/>
              <a:t> </a:t>
            </a:r>
            <a:r>
              <a:rPr lang="en-US" altLang="zh-TW" dirty="0"/>
              <a:t>PHP</a:t>
            </a:r>
            <a:r>
              <a:rPr lang="zh-TW" altLang="en-US" dirty="0"/>
              <a:t> </a:t>
            </a:r>
            <a:r>
              <a:rPr lang="en-US" altLang="zh-TW" dirty="0"/>
              <a:t>Program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981200" y="3237223"/>
            <a:ext cx="7237088" cy="24929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php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name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Paul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"; </a:t>
            </a: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// declaration and initialization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?&gt;</a:t>
            </a: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end PHP script --&gt;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Simple PHP document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php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 to PHP,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name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!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?&gt;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586" y="2467671"/>
            <a:ext cx="3143250" cy="4191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986347" y="5041559"/>
            <a:ext cx="3669827" cy="28420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5799439" y="2804202"/>
            <a:ext cx="2533135" cy="223735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154356" y="3668851"/>
            <a:ext cx="173393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//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php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comment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324486" y="4090772"/>
            <a:ext cx="23006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&lt;!--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--&gt;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html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comment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2705057" y="3947568"/>
            <a:ext cx="3325041" cy="12360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4747686" y="2883650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test.php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027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PHP</a:t>
            </a:r>
            <a:r>
              <a:rPr lang="zh-TW" altLang="en-US" dirty="0"/>
              <a:t> </a:t>
            </a:r>
            <a:r>
              <a:rPr lang="en-US" altLang="zh-TW" dirty="0"/>
              <a:t>variables</a:t>
            </a:r>
            <a:r>
              <a:rPr lang="zh-TW" altLang="en-US" dirty="0"/>
              <a:t> </a:t>
            </a:r>
            <a:r>
              <a:rPr lang="en-US" altLang="zh-TW" dirty="0"/>
              <a:t>are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loosely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typed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they</a:t>
            </a:r>
            <a:r>
              <a:rPr lang="zh-TW" altLang="en-US" dirty="0"/>
              <a:t> </a:t>
            </a:r>
            <a:r>
              <a:rPr lang="en-US" altLang="zh-TW" dirty="0"/>
              <a:t>can</a:t>
            </a:r>
            <a:r>
              <a:rPr lang="zh-TW" altLang="en-US" dirty="0"/>
              <a:t> </a:t>
            </a:r>
            <a:r>
              <a:rPr lang="en-US" altLang="zh-TW" dirty="0"/>
              <a:t>contain</a:t>
            </a:r>
            <a:r>
              <a:rPr lang="zh-TW" altLang="en-US" dirty="0"/>
              <a:t> </a:t>
            </a:r>
            <a:r>
              <a:rPr lang="en-US" altLang="zh-TW" dirty="0"/>
              <a:t>different</a:t>
            </a:r>
            <a:r>
              <a:rPr lang="zh-TW" altLang="en-US" dirty="0"/>
              <a:t> </a:t>
            </a:r>
            <a:r>
              <a:rPr lang="en-US" altLang="zh-TW" dirty="0"/>
              <a:t>types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data.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Simple</a:t>
            </a:r>
            <a:r>
              <a:rPr lang="zh-TW" altLang="en-US" dirty="0"/>
              <a:t> </a:t>
            </a:r>
            <a:r>
              <a:rPr lang="en-US" altLang="zh-TW" dirty="0"/>
              <a:t>PHP</a:t>
            </a:r>
            <a:r>
              <a:rPr lang="zh-TW" altLang="en-US" dirty="0"/>
              <a:t> </a:t>
            </a:r>
            <a:r>
              <a:rPr lang="en-US" altLang="zh-TW" dirty="0"/>
              <a:t>Program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2558879"/>
            <a:ext cx="65151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47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Converting</a:t>
            </a:r>
            <a:r>
              <a:rPr lang="zh-TW" altLang="en-US" dirty="0"/>
              <a:t> </a:t>
            </a:r>
            <a:r>
              <a:rPr lang="en-US" altLang="zh-TW" dirty="0"/>
              <a:t>Between</a:t>
            </a:r>
            <a:r>
              <a:rPr lang="zh-TW" altLang="en-US" dirty="0"/>
              <a:t> </a:t>
            </a:r>
            <a:r>
              <a:rPr lang="en-US" altLang="zh-TW" dirty="0"/>
              <a:t>Data</a:t>
            </a:r>
            <a:r>
              <a:rPr lang="zh-TW" altLang="en-US" dirty="0"/>
              <a:t> </a:t>
            </a:r>
            <a:r>
              <a:rPr lang="en-US" altLang="zh-TW" dirty="0"/>
              <a:t>Types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524000" y="-54000"/>
            <a:ext cx="9144000" cy="7032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1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 type conversion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1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margin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1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.head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margin-top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1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10px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font-weight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1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bold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.space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margin-top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1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10px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testString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3.5 seconds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testDouble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79.2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testInteger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12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class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"head"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Original values: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testString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is a(n) 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gettype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testString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testDouble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is a(n) 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gettype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testDouble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testInteger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is a(n) 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gettype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testInteger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class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"head"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Converting to other data types: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testString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settype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testString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double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as a double is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testString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testString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settype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testString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integer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as an integer is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testString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settype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testString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string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 class = ‘space’&gt;Converting back to a string results in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testString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98.6 degrees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 class = 'space'&gt;Before casting: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is a 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1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gettype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 class = 'space'&gt;Using type casting instead:&lt;/p&gt;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&lt;p&gt;as a double: 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double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&lt;p&gt;as an integer: 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integer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 class = ‘space’&gt;After casting: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is a 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gettype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850" y="85725"/>
            <a:ext cx="2495550" cy="3028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/>
          <p:cNvSpPr/>
          <p:nvPr/>
        </p:nvSpPr>
        <p:spPr>
          <a:xfrm>
            <a:off x="5123936" y="3093081"/>
            <a:ext cx="2281881" cy="617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 flipV="1">
            <a:off x="2395152" y="6036984"/>
            <a:ext cx="8044249" cy="15744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310713" y="4304271"/>
            <a:ext cx="3867664" cy="10173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7104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Arithmetic Operators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524000" y="18001"/>
            <a:ext cx="9144000" cy="6924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margin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Using arithmetic operators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&lt;p&gt;The value of variable a is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define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+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VALUE;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&lt;p&gt;Variable a after adding constant VALUE is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*=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&lt;p&gt;Multiplying variable a by 2 yields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50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&lt;p&gt;Variable a is less than 50&lt;/p&gt;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+=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40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&lt;p&gt;Variable a after adding 40 is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51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&lt;p&gt;Variable a is still 50 or less&lt;/p&gt;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else</a:t>
            </a:r>
            <a:r>
              <a:rPr lang="zh-TW" alt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101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&lt;p&gt;Variable a is now between 50 and 100, inclusive&lt;/p&gt;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else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&lt;p&gt;Variable a is now greater than 100&lt;/p&gt;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&lt;p&gt;Using a variable before initializing: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nothing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test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num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+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VALUE;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&lt;p&gt;An uninitialized variable plus constant VALUE yields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test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3 dollars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+=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&lt;p&gt;Adding a string to variable a yields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900" y="581026"/>
            <a:ext cx="3238500" cy="18002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/>
          <p:cNvSpPr/>
          <p:nvPr/>
        </p:nvSpPr>
        <p:spPr>
          <a:xfrm>
            <a:off x="2380148" y="2428560"/>
            <a:ext cx="2084173" cy="4031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364260" y="4446346"/>
            <a:ext cx="2084173" cy="20729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364260" y="5741772"/>
            <a:ext cx="5484341" cy="51992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613190" y="2428559"/>
            <a:ext cx="1669047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define constant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234617" y="2133600"/>
            <a:ext cx="255961" cy="18947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7043352" y="2273644"/>
            <a:ext cx="2298357" cy="372809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870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Arithmetic Operators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195" y="1621527"/>
            <a:ext cx="6486525" cy="9525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569" y="2750923"/>
            <a:ext cx="6534150" cy="12573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1570" y="4438543"/>
            <a:ext cx="65246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17109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19.v1</Template>
  <TotalTime>4</TotalTime>
  <Words>6684</Words>
  <Application>Microsoft Office PowerPoint</Application>
  <PresentationFormat>寬螢幕</PresentationFormat>
  <Paragraphs>734</Paragraphs>
  <Slides>47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52" baseType="lpstr">
      <vt:lpstr>Calibri</vt:lpstr>
      <vt:lpstr>Corbel</vt:lpstr>
      <vt:lpstr>Courier New</vt:lpstr>
      <vt:lpstr>Verdana</vt:lpstr>
      <vt:lpstr>Custom Theme</vt:lpstr>
      <vt:lpstr>Chapter 19 PHP</vt:lpstr>
      <vt:lpstr>PowerPoint 簡報</vt:lpstr>
      <vt:lpstr>Web Resources</vt:lpstr>
      <vt:lpstr>Simple PHP Program</vt:lpstr>
      <vt:lpstr>Simple PHP Program</vt:lpstr>
      <vt:lpstr>Simple PHP Program</vt:lpstr>
      <vt:lpstr>Converting Between Data Types</vt:lpstr>
      <vt:lpstr>Arithmetic Operators</vt:lpstr>
      <vt:lpstr>Arithmetic Operators</vt:lpstr>
      <vt:lpstr>Arithmetic Operators</vt:lpstr>
      <vt:lpstr>Arithmetic Operators</vt:lpstr>
      <vt:lpstr>Arithmetic Operators</vt:lpstr>
      <vt:lpstr>Arithmetic Operators</vt:lpstr>
      <vt:lpstr>Arithmetic Operators</vt:lpstr>
      <vt:lpstr>Arithmetic Operators</vt:lpstr>
      <vt:lpstr>Initializing and Manipulating Arrays</vt:lpstr>
      <vt:lpstr>Initializing and Manipulating Array</vt:lpstr>
      <vt:lpstr>String Comparisons</vt:lpstr>
      <vt:lpstr>String Processing with Regular Expressions</vt:lpstr>
      <vt:lpstr>String Processing with Regular Expressions</vt:lpstr>
      <vt:lpstr>String Processing with Regular Expressions</vt:lpstr>
      <vt:lpstr>String Processing with Regular Expressions</vt:lpstr>
      <vt:lpstr>String Processing with Regular Expressions</vt:lpstr>
      <vt:lpstr>Exercise</vt:lpstr>
      <vt:lpstr>Form Processing and Business Logic</vt:lpstr>
      <vt:lpstr>Form Processing and Business Logic</vt:lpstr>
      <vt:lpstr>Form Processing and Business Logic</vt:lpstr>
      <vt:lpstr>Form Processing and Business Logic</vt:lpstr>
      <vt:lpstr>Form Processing and Business Logic</vt:lpstr>
      <vt:lpstr>PowerPoint 簡報</vt:lpstr>
      <vt:lpstr>Form Processing and Business Logic</vt:lpstr>
      <vt:lpstr>Exercise</vt:lpstr>
      <vt:lpstr>Reading from a Database</vt:lpstr>
      <vt:lpstr>Reading from a Database</vt:lpstr>
      <vt:lpstr>PowerPoint 簡報</vt:lpstr>
      <vt:lpstr>Reading from a Database</vt:lpstr>
      <vt:lpstr>sql injection</vt:lpstr>
      <vt:lpstr>PHP7 connect to MySQL</vt:lpstr>
      <vt:lpstr>PHP7 connect to MySQL</vt:lpstr>
      <vt:lpstr>PowerPoint 簡報</vt:lpstr>
      <vt:lpstr>Exercise</vt:lpstr>
      <vt:lpstr>Using Cookies</vt:lpstr>
      <vt:lpstr>Using Cookies</vt:lpstr>
      <vt:lpstr>Using Cookies</vt:lpstr>
      <vt:lpstr>Using Cookies</vt:lpstr>
      <vt:lpstr>Exercise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19 PHP</dc:title>
  <dc:creator>簡廷因</dc:creator>
  <cp:lastModifiedBy>簡廷因</cp:lastModifiedBy>
  <cp:revision>7</cp:revision>
  <dcterms:created xsi:type="dcterms:W3CDTF">2021-12-22T12:03:04Z</dcterms:created>
  <dcterms:modified xsi:type="dcterms:W3CDTF">2024-12-11T05:58:01Z</dcterms:modified>
</cp:coreProperties>
</file>