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8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5" d="100"/>
          <a:sy n="75" d="100"/>
        </p:scale>
        <p:origin x="284"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3A6266-4E8C-4F7F-AD31-58ECC8493E8F}" type="datetimeFigureOut">
              <a:rPr lang="zh-TW" altLang="en-US" smtClean="0"/>
              <a:t>2024/11/3</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0CF534-95C2-4D94-97A5-CF353F907F0F}" type="slidenum">
              <a:rPr lang="zh-TW" altLang="en-US" smtClean="0"/>
              <a:t>‹#›</a:t>
            </a:fld>
            <a:endParaRPr lang="zh-TW" altLang="en-US"/>
          </a:p>
        </p:txBody>
      </p:sp>
    </p:spTree>
    <p:extLst>
      <p:ext uri="{BB962C8B-B14F-4D97-AF65-F5344CB8AC3E}">
        <p14:creationId xmlns:p14="http://schemas.microsoft.com/office/powerpoint/2010/main" val="2680701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D389ED8-8D48-4BEF-8612-5FEA7421703F}" type="slidenum">
              <a:rPr lang="zh-TW" altLang="en-US" smtClean="0"/>
              <a:t>1</a:t>
            </a:fld>
            <a:endParaRPr lang="zh-TW" altLang="en-US"/>
          </a:p>
        </p:txBody>
      </p:sp>
    </p:spTree>
    <p:extLst>
      <p:ext uri="{BB962C8B-B14F-4D97-AF65-F5344CB8AC3E}">
        <p14:creationId xmlns:p14="http://schemas.microsoft.com/office/powerpoint/2010/main" val="3616212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6" name="image1.jpg"/>
          <p:cNvPicPr>
            <a:picLocks noChangeAspect="1"/>
          </p:cNvPicPr>
          <p:nvPr/>
        </p:nvPicPr>
        <p:blipFill>
          <a:blip r:embed="rId2" cstate="print">
            <a:duotone>
              <a:schemeClr val="accent1"/>
              <a:srgbClr val="FFFFFF"/>
            </a:duotone>
          </a:blip>
          <a:stretch>
            <a:fillRect/>
          </a:stretch>
        </p:blipFill>
        <p:spPr>
          <a:xfrm>
            <a:off x="0" y="0"/>
            <a:ext cx="12192000" cy="6858000"/>
          </a:xfrm>
          <a:prstGeom prst="rect">
            <a:avLst/>
          </a:prstGeom>
          <a:noFill/>
          <a:ln>
            <a:noFill/>
          </a:ln>
        </p:spPr>
      </p:pic>
      <p:pic>
        <p:nvPicPr>
          <p:cNvPr id="7" name="image2.png"/>
          <p:cNvPicPr>
            <a:picLocks noChangeAspect="1"/>
          </p:cNvPicPr>
          <p:nvPr/>
        </p:nvPicPr>
        <p:blipFill>
          <a:blip r:embed="rId3" cstate="print">
            <a:duotone>
              <a:schemeClr val="accent1"/>
              <a:srgbClr val="FFFFFF"/>
            </a:duotone>
          </a:blip>
          <a:stretch>
            <a:fillRect/>
          </a:stretch>
        </p:blipFill>
        <p:spPr>
          <a:xfrm>
            <a:off x="762" y="429"/>
            <a:ext cx="12190477" cy="6857143"/>
          </a:xfrm>
          <a:prstGeom prst="rect">
            <a:avLst/>
          </a:prstGeom>
          <a:noFill/>
          <a:ln>
            <a:noFill/>
          </a:ln>
        </p:spPr>
      </p:pic>
      <p:pic>
        <p:nvPicPr>
          <p:cNvPr id="8" name="image3.png"/>
          <p:cNvPicPr>
            <a:picLocks noChangeAspect="1"/>
          </p:cNvPicPr>
          <p:nvPr/>
        </p:nvPicPr>
        <p:blipFill>
          <a:blip r:embed="rId4" cstate="print">
            <a:duotone>
              <a:schemeClr val="accent1"/>
              <a:srgbClr val="FFFFFF"/>
            </a:duotone>
          </a:blip>
          <a:stretch>
            <a:fillRect/>
          </a:stretch>
        </p:blipFill>
        <p:spPr>
          <a:xfrm>
            <a:off x="762" y="429"/>
            <a:ext cx="12190477" cy="6857143"/>
          </a:xfrm>
          <a:prstGeom prst="rect">
            <a:avLst/>
          </a:prstGeom>
          <a:noFill/>
          <a:ln>
            <a:noFill/>
          </a:ln>
        </p:spPr>
      </p:pic>
      <p:pic>
        <p:nvPicPr>
          <p:cNvPr id="9" name="image4.png"/>
          <p:cNvPicPr>
            <a:picLocks noChangeAspect="1"/>
          </p:cNvPicPr>
          <p:nvPr/>
        </p:nvPicPr>
        <p:blipFill>
          <a:blip r:embed="rId5" cstate="print"/>
          <a:stretch>
            <a:fillRect/>
          </a:stretch>
        </p:blipFill>
        <p:spPr>
          <a:xfrm>
            <a:off x="762" y="429"/>
            <a:ext cx="12190477" cy="6857143"/>
          </a:xfrm>
          <a:prstGeom prst="rect">
            <a:avLst/>
          </a:prstGeom>
          <a:noFill/>
          <a:ln>
            <a:noFill/>
          </a:ln>
        </p:spPr>
      </p:pic>
      <p:sp>
        <p:nvSpPr>
          <p:cNvPr id="31" name="Rectangle 31"/>
          <p:cNvSpPr>
            <a:spLocks noGrp="1"/>
          </p:cNvSpPr>
          <p:nvPr>
            <p:ph type="subTitle" idx="1"/>
          </p:nvPr>
        </p:nvSpPr>
        <p:spPr>
          <a:xfrm>
            <a:off x="3323645" y="5094578"/>
            <a:ext cx="8258755" cy="925223"/>
          </a:xfrm>
        </p:spPr>
        <p:txBody>
          <a:bodyPr/>
          <a:lstStyle>
            <a:lvl1pPr marL="0" indent="0" algn="r" latinLnBrk="0">
              <a:buNone/>
              <a:defRPr lang="zh-TW" sz="28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a:t>按一下以編輯母片副標題樣式</a:t>
            </a:r>
            <a:endParaRPr lang="zh-TW"/>
          </a:p>
        </p:txBody>
      </p:sp>
      <p:sp>
        <p:nvSpPr>
          <p:cNvPr id="5" name="Rectangle 5"/>
          <p:cNvSpPr>
            <a:spLocks noGrp="1"/>
          </p:cNvSpPr>
          <p:nvPr>
            <p:ph type="ctrTitle"/>
          </p:nvPr>
        </p:nvSpPr>
        <p:spPr>
          <a:xfrm>
            <a:off x="1478648" y="3606801"/>
            <a:ext cx="10103752" cy="1470025"/>
          </a:xfrm>
        </p:spPr>
        <p:txBody>
          <a:bodyPr anchor="b" anchorCtr="0"/>
          <a:lstStyle>
            <a:lvl1pPr algn="r" latinLnBrk="0">
              <a:defRPr lang="zh-TW" sz="4000"/>
            </a:lvl1pPr>
          </a:lstStyle>
          <a:p>
            <a:r>
              <a:rPr lang="zh-TW" altLang="en-US"/>
              <a:t>按一下以編輯母片標題樣式</a:t>
            </a:r>
            <a:endParaRPr lang="zh-TW"/>
          </a:p>
        </p:txBody>
      </p:sp>
      <p:sp>
        <p:nvSpPr>
          <p:cNvPr id="10" name="Date Placeholder 9"/>
          <p:cNvSpPr>
            <a:spLocks noGrp="1"/>
          </p:cNvSpPr>
          <p:nvPr>
            <p:ph type="dt" sz="half" idx="10"/>
          </p:nvPr>
        </p:nvSpPr>
        <p:spPr/>
        <p:txBody>
          <a:bodyPr/>
          <a:lstStyle/>
          <a:p>
            <a:fld id="{4B501A69-1F66-4C39-9ADD-9CCECC0705EA}" type="datetimeFigureOut">
              <a:rPr lang="zh-TW" altLang="en-US" smtClean="0"/>
              <a:t>2024/11/3</a:t>
            </a:fld>
            <a:endParaRPr lang="zh-TW" altLang="en-US"/>
          </a:p>
        </p:txBody>
      </p:sp>
      <p:sp>
        <p:nvSpPr>
          <p:cNvPr id="11" name="Slide Number Placeholder 10"/>
          <p:cNvSpPr>
            <a:spLocks noGrp="1"/>
          </p:cNvSpPr>
          <p:nvPr>
            <p:ph type="sldNum" sz="quarter" idx="11"/>
          </p:nvPr>
        </p:nvSpPr>
        <p:spPr/>
        <p:txBody>
          <a:bodyPr/>
          <a:lstStyle/>
          <a:p>
            <a:fld id="{0AC2E4C4-FC2D-4DEC-9B58-55C77D422789}" type="slidenum">
              <a:rPr lang="zh-TW" altLang="en-US" smtClean="0"/>
              <a:t>‹#›</a:t>
            </a:fld>
            <a:endParaRPr lang="zh-TW" altLang="en-US"/>
          </a:p>
        </p:txBody>
      </p:sp>
      <p:sp>
        <p:nvSpPr>
          <p:cNvPr id="12" name="Footer Placeholder 11"/>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3039411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文字">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9" name="Rectangle 8"/>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a:t>按一下以編輯母片標題樣式</a:t>
            </a:r>
            <a:endParaRPr lang="zh-TW"/>
          </a:p>
        </p:txBody>
      </p:sp>
      <p:sp>
        <p:nvSpPr>
          <p:cNvPr id="8" name="Date Placeholder 7"/>
          <p:cNvSpPr>
            <a:spLocks noGrp="1"/>
          </p:cNvSpPr>
          <p:nvPr>
            <p:ph type="dt" sz="half" idx="10"/>
          </p:nvPr>
        </p:nvSpPr>
        <p:spPr/>
        <p:txBody>
          <a:bodyPr/>
          <a:lstStyle/>
          <a:p>
            <a:fld id="{DBB50068-858F-4C1B-8F25-3874BDDC613D}" type="datetime1">
              <a:rPr lang="zh-TW" altLang="en-US" smtClean="0"/>
              <a:t>2024/11/3</a:t>
            </a:fld>
            <a:endParaRPr lang="zh-TW" altLang="en-US"/>
          </a:p>
        </p:txBody>
      </p:sp>
      <p:sp>
        <p:nvSpPr>
          <p:cNvPr id="10" name="Slide Number Placeholder 9"/>
          <p:cNvSpPr>
            <a:spLocks noGrp="1"/>
          </p:cNvSpPr>
          <p:nvPr>
            <p:ph type="sldNum" sz="quarter" idx="11"/>
          </p:nvPr>
        </p:nvSpPr>
        <p:spPr/>
        <p:txBody>
          <a:bodyPr/>
          <a:lstStyle/>
          <a:p>
            <a:fld id="{C079578B-AC5F-42B6-8865-2DF8A33AED36}"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1274014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6" name="Rectangle 5"/>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a:t>按一下以編輯母片標題樣式</a:t>
            </a:r>
            <a:endParaRPr lang="zh-TW"/>
          </a:p>
        </p:txBody>
      </p:sp>
      <p:sp>
        <p:nvSpPr>
          <p:cNvPr id="7" name="Date Placeholder 6"/>
          <p:cNvSpPr>
            <a:spLocks noGrp="1"/>
          </p:cNvSpPr>
          <p:nvPr>
            <p:ph type="dt" sz="half" idx="10"/>
          </p:nvPr>
        </p:nvSpPr>
        <p:spPr/>
        <p:txBody>
          <a:bodyPr/>
          <a:lstStyle/>
          <a:p>
            <a:fld id="{4B501A69-1F66-4C39-9ADD-9CCECC0705EA}" type="datetimeFigureOut">
              <a:rPr lang="zh-TW" altLang="en-US" smtClean="0"/>
              <a:t>2024/11/3</a:t>
            </a:fld>
            <a:endParaRPr lang="zh-TW" altLang="en-US"/>
          </a:p>
        </p:txBody>
      </p:sp>
      <p:sp>
        <p:nvSpPr>
          <p:cNvPr id="8" name="Slide Number Placeholder 7"/>
          <p:cNvSpPr>
            <a:spLocks noGrp="1"/>
          </p:cNvSpPr>
          <p:nvPr>
            <p:ph type="sldNum" sz="quarter" idx="11"/>
          </p:nvPr>
        </p:nvSpPr>
        <p:spPr/>
        <p:txBody>
          <a:bodyPr/>
          <a:lstStyle/>
          <a:p>
            <a:fld id="{0AC2E4C4-FC2D-4DEC-9B58-55C77D422789}" type="slidenum">
              <a:rPr lang="zh-TW" altLang="en-US" smtClean="0"/>
              <a:t>‹#›</a:t>
            </a:fld>
            <a:endParaRPr lang="zh-TW" altLang="en-US"/>
          </a:p>
        </p:txBody>
      </p:sp>
      <p:sp>
        <p:nvSpPr>
          <p:cNvPr id="9" name="Footer Placeholder 8"/>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919844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B501A69-1F66-4C39-9ADD-9CCECC0705EA}" type="datetimeFigureOut">
              <a:rPr lang="zh-TW" altLang="en-US" smtClean="0"/>
              <a:t>2024/11/3</a:t>
            </a:fld>
            <a:endParaRPr lang="zh-TW" altLang="en-US"/>
          </a:p>
        </p:txBody>
      </p:sp>
      <p:sp>
        <p:nvSpPr>
          <p:cNvPr id="6" name="Slide Number Placeholder 5"/>
          <p:cNvSpPr>
            <a:spLocks noGrp="1"/>
          </p:cNvSpPr>
          <p:nvPr>
            <p:ph type="sldNum" sz="quarter" idx="11"/>
          </p:nvPr>
        </p:nvSpPr>
        <p:spPr/>
        <p:txBody>
          <a:bodyPr/>
          <a:lstStyle/>
          <a:p>
            <a:fld id="{0AC2E4C4-FC2D-4DEC-9B58-55C77D422789}" type="slidenum">
              <a:rPr lang="zh-TW" altLang="en-US" smtClean="0"/>
              <a:t>‹#›</a:t>
            </a:fld>
            <a:endParaRPr lang="zh-TW" altLang="en-US"/>
          </a:p>
        </p:txBody>
      </p:sp>
      <p:sp>
        <p:nvSpPr>
          <p:cNvPr id="8" name="Footer Placeholder 7"/>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3275292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標題及兩欄文字">
    <p:spTree>
      <p:nvGrpSpPr>
        <p:cNvPr id="1" name=""/>
        <p:cNvGrpSpPr/>
        <p:nvPr/>
      </p:nvGrpSpPr>
      <p:grpSpPr>
        <a:xfrm>
          <a:off x="0" y="0"/>
          <a:ext cx="0" cy="0"/>
          <a:chOff x="0" y="0"/>
          <a:chExt cx="0" cy="0"/>
        </a:xfrm>
      </p:grpSpPr>
      <p:sp>
        <p:nvSpPr>
          <p:cNvPr id="4" name="Rectangle 4"/>
          <p:cNvSpPr>
            <a:spLocks noGrp="1"/>
          </p:cNvSpPr>
          <p:nvPr>
            <p:ph type="body" sz="half" idx="1"/>
          </p:nvPr>
        </p:nvSpPr>
        <p:spPr>
          <a:xfrm>
            <a:off x="609600" y="1600201"/>
            <a:ext cx="5384800" cy="452596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11" name="Rectangle 11"/>
          <p:cNvSpPr>
            <a:spLocks noGrp="1"/>
          </p:cNvSpPr>
          <p:nvPr>
            <p:ph type="body" sz="half" idx="2"/>
          </p:nvPr>
        </p:nvSpPr>
        <p:spPr>
          <a:xfrm>
            <a:off x="6197600" y="1600201"/>
            <a:ext cx="5384800" cy="452596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8" name="Rectangle 7"/>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a:t>按一下以編輯母片標題樣式</a:t>
            </a:r>
            <a:endParaRPr lang="zh-TW"/>
          </a:p>
        </p:txBody>
      </p:sp>
      <p:sp>
        <p:nvSpPr>
          <p:cNvPr id="10" name="Date Placeholder 9"/>
          <p:cNvSpPr>
            <a:spLocks noGrp="1"/>
          </p:cNvSpPr>
          <p:nvPr>
            <p:ph type="dt" sz="half" idx="10"/>
          </p:nvPr>
        </p:nvSpPr>
        <p:spPr/>
        <p:txBody>
          <a:bodyPr/>
          <a:lstStyle/>
          <a:p>
            <a:fld id="{4B501A69-1F66-4C39-9ADD-9CCECC0705EA}" type="datetimeFigureOut">
              <a:rPr lang="zh-TW" altLang="en-US" smtClean="0"/>
              <a:t>2024/11/3</a:t>
            </a:fld>
            <a:endParaRPr lang="zh-TW" altLang="en-US"/>
          </a:p>
        </p:txBody>
      </p:sp>
      <p:sp>
        <p:nvSpPr>
          <p:cNvPr id="12" name="Slide Number Placeholder 11"/>
          <p:cNvSpPr>
            <a:spLocks noGrp="1"/>
          </p:cNvSpPr>
          <p:nvPr>
            <p:ph type="sldNum" sz="quarter" idx="11"/>
          </p:nvPr>
        </p:nvSpPr>
        <p:spPr/>
        <p:txBody>
          <a:bodyPr/>
          <a:lstStyle/>
          <a:p>
            <a:fld id="{0AC2E4C4-FC2D-4DEC-9B58-55C77D422789}" type="slidenum">
              <a:rPr lang="zh-TW" altLang="en-US" smtClean="0"/>
              <a:t>‹#›</a:t>
            </a:fld>
            <a:endParaRPr lang="zh-TW" altLang="en-US"/>
          </a:p>
        </p:txBody>
      </p:sp>
      <p:sp>
        <p:nvSpPr>
          <p:cNvPr id="13" name="Footer Placeholder 12"/>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403227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標題及物件">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7" name="Rectangle 6"/>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a:t>按一下以編輯母片標題樣式</a:t>
            </a:r>
            <a:endParaRPr lang="zh-TW"/>
          </a:p>
        </p:txBody>
      </p:sp>
      <p:sp>
        <p:nvSpPr>
          <p:cNvPr id="8" name="Date Placeholder 7"/>
          <p:cNvSpPr>
            <a:spLocks noGrp="1"/>
          </p:cNvSpPr>
          <p:nvPr>
            <p:ph type="dt" sz="half" idx="10"/>
          </p:nvPr>
        </p:nvSpPr>
        <p:spPr/>
        <p:txBody>
          <a:bodyPr/>
          <a:lstStyle/>
          <a:p>
            <a:fld id="{4B501A69-1F66-4C39-9ADD-9CCECC0705EA}" type="datetimeFigureOut">
              <a:rPr lang="zh-TW" altLang="en-US" smtClean="0"/>
              <a:t>2024/11/3</a:t>
            </a:fld>
            <a:endParaRPr lang="zh-TW" altLang="en-US"/>
          </a:p>
        </p:txBody>
      </p:sp>
      <p:sp>
        <p:nvSpPr>
          <p:cNvPr id="9" name="Slide Number Placeholder 8"/>
          <p:cNvSpPr>
            <a:spLocks noGrp="1"/>
          </p:cNvSpPr>
          <p:nvPr>
            <p:ph type="sldNum" sz="quarter" idx="11"/>
          </p:nvPr>
        </p:nvSpPr>
        <p:spPr/>
        <p:txBody>
          <a:bodyPr/>
          <a:lstStyle/>
          <a:p>
            <a:fld id="{0AC2E4C4-FC2D-4DEC-9B58-55C77D422789}" type="slidenum">
              <a:rPr lang="zh-TW" altLang="en-US" smtClean="0"/>
              <a:t>‹#›</a:t>
            </a:fld>
            <a:endParaRPr lang="zh-TW" altLang="en-US"/>
          </a:p>
        </p:txBody>
      </p:sp>
      <p:sp>
        <p:nvSpPr>
          <p:cNvPr id="10" name="Footer Placeholder 9"/>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256610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標題及兩項物件">
    <p:spTree>
      <p:nvGrpSpPr>
        <p:cNvPr id="1" name=""/>
        <p:cNvGrpSpPr/>
        <p:nvPr/>
      </p:nvGrpSpPr>
      <p:grpSpPr>
        <a:xfrm>
          <a:off x="0" y="0"/>
          <a:ext cx="0" cy="0"/>
          <a:chOff x="0" y="0"/>
          <a:chExt cx="0" cy="0"/>
        </a:xfrm>
      </p:grpSpPr>
      <p:sp>
        <p:nvSpPr>
          <p:cNvPr id="30" name="Rectangle 30"/>
          <p:cNvSpPr>
            <a:spLocks noGrp="1"/>
          </p:cNvSpPr>
          <p:nvPr>
            <p:ph sz="half" idx="1"/>
          </p:nvPr>
        </p:nvSpPr>
        <p:spPr>
          <a:xfrm>
            <a:off x="609600" y="1600201"/>
            <a:ext cx="5384800" cy="452596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17" name="Rectangle 17"/>
          <p:cNvSpPr>
            <a:spLocks noGrp="1"/>
          </p:cNvSpPr>
          <p:nvPr>
            <p:ph sz="half" idx="2"/>
          </p:nvPr>
        </p:nvSpPr>
        <p:spPr>
          <a:xfrm>
            <a:off x="6197600" y="1600201"/>
            <a:ext cx="5384800" cy="452596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8" name="Rectangle 7"/>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a:t>按一下以編輯母片標題樣式</a:t>
            </a:r>
            <a:endParaRPr lang="zh-TW"/>
          </a:p>
        </p:txBody>
      </p:sp>
      <p:sp>
        <p:nvSpPr>
          <p:cNvPr id="9" name="Date Placeholder 8"/>
          <p:cNvSpPr>
            <a:spLocks noGrp="1"/>
          </p:cNvSpPr>
          <p:nvPr>
            <p:ph type="dt" sz="half" idx="10"/>
          </p:nvPr>
        </p:nvSpPr>
        <p:spPr/>
        <p:txBody>
          <a:bodyPr/>
          <a:lstStyle/>
          <a:p>
            <a:fld id="{4B501A69-1F66-4C39-9ADD-9CCECC0705EA}" type="datetimeFigureOut">
              <a:rPr lang="zh-TW" altLang="en-US" smtClean="0"/>
              <a:t>2024/11/3</a:t>
            </a:fld>
            <a:endParaRPr lang="zh-TW" altLang="en-US"/>
          </a:p>
        </p:txBody>
      </p:sp>
      <p:sp>
        <p:nvSpPr>
          <p:cNvPr id="10" name="Slide Number Placeholder 9"/>
          <p:cNvSpPr>
            <a:spLocks noGrp="1"/>
          </p:cNvSpPr>
          <p:nvPr>
            <p:ph type="sldNum" sz="quarter" idx="11"/>
          </p:nvPr>
        </p:nvSpPr>
        <p:spPr/>
        <p:txBody>
          <a:bodyPr/>
          <a:lstStyle/>
          <a:p>
            <a:fld id="{0AC2E4C4-FC2D-4DEC-9B58-55C77D422789}"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1253409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hade val="85000"/>
          </a:schemeClr>
        </a:solidFill>
        <a:effectLst/>
      </p:bgPr>
    </p:bg>
    <p:spTree>
      <p:nvGrpSpPr>
        <p:cNvPr id="1" name=""/>
        <p:cNvGrpSpPr/>
        <p:nvPr/>
      </p:nvGrpSpPr>
      <p:grpSpPr>
        <a:xfrm>
          <a:off x="0" y="0"/>
          <a:ext cx="0" cy="0"/>
          <a:chOff x="0" y="0"/>
          <a:chExt cx="0" cy="0"/>
        </a:xfrm>
      </p:grpSpPr>
      <p:pic>
        <p:nvPicPr>
          <p:cNvPr id="8" name="image5.png"/>
          <p:cNvPicPr>
            <a:picLocks noChangeAspect="1"/>
          </p:cNvPicPr>
          <p:nvPr/>
        </p:nvPicPr>
        <p:blipFill>
          <a:blip r:embed="rId9" cstate="print">
            <a:duotone>
              <a:schemeClr val="accent1"/>
              <a:srgbClr val="FFFFFF"/>
            </a:duotone>
          </a:blip>
          <a:stretch>
            <a:fillRect/>
          </a:stretch>
        </p:blipFill>
        <p:spPr>
          <a:xfrm>
            <a:off x="762" y="429"/>
            <a:ext cx="12190477" cy="6857143"/>
          </a:xfrm>
          <a:prstGeom prst="rect">
            <a:avLst/>
          </a:prstGeom>
          <a:noFill/>
          <a:ln>
            <a:noFill/>
          </a:ln>
        </p:spPr>
      </p:pic>
      <p:pic>
        <p:nvPicPr>
          <p:cNvPr id="9" name="image6.png"/>
          <p:cNvPicPr>
            <a:picLocks noChangeAspect="1"/>
          </p:cNvPicPr>
          <p:nvPr/>
        </p:nvPicPr>
        <p:blipFill>
          <a:blip r:embed="rId10" cstate="print"/>
          <a:stretch>
            <a:fillRect/>
          </a:stretch>
        </p:blipFill>
        <p:spPr>
          <a:xfrm>
            <a:off x="762" y="429"/>
            <a:ext cx="12190477" cy="6857143"/>
          </a:xfrm>
          <a:prstGeom prst="rect">
            <a:avLst/>
          </a:prstGeom>
          <a:noFill/>
          <a:ln>
            <a:noFill/>
          </a:ln>
        </p:spPr>
      </p:pic>
      <p:sp>
        <p:nvSpPr>
          <p:cNvPr id="30" name="Rectangle 30"/>
          <p:cNvSpPr>
            <a:spLocks noGrp="1"/>
          </p:cNvSpPr>
          <p:nvPr>
            <p:ph type="title"/>
          </p:nvPr>
        </p:nvSpPr>
        <p:spPr>
          <a:xfrm>
            <a:off x="609600" y="359465"/>
            <a:ext cx="10972800" cy="1143000"/>
          </a:xfrm>
          <a:prstGeom prst="rect">
            <a:avLst/>
          </a:prstGeom>
        </p:spPr>
        <p:txBody>
          <a:bodyPr anchor="b" anchorCtr="0">
            <a:normAutofit/>
          </a:bodyPr>
          <a:lstStyle/>
          <a:p>
            <a:pPr algn="l"/>
            <a:r>
              <a:rPr lang="zh-TW"/>
              <a:t>按一下以編輯母片標題樣式</a:t>
            </a:r>
          </a:p>
        </p:txBody>
      </p:sp>
      <p:sp>
        <p:nvSpPr>
          <p:cNvPr id="12" name="Rectangle 12"/>
          <p:cNvSpPr>
            <a:spLocks noGrp="1"/>
          </p:cNvSpPr>
          <p:nvPr>
            <p:ph type="body" idx="1"/>
          </p:nvPr>
        </p:nvSpPr>
        <p:spPr>
          <a:xfrm>
            <a:off x="609600" y="1600201"/>
            <a:ext cx="10972800" cy="4525963"/>
          </a:xfrm>
          <a:prstGeom prst="rect">
            <a:avLst/>
          </a:prstGeom>
        </p:spPr>
        <p:txBody>
          <a:bodyPr>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Rectangle 6"/>
          <p:cNvSpPr>
            <a:spLocks noGrp="1"/>
          </p:cNvSpPr>
          <p:nvPr>
            <p:ph type="dt" sz="half" idx="2"/>
          </p:nvPr>
        </p:nvSpPr>
        <p:spPr>
          <a:xfrm>
            <a:off x="609600" y="6245225"/>
            <a:ext cx="2844800" cy="476250"/>
          </a:xfrm>
          <a:prstGeom prst="rect">
            <a:avLst/>
          </a:prstGeom>
        </p:spPr>
        <p:txBody>
          <a:bodyPr/>
          <a:lstStyle>
            <a:lvl1pPr latinLnBrk="0">
              <a:defRPr lang="zh-TW" sz="1000">
                <a:latin typeface="+mn-lt"/>
              </a:defRPr>
            </a:lvl1pPr>
          </a:lstStyle>
          <a:p>
            <a:fld id="{4B501A69-1F66-4C39-9ADD-9CCECC0705EA}" type="datetimeFigureOut">
              <a:rPr lang="zh-TW" altLang="en-US" smtClean="0"/>
              <a:t>2024/11/3</a:t>
            </a:fld>
            <a:endParaRPr lang="zh-TW" altLang="en-US"/>
          </a:p>
        </p:txBody>
      </p:sp>
      <p:sp>
        <p:nvSpPr>
          <p:cNvPr id="20" name="Rectangle 20"/>
          <p:cNvSpPr>
            <a:spLocks noGrp="1"/>
          </p:cNvSpPr>
          <p:nvPr>
            <p:ph type="ftr" sz="quarter" idx="3"/>
          </p:nvPr>
        </p:nvSpPr>
        <p:spPr>
          <a:xfrm>
            <a:off x="4165600" y="6245225"/>
            <a:ext cx="3860800" cy="476250"/>
          </a:xfrm>
          <a:prstGeom prst="rect">
            <a:avLst/>
          </a:prstGeom>
        </p:spPr>
        <p:txBody>
          <a:bodyPr/>
          <a:lstStyle>
            <a:lvl1pPr algn="ctr" latinLnBrk="0">
              <a:defRPr lang="zh-TW" sz="1000">
                <a:latin typeface="+mn-lt"/>
              </a:defRPr>
            </a:lvl1pPr>
          </a:lstStyle>
          <a:p>
            <a:endParaRPr lang="zh-TW" altLang="en-US"/>
          </a:p>
        </p:txBody>
      </p:sp>
      <p:sp>
        <p:nvSpPr>
          <p:cNvPr id="21" name="Rectangle 21"/>
          <p:cNvSpPr>
            <a:spLocks noGrp="1"/>
          </p:cNvSpPr>
          <p:nvPr>
            <p:ph type="sldNum" sz="quarter" idx="4"/>
          </p:nvPr>
        </p:nvSpPr>
        <p:spPr>
          <a:xfrm>
            <a:off x="8737600" y="6245225"/>
            <a:ext cx="2844800" cy="476250"/>
          </a:xfrm>
          <a:prstGeom prst="rect">
            <a:avLst/>
          </a:prstGeom>
        </p:spPr>
        <p:txBody>
          <a:bodyPr/>
          <a:lstStyle>
            <a:lvl1pPr latinLnBrk="0">
              <a:defRPr lang="zh-TW" sz="1000">
                <a:latin typeface="+mn-lt"/>
              </a:defRPr>
            </a:lvl1pPr>
          </a:lstStyle>
          <a:p>
            <a:fld id="{0AC2E4C4-FC2D-4DEC-9B58-55C77D422789}" type="slidenum">
              <a:rPr lang="zh-TW" altLang="en-US" smtClean="0"/>
              <a:t>‹#›</a:t>
            </a:fld>
            <a:endParaRPr lang="zh-TW" altLang="en-US"/>
          </a:p>
        </p:txBody>
      </p:sp>
    </p:spTree>
    <p:extLst>
      <p:ext uri="{BB962C8B-B14F-4D97-AF65-F5344CB8AC3E}">
        <p14:creationId xmlns:p14="http://schemas.microsoft.com/office/powerpoint/2010/main" val="199173651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txStyles>
    <p:titleStyle>
      <a:defPPr>
        <a:defRPr lang="zh-TW" sz="4400">
          <a:solidFill>
            <a:schemeClr val="tx1"/>
          </a:solidFill>
          <a:latin typeface="+mj-lt"/>
          <a:ea typeface="+mj-ea"/>
          <a:cs typeface="+mj-cs"/>
        </a:defRPr>
      </a:defPPr>
      <a:lvl1pPr algn="l" eaLnBrk="1" latinLnBrk="0" hangingPunct="1">
        <a:buNone/>
        <a:defRPr lang="zh-TW" sz="3600">
          <a:solidFill>
            <a:schemeClr val="tx1">
              <a:alpha val="100000"/>
            </a:schemeClr>
          </a:solidFill>
          <a:latin typeface="+mj-lt"/>
        </a:defRPr>
      </a:lvl1pPr>
    </p:titleStyle>
    <p:bodyStyle>
      <a:defPPr>
        <a:defRPr lang="zh-TW">
          <a:solidFill>
            <a:schemeClr val="tx1"/>
          </a:solidFill>
          <a:latin typeface="+mn-lt"/>
          <a:ea typeface="+mn-ea"/>
          <a:cs typeface="+mn-cs"/>
        </a:defRPr>
      </a:defPPr>
      <a:lvl1pPr marL="342900" indent="-342900" eaLnBrk="1" latinLnBrk="0" hangingPunct="1">
        <a:buChar char="•"/>
        <a:defRPr lang="zh-TW" sz="2800">
          <a:latin typeface="+mn-lt"/>
        </a:defRPr>
      </a:lvl1pPr>
      <a:lvl2pPr marL="742950" indent="-285750" eaLnBrk="1" hangingPunct="1">
        <a:buChar char="–"/>
        <a:defRPr lang="zh-TW" sz="2400">
          <a:latin typeface="+mn-lt"/>
        </a:defRPr>
      </a:lvl2pPr>
      <a:lvl3pPr marL="1143000" indent="-228600" eaLnBrk="1" hangingPunct="1">
        <a:buChar char="•"/>
        <a:defRPr lang="zh-TW" sz="2400">
          <a:latin typeface="+mn-lt"/>
        </a:defRPr>
      </a:lvl3pPr>
      <a:lvl4pPr marL="1600200" indent="-228600" eaLnBrk="1" hangingPunct="1">
        <a:buChar char="–"/>
        <a:defRPr lang="zh-TW" sz="2000">
          <a:latin typeface="+mn-lt"/>
        </a:defRPr>
      </a:lvl4pPr>
      <a:lvl5pPr marL="2057400" indent="-228600" eaLnBrk="1" hangingPunct="1">
        <a:buChar char="»"/>
        <a:defRPr lang="zh-TW" sz="2000">
          <a:latin typeface="+mn-lt"/>
        </a:defRPr>
      </a:lvl5pPr>
      <a:lvl6pPr marL="2514600" indent="-228600" eaLnBrk="1" hangingPunct="1">
        <a:buChar char="•"/>
        <a:defRPr lang="zh-TW" sz="2000"/>
      </a:lvl6pPr>
      <a:lvl7pPr marL="2971800" indent="-228600" eaLnBrk="1" hangingPunct="1">
        <a:buChar char="•"/>
        <a:defRPr lang="zh-TW" sz="2000"/>
      </a:lvl7pPr>
      <a:lvl8pPr marL="3429000" indent="-228600" eaLnBrk="1" hangingPunct="1">
        <a:buChar char="•"/>
        <a:defRPr lang="zh-TW" sz="2000"/>
      </a:lvl8pPr>
      <a:lvl9pPr marL="3886200" indent="-228600" eaLnBrk="1" hangingPunct="1">
        <a:buChar char="•"/>
        <a:defRPr lang="zh-TW" sz="2000"/>
      </a:lvl9pPr>
    </p:bodyStyle>
    <p:otherStyle>
      <a:defPPr>
        <a:defRPr lang="zh-TW">
          <a:solidFill>
            <a:schemeClr val="tx1"/>
          </a:solidFill>
          <a:latin typeface="+mn-lt"/>
          <a:ea typeface="+mn-ea"/>
          <a:cs typeface="+mn-cs"/>
        </a:defRPr>
      </a:defPPr>
      <a:lvl1pPr marL="0" eaLnBrk="1" latinLnBrk="0" hangingPunct="1">
        <a:defRPr/>
      </a:lvl1pPr>
      <a:lvl2pPr marL="457200" eaLnBrk="1" hangingPunct="1">
        <a:defRPr/>
      </a:lvl2pPr>
      <a:lvl3pPr marL="914400" eaLnBrk="1" hangingPunct="1">
        <a:defRPr/>
      </a:lvl3pPr>
      <a:lvl4pPr marL="1371600" eaLnBrk="1" hangingPunct="1">
        <a:defRPr/>
      </a:lvl4pPr>
      <a:lvl5pPr marL="1828800" eaLnBrk="1" hangingPunct="1">
        <a:defRPr/>
      </a:lvl5pPr>
      <a:lvl6pPr marL="2286000" eaLnBrk="1" hangingPunct="1">
        <a:defRPr/>
      </a:lvl6pPr>
      <a:lvl7pPr marL="2743200" eaLnBrk="1" hangingPunct="1">
        <a:defRPr/>
      </a:lvl7pPr>
      <a:lvl8pPr marL="3200400" eaLnBrk="1" hangingPunct="1">
        <a:defRPr/>
      </a:lvl8pPr>
      <a:lvl9pPr marL="3657600" eaLnBrk="1" hangingPunct="1">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rapidtables.com/convert/color/rgb-to-hsl.htm" TargetMode="External"/><Relationship Id="rId2" Type="http://schemas.openxmlformats.org/officeDocument/2006/relationships/hyperlink" Target="http://www.rapidtables.com/convert/color/hsl-to-rgb.htm" TargetMode="External"/><Relationship Id="rId1" Type="http://schemas.openxmlformats.org/officeDocument/2006/relationships/slideLayout" Target="../slideLayouts/slideLayout2.xml"/><Relationship Id="rId4" Type="http://schemas.openxmlformats.org/officeDocument/2006/relationships/hyperlink" Target="http://www.w3.org/TR/2003/CR-css3-color-20030514/#hsl-color"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cssgradient.io/"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autoprefixer.github.io/"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css-tricks.com/almanac/properties/t/text-stroke/"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openxmlformats.org/officeDocument/2006/relationships/hyperlink" Target="http://www.westciv.com/tools/gradients/index.html" TargetMode="External"/><Relationship Id="rId2" Type="http://schemas.openxmlformats.org/officeDocument/2006/relationships/hyperlink" Target="http://css3clickchart.com/" TargetMode="External"/><Relationship Id="rId1" Type="http://schemas.openxmlformats.org/officeDocument/2006/relationships/slideLayout" Target="../slideLayouts/slideLayout2.xml"/><Relationship Id="rId4" Type="http://schemas.openxmlformats.org/officeDocument/2006/relationships/hyperlink" Target="http://css-infos.net/" TargetMode="External"/></Relationships>
</file>

<file path=ppt/slides/_rels/slide40.xml.rels><?xml version="1.0" encoding="UTF-8" standalone="yes"?>
<Relationships xmlns="http://schemas.openxmlformats.org/package/2006/relationships"><Relationship Id="rId3" Type="http://schemas.openxmlformats.org/officeDocument/2006/relationships/hyperlink" Target="http://css3clickchart.com/#reflections" TargetMode="External"/><Relationship Id="rId2" Type="http://schemas.openxmlformats.org/officeDocument/2006/relationships/hyperlink" Target="http://designshack.net/articles/css/mastering-css-reflections-in-webkit/"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developer.mozilla.org/en-US/docs/Web/CSS/Tools/Border-image_generator" TargetMode="External"/><Relationship Id="rId2" Type="http://schemas.openxmlformats.org/officeDocument/2006/relationships/hyperlink" Target="http://border-image.com/"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www.w3schools.com/cssref/tryit.asp?filename=trycss3_keyframes" TargetMode="External"/><Relationship Id="rId2" Type="http://schemas.openxmlformats.org/officeDocument/2006/relationships/hyperlink" Target="http://www.w3schools.com/css/tryit.asp?filename=trycss3_animation4" TargetMode="External"/><Relationship Id="rId1" Type="http://schemas.openxmlformats.org/officeDocument/2006/relationships/slideLayout" Target="../slideLayouts/slideLayout2.xml"/><Relationship Id="rId4" Type="http://schemas.openxmlformats.org/officeDocument/2006/relationships/hyperlink" Target="https://developer.mozilla.org/en-US/docs/Web/CSS/animation"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www.w3schools.com/cssref/css3_pr_transform.asp"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6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39.jpe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fonts.googleapis.com/css?family=Calligraffitti" TargetMode="External"/><Relationship Id="rId1" Type="http://schemas.openxmlformats.org/officeDocument/2006/relationships/slideLayout" Target="../slideLayouts/slideLayout2.xml"/><Relationship Id="rId4" Type="http://schemas.openxmlformats.org/officeDocument/2006/relationships/hyperlink" Target="http://fonts.gstatic.com/s/calligraffitti/v7/vLVN2Y-z65rVu1R7lWdvyHgb5cXjTnFmJ5DL9C8eNek.woff2" TargetMode="External"/></Relationships>
</file>

<file path=ppt/slides/_rels/slide7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fonts.googleapis.com/css?family=Rosario"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7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cssportal.com/css3-rounded-corner/"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normAutofit lnSpcReduction="10000"/>
          </a:bodyPr>
          <a:lstStyle/>
          <a:p>
            <a:r>
              <a:rPr lang="zh-TW" altLang="en-US" dirty="0"/>
              <a:t>簡廷因 </a:t>
            </a:r>
            <a:r>
              <a:rPr lang="en-US" altLang="zh-TW" dirty="0"/>
              <a:t>Ting-Ying </a:t>
            </a:r>
            <a:r>
              <a:rPr lang="en-US" altLang="zh-TW" dirty="0" err="1"/>
              <a:t>Chien</a:t>
            </a:r>
            <a:endParaRPr lang="en-US" altLang="zh-TW" dirty="0"/>
          </a:p>
          <a:p>
            <a:r>
              <a:rPr lang="en-US" altLang="zh-TW"/>
              <a:t>2024.10.16</a:t>
            </a:r>
            <a:endParaRPr lang="zh-TW" altLang="en-US" dirty="0"/>
          </a:p>
          <a:p>
            <a:endParaRPr lang="zh-TW" altLang="en-US" dirty="0"/>
          </a:p>
        </p:txBody>
      </p:sp>
      <p:sp>
        <p:nvSpPr>
          <p:cNvPr id="2" name="標題 1"/>
          <p:cNvSpPr>
            <a:spLocks noGrp="1"/>
          </p:cNvSpPr>
          <p:nvPr>
            <p:ph type="ctrTitle"/>
          </p:nvPr>
        </p:nvSpPr>
        <p:spPr/>
        <p:txBody>
          <a:bodyPr/>
          <a:lstStyle/>
          <a:p>
            <a:r>
              <a:rPr lang="en-US" altLang="zh-TW" dirty="0"/>
              <a:t>Chapter 5 Introduction to Cascading Style Sheets (CSS)</a:t>
            </a:r>
            <a:endParaRPr lang="zh-TW" altLang="en-US" dirty="0"/>
          </a:p>
        </p:txBody>
      </p:sp>
      <p:sp>
        <p:nvSpPr>
          <p:cNvPr id="6" name="投影片編號版面配置區 5"/>
          <p:cNvSpPr>
            <a:spLocks noGrp="1"/>
          </p:cNvSpPr>
          <p:nvPr>
            <p:ph type="sldNum" sz="quarter" idx="11"/>
          </p:nvPr>
        </p:nvSpPr>
        <p:spPr/>
        <p:txBody>
          <a:bodyPr/>
          <a:lstStyle/>
          <a:p>
            <a:fld id="{C079578B-AC5F-42B6-8865-2DF8A33AED36}" type="slidenum">
              <a:rPr lang="zh-TW" altLang="en-US" smtClean="0"/>
              <a:t>1</a:t>
            </a:fld>
            <a:endParaRPr lang="zh-TW" altLang="en-US"/>
          </a:p>
        </p:txBody>
      </p:sp>
    </p:spTree>
    <p:extLst>
      <p:ext uri="{BB962C8B-B14F-4D97-AF65-F5344CB8AC3E}">
        <p14:creationId xmlns:p14="http://schemas.microsoft.com/office/powerpoint/2010/main" val="1353274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CSS3 allows you to express color in several ways</a:t>
            </a:r>
          </a:p>
          <a:p>
            <a:pPr lvl="1"/>
            <a:r>
              <a:rPr lang="en-US" altLang="zh-TW" dirty="0"/>
              <a:t>standard color names (such as Aqua)</a:t>
            </a:r>
          </a:p>
          <a:p>
            <a:pPr lvl="1"/>
            <a:r>
              <a:rPr lang="en-US" altLang="zh-TW" dirty="0"/>
              <a:t>hexadecimal RGB values (such as #00FFFF for Aqua).  </a:t>
            </a:r>
          </a:p>
          <a:p>
            <a:pPr lvl="2"/>
            <a:r>
              <a:rPr lang="en-US" altLang="zh-TW" dirty="0"/>
              <a:t>RGB (Red, Green, Blue) </a:t>
            </a:r>
          </a:p>
          <a:p>
            <a:pPr lvl="2"/>
            <a:r>
              <a:rPr lang="en-US" altLang="zh-TW" dirty="0"/>
              <a:t>RGBA (Red, Green, Blue, Alpha) </a:t>
            </a:r>
          </a:p>
          <a:p>
            <a:pPr lvl="3"/>
            <a:r>
              <a:rPr lang="en-US" altLang="zh-TW" dirty="0"/>
              <a:t>The value for each color - red, green and blue - can range from 0 to 255. </a:t>
            </a:r>
          </a:p>
          <a:p>
            <a:pPr lvl="3"/>
            <a:r>
              <a:rPr lang="en-US" altLang="zh-TW" dirty="0"/>
              <a:t>The alpha value - which represents </a:t>
            </a:r>
            <a:r>
              <a:rPr lang="en-US" altLang="zh-TW" dirty="0">
                <a:solidFill>
                  <a:srgbClr val="7030A0"/>
                </a:solidFill>
              </a:rPr>
              <a:t>opacity</a:t>
            </a:r>
            <a:r>
              <a:rPr lang="en-US" altLang="zh-TW" dirty="0"/>
              <a:t> - can be any value in the range 0.0 (fully transparent) through 1.0 (fully opaque). </a:t>
            </a:r>
          </a:p>
          <a:p>
            <a:endParaRPr lang="en-US" altLang="zh-TW" dirty="0"/>
          </a:p>
          <a:p>
            <a:endParaRPr lang="zh-TW" altLang="en-US" dirty="0"/>
          </a:p>
        </p:txBody>
      </p:sp>
      <p:sp>
        <p:nvSpPr>
          <p:cNvPr id="3" name="標題 2"/>
          <p:cNvSpPr>
            <a:spLocks noGrp="1"/>
          </p:cNvSpPr>
          <p:nvPr>
            <p:ph type="title"/>
          </p:nvPr>
        </p:nvSpPr>
        <p:spPr/>
        <p:txBody>
          <a:bodyPr/>
          <a:lstStyle/>
          <a:p>
            <a:r>
              <a:rPr lang="en-US" altLang="zh-TW" dirty="0"/>
              <a:t>Color</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10</a:t>
            </a:fld>
            <a:endParaRPr lang="zh-TW" altLang="en-US"/>
          </a:p>
        </p:txBody>
      </p:sp>
    </p:spTree>
    <p:extLst>
      <p:ext uri="{BB962C8B-B14F-4D97-AF65-F5344CB8AC3E}">
        <p14:creationId xmlns:p14="http://schemas.microsoft.com/office/powerpoint/2010/main" val="1285298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Color</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11</a:t>
            </a:fld>
            <a:endParaRPr lang="zh-TW" altLang="en-US"/>
          </a:p>
        </p:txBody>
      </p:sp>
      <p:sp>
        <p:nvSpPr>
          <p:cNvPr id="7" name="矩形 6"/>
          <p:cNvSpPr/>
          <p:nvPr/>
        </p:nvSpPr>
        <p:spPr>
          <a:xfrm>
            <a:off x="1711036" y="3027304"/>
            <a:ext cx="7105650" cy="332398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TEST COLOR</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"color : </a:t>
            </a:r>
            <a:r>
              <a:rPr lang="en-US" altLang="zh-TW" sz="14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rgba</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(255,0,0,0.2);"</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TEST COLOR</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"color : </a:t>
            </a:r>
            <a:r>
              <a:rPr lang="en-US" altLang="zh-TW" sz="14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rgba</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(255,0,0,0.4);"</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TEST COLOR</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"color : </a:t>
            </a:r>
            <a:r>
              <a:rPr lang="en-US" altLang="zh-TW" sz="14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rgba</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(255,0,0,0.6);"</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TEST COLOR</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"color : </a:t>
            </a:r>
            <a:r>
              <a:rPr lang="en-US" altLang="zh-TW" sz="14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rgba</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(255,0,0,0.8);"</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TEST COLOR</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"color : </a:t>
            </a:r>
            <a:r>
              <a:rPr lang="en-US" altLang="zh-TW" sz="14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rgba</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(255,0,0,1);"</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TEST COLOR</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r>
              <a:rPr lang="en-US" altLang="zh-TW" sz="1400" kern="100" dirty="0">
                <a:latin typeface="Calibri" panose="020F0502020204030204" pitchFamily="34" charset="0"/>
                <a:cs typeface="Times New Roman" panose="02020603050405020304" pitchFamily="18" charset="0"/>
              </a:rPr>
              <a:t> </a:t>
            </a:r>
            <a:endParaRPr lang="zh-TW" altLang="zh-TW" sz="1400" kern="100" dirty="0">
              <a:latin typeface="Calibri" panose="020F0502020204030204" pitchFamily="34" charset="0"/>
              <a:cs typeface="Times New Roman" panose="02020603050405020304" pitchFamily="18" charset="0"/>
            </a:endParaRPr>
          </a:p>
        </p:txBody>
      </p:sp>
      <p:pic>
        <p:nvPicPr>
          <p:cNvPr id="6" name="圖片 5"/>
          <p:cNvPicPr>
            <a:picLocks noChangeAspect="1"/>
          </p:cNvPicPr>
          <p:nvPr/>
        </p:nvPicPr>
        <p:blipFill>
          <a:blip r:embed="rId2"/>
          <a:stretch>
            <a:fillRect/>
          </a:stretch>
        </p:blipFill>
        <p:spPr>
          <a:xfrm>
            <a:off x="7253721" y="1802710"/>
            <a:ext cx="1646959" cy="2485976"/>
          </a:xfrm>
          <a:prstGeom prst="rect">
            <a:avLst/>
          </a:prstGeom>
        </p:spPr>
      </p:pic>
    </p:spTree>
    <p:extLst>
      <p:ext uri="{BB962C8B-B14F-4D97-AF65-F5344CB8AC3E}">
        <p14:creationId xmlns:p14="http://schemas.microsoft.com/office/powerpoint/2010/main" val="2864398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CSS3 also allows you to express color using </a:t>
            </a:r>
            <a:r>
              <a:rPr lang="en-US" altLang="zh-TW" dirty="0">
                <a:solidFill>
                  <a:srgbClr val="FF0000"/>
                </a:solidFill>
              </a:rPr>
              <a:t>HSL (hue, saturation, lightness) or HSLA (hue, saturation, lightness, alpha) values. </a:t>
            </a:r>
          </a:p>
          <a:p>
            <a:pPr lvl="1"/>
            <a:r>
              <a:rPr lang="en-US" altLang="zh-TW" dirty="0"/>
              <a:t>hue : </a:t>
            </a:r>
            <a:r>
              <a:rPr lang="zh-TW" altLang="en-US" dirty="0"/>
              <a:t>色相</a:t>
            </a:r>
            <a:endParaRPr lang="en-US" altLang="zh-TW" dirty="0"/>
          </a:p>
          <a:p>
            <a:pPr lvl="1"/>
            <a:r>
              <a:rPr lang="en-US" altLang="zh-TW" dirty="0"/>
              <a:t>saturation :</a:t>
            </a:r>
            <a:r>
              <a:rPr lang="zh-TW" altLang="en-US" dirty="0"/>
              <a:t> 飽和度</a:t>
            </a:r>
            <a:endParaRPr lang="en-US" altLang="zh-TW" dirty="0"/>
          </a:p>
          <a:p>
            <a:pPr lvl="1"/>
            <a:r>
              <a:rPr lang="en-US" altLang="zh-TW" dirty="0"/>
              <a:t>lightness :</a:t>
            </a:r>
            <a:r>
              <a:rPr lang="zh-TW" altLang="en-US" dirty="0"/>
              <a:t> 亮度</a:t>
            </a:r>
          </a:p>
        </p:txBody>
      </p:sp>
      <p:sp>
        <p:nvSpPr>
          <p:cNvPr id="3" name="標題 2"/>
          <p:cNvSpPr>
            <a:spLocks noGrp="1"/>
          </p:cNvSpPr>
          <p:nvPr>
            <p:ph type="title"/>
          </p:nvPr>
        </p:nvSpPr>
        <p:spPr/>
        <p:txBody>
          <a:bodyPr/>
          <a:lstStyle/>
          <a:p>
            <a:r>
              <a:rPr lang="en-US" altLang="zh-TW" dirty="0"/>
              <a:t>Color</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12</a:t>
            </a:fld>
            <a:endParaRPr lang="zh-TW" altLang="en-US"/>
          </a:p>
        </p:txBody>
      </p:sp>
      <p:pic>
        <p:nvPicPr>
          <p:cNvPr id="1026" name="Picture 2" descr="HSL color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237" y="3077197"/>
            <a:ext cx="5094673" cy="304896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890584" y="6298074"/>
            <a:ext cx="6408289" cy="338554"/>
          </a:xfrm>
          <a:prstGeom prst="rect">
            <a:avLst/>
          </a:prstGeom>
        </p:spPr>
        <p:txBody>
          <a:bodyPr wrap="square">
            <a:spAutoFit/>
          </a:bodyPr>
          <a:lstStyle/>
          <a:p>
            <a:r>
              <a:rPr lang="en-US" altLang="zh-TW" sz="1600" dirty="0"/>
              <a:t>Ref :</a:t>
            </a:r>
            <a:r>
              <a:rPr lang="zh-TW" altLang="en-US" sz="1600" dirty="0"/>
              <a:t>http://www.had2know.com/technology/hsl-rgb-color-converter.html</a:t>
            </a:r>
          </a:p>
        </p:txBody>
      </p:sp>
    </p:spTree>
    <p:extLst>
      <p:ext uri="{BB962C8B-B14F-4D97-AF65-F5344CB8AC3E}">
        <p14:creationId xmlns:p14="http://schemas.microsoft.com/office/powerpoint/2010/main" val="318760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dirty="0">
                <a:solidFill>
                  <a:srgbClr val="FF0000"/>
                </a:solidFill>
              </a:rPr>
              <a:t>hue</a:t>
            </a:r>
            <a:r>
              <a:rPr lang="en-US" altLang="zh-TW" dirty="0"/>
              <a:t> is a color or shade expressed as a value from 0 to 359 representing the degrees on a color wheel (a wheel is 360 degrees). </a:t>
            </a:r>
          </a:p>
          <a:p>
            <a:pPr lvl="1"/>
            <a:r>
              <a:rPr lang="en-US" altLang="zh-TW" dirty="0"/>
              <a:t>The colors on the wheel progress in the order of the colors of the rainbow—red, orange, yellow, green, blue, indigo and violet. </a:t>
            </a:r>
          </a:p>
          <a:p>
            <a:pPr lvl="1"/>
            <a:r>
              <a:rPr lang="en-US" altLang="zh-TW" dirty="0"/>
              <a:t>The value for red, which is at the beginning of the wheel, is 0.</a:t>
            </a:r>
            <a:endParaRPr lang="zh-TW" altLang="en-US" dirty="0"/>
          </a:p>
        </p:txBody>
      </p:sp>
      <p:sp>
        <p:nvSpPr>
          <p:cNvPr id="3" name="標題 2"/>
          <p:cNvSpPr>
            <a:spLocks noGrp="1"/>
          </p:cNvSpPr>
          <p:nvPr>
            <p:ph type="title"/>
          </p:nvPr>
        </p:nvSpPr>
        <p:spPr/>
        <p:txBody>
          <a:bodyPr/>
          <a:lstStyle/>
          <a:p>
            <a:r>
              <a:rPr lang="en-US" altLang="zh-TW" dirty="0"/>
              <a:t>Color</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13</a:t>
            </a:fld>
            <a:endParaRPr lang="zh-TW" altLang="en-US"/>
          </a:p>
        </p:txBody>
      </p:sp>
    </p:spTree>
    <p:extLst>
      <p:ext uri="{BB962C8B-B14F-4D97-AF65-F5344CB8AC3E}">
        <p14:creationId xmlns:p14="http://schemas.microsoft.com/office/powerpoint/2010/main" val="4267926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dirty="0">
                <a:solidFill>
                  <a:srgbClr val="FF0000"/>
                </a:solidFill>
              </a:rPr>
              <a:t>saturation</a:t>
            </a:r>
            <a:r>
              <a:rPr lang="en-US" altLang="zh-TW" dirty="0">
                <a:solidFill>
                  <a:schemeClr val="tx1"/>
                </a:solidFill>
              </a:rPr>
              <a:t>(</a:t>
            </a:r>
            <a:r>
              <a:rPr lang="en-US" altLang="zh-TW" dirty="0"/>
              <a:t>the intensity of the hue) is expressed as a percentage, where 100% is fully saturated (the full color) and 0% is gray. </a:t>
            </a:r>
          </a:p>
          <a:p>
            <a:r>
              <a:rPr lang="en-US" altLang="zh-TW" dirty="0"/>
              <a:t>The </a:t>
            </a:r>
            <a:r>
              <a:rPr lang="en-US" altLang="zh-TW" dirty="0">
                <a:solidFill>
                  <a:srgbClr val="FF0000"/>
                </a:solidFill>
              </a:rPr>
              <a:t>lightness</a:t>
            </a:r>
            <a:r>
              <a:rPr lang="en-US" altLang="zh-TW" dirty="0"/>
              <a:t>(the intensity of light or luminance of the hue) is also expressed as a percentage. </a:t>
            </a:r>
          </a:p>
          <a:p>
            <a:pPr lvl="1"/>
            <a:r>
              <a:rPr lang="en-US" altLang="zh-TW" dirty="0"/>
              <a:t>A lightness of 50% is the actual hue. </a:t>
            </a:r>
          </a:p>
          <a:p>
            <a:endParaRPr lang="zh-TW" altLang="en-US" dirty="0"/>
          </a:p>
        </p:txBody>
      </p:sp>
      <p:sp>
        <p:nvSpPr>
          <p:cNvPr id="3" name="標題 2"/>
          <p:cNvSpPr>
            <a:spLocks noGrp="1"/>
          </p:cNvSpPr>
          <p:nvPr>
            <p:ph type="title"/>
          </p:nvPr>
        </p:nvSpPr>
        <p:spPr/>
        <p:txBody>
          <a:bodyPr/>
          <a:lstStyle/>
          <a:p>
            <a:r>
              <a:rPr lang="en-US" altLang="zh-TW" dirty="0"/>
              <a:t>Color</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14</a:t>
            </a:fld>
            <a:endParaRPr lang="zh-TW" altLang="en-US"/>
          </a:p>
        </p:txBody>
      </p:sp>
    </p:spTree>
    <p:extLst>
      <p:ext uri="{BB962C8B-B14F-4D97-AF65-F5344CB8AC3E}">
        <p14:creationId xmlns:p14="http://schemas.microsoft.com/office/powerpoint/2010/main" val="3558762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Converter</a:t>
            </a:r>
          </a:p>
          <a:p>
            <a:pPr lvl="1"/>
            <a:r>
              <a:rPr lang="en-US" altLang="zh-TW" dirty="0">
                <a:hlinkClick r:id="rId2"/>
              </a:rPr>
              <a:t>http://www.rapidtables.com/convert/color/hsl-to-rgb.htm</a:t>
            </a:r>
            <a:endParaRPr lang="en-US" altLang="zh-TW" dirty="0"/>
          </a:p>
          <a:p>
            <a:pPr lvl="1"/>
            <a:r>
              <a:rPr lang="en-US" altLang="zh-TW" dirty="0">
                <a:hlinkClick r:id="rId3"/>
              </a:rPr>
              <a:t>http://www.rapidtables.com/convert/color/rgb-to-hsl.htm</a:t>
            </a:r>
            <a:endParaRPr lang="en-US" altLang="zh-TW" dirty="0"/>
          </a:p>
          <a:p>
            <a:pPr lvl="1"/>
            <a:endParaRPr lang="en-US" altLang="zh-TW" dirty="0"/>
          </a:p>
          <a:p>
            <a:r>
              <a:rPr lang="en-US" altLang="zh-TW" dirty="0"/>
              <a:t>Web Resource</a:t>
            </a:r>
          </a:p>
          <a:p>
            <a:pPr lvl="1"/>
            <a:r>
              <a:rPr lang="en-US" altLang="zh-TW" dirty="0">
                <a:hlinkClick r:id="rId4"/>
              </a:rPr>
              <a:t>http://www.w3.org/TR/2003/CR-css3-color-20030514/#hsl-color</a:t>
            </a:r>
            <a:endParaRPr lang="en-US" altLang="zh-TW" dirty="0"/>
          </a:p>
          <a:p>
            <a:pPr lvl="1"/>
            <a:endParaRPr lang="zh-TW" altLang="en-US" dirty="0"/>
          </a:p>
        </p:txBody>
      </p:sp>
      <p:sp>
        <p:nvSpPr>
          <p:cNvPr id="3" name="標題 2"/>
          <p:cNvSpPr>
            <a:spLocks noGrp="1"/>
          </p:cNvSpPr>
          <p:nvPr>
            <p:ph type="title"/>
          </p:nvPr>
        </p:nvSpPr>
        <p:spPr/>
        <p:txBody>
          <a:bodyPr/>
          <a:lstStyle/>
          <a:p>
            <a:r>
              <a:rPr lang="en-US" altLang="zh-TW" dirty="0"/>
              <a:t>Color</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15</a:t>
            </a:fld>
            <a:endParaRPr lang="zh-TW" altLang="en-US"/>
          </a:p>
        </p:txBody>
      </p:sp>
    </p:spTree>
    <p:extLst>
      <p:ext uri="{BB962C8B-B14F-4D97-AF65-F5344CB8AC3E}">
        <p14:creationId xmlns:p14="http://schemas.microsoft.com/office/powerpoint/2010/main" val="1112768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You can shadow any block-level element in CSS3.</a:t>
            </a:r>
          </a:p>
          <a:p>
            <a:r>
              <a:rPr lang="en-US" altLang="zh-TW" dirty="0">
                <a:solidFill>
                  <a:srgbClr val="000000"/>
                </a:solidFill>
                <a:ea typeface="新細明體" panose="02020500000000000000" pitchFamily="18" charset="-120"/>
              </a:rPr>
              <a:t>The box-shadow property has four values</a:t>
            </a:r>
          </a:p>
          <a:p>
            <a:pPr lvl="1"/>
            <a:r>
              <a:rPr lang="en-US" altLang="zh-TW" dirty="0">
                <a:solidFill>
                  <a:srgbClr val="7030A0"/>
                </a:solidFill>
              </a:rPr>
              <a:t>Horizontal offset </a:t>
            </a:r>
            <a:r>
              <a:rPr lang="en-US" altLang="zh-TW" dirty="0"/>
              <a:t>of the shadow</a:t>
            </a:r>
          </a:p>
          <a:p>
            <a:pPr lvl="2"/>
            <a:r>
              <a:rPr lang="en-US" altLang="zh-TW" dirty="0"/>
              <a:t>the number of pixels that the box-shadow will appear to the left or the right of the box. </a:t>
            </a:r>
          </a:p>
          <a:p>
            <a:pPr lvl="3"/>
            <a:r>
              <a:rPr lang="en-US" altLang="zh-TW" dirty="0"/>
              <a:t>A positive value moves the box-shadow to the right</a:t>
            </a:r>
          </a:p>
          <a:p>
            <a:pPr lvl="1"/>
            <a:r>
              <a:rPr lang="en-US" altLang="zh-TW" dirty="0">
                <a:solidFill>
                  <a:srgbClr val="7030A0"/>
                </a:solidFill>
              </a:rPr>
              <a:t>Vertical offset </a:t>
            </a:r>
            <a:r>
              <a:rPr lang="en-US" altLang="zh-TW" dirty="0"/>
              <a:t>of the shadow</a:t>
            </a:r>
          </a:p>
          <a:p>
            <a:pPr lvl="2"/>
            <a:r>
              <a:rPr lang="en-US" altLang="zh-TW" dirty="0"/>
              <a:t>the number of pixels the box-shadow will be shifted up or down from the box. </a:t>
            </a:r>
          </a:p>
          <a:p>
            <a:pPr lvl="3"/>
            <a:r>
              <a:rPr lang="en-US" altLang="zh-TW" dirty="0"/>
              <a:t>A positive value moves the box-shadow down. </a:t>
            </a:r>
          </a:p>
          <a:p>
            <a:endParaRPr lang="zh-TW" altLang="en-US" dirty="0"/>
          </a:p>
        </p:txBody>
      </p:sp>
      <p:sp>
        <p:nvSpPr>
          <p:cNvPr id="3" name="標題 2"/>
          <p:cNvSpPr>
            <a:spLocks noGrp="1"/>
          </p:cNvSpPr>
          <p:nvPr>
            <p:ph type="title"/>
          </p:nvPr>
        </p:nvSpPr>
        <p:spPr/>
        <p:txBody>
          <a:bodyPr/>
          <a:lstStyle/>
          <a:p>
            <a:r>
              <a:rPr lang="en-US" altLang="zh-TW" dirty="0"/>
              <a:t>Box Shadows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16</a:t>
            </a:fld>
            <a:endParaRPr lang="zh-TW" altLang="en-US"/>
          </a:p>
        </p:txBody>
      </p:sp>
    </p:spTree>
    <p:extLst>
      <p:ext uri="{BB962C8B-B14F-4D97-AF65-F5344CB8AC3E}">
        <p14:creationId xmlns:p14="http://schemas.microsoft.com/office/powerpoint/2010/main" val="60684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000000"/>
                </a:solidFill>
                <a:ea typeface="新細明體" panose="02020500000000000000" pitchFamily="18" charset="-120"/>
              </a:rPr>
              <a:t>The box-shadow property has four values</a:t>
            </a:r>
          </a:p>
          <a:p>
            <a:pPr lvl="1"/>
            <a:r>
              <a:rPr lang="en-US" altLang="zh-TW" dirty="0">
                <a:solidFill>
                  <a:srgbClr val="7030A0"/>
                </a:solidFill>
              </a:rPr>
              <a:t>Blur radius</a:t>
            </a:r>
            <a:endParaRPr lang="en-US" altLang="zh-TW" dirty="0"/>
          </a:p>
          <a:p>
            <a:pPr lvl="2"/>
            <a:r>
              <a:rPr lang="en-US" altLang="zh-TW" dirty="0"/>
              <a:t>A blur-radius of 0px would result in a shadow with a sharp edge (no blur). </a:t>
            </a:r>
          </a:p>
          <a:p>
            <a:pPr lvl="2"/>
            <a:r>
              <a:rPr lang="en-US" altLang="zh-TW" dirty="0"/>
              <a:t>The greater the value, the more the edges of the shadow are blurred.  </a:t>
            </a:r>
          </a:p>
          <a:p>
            <a:pPr lvl="1"/>
            <a:r>
              <a:rPr lang="en-US" altLang="zh-TW" dirty="0">
                <a:solidFill>
                  <a:srgbClr val="7030A0"/>
                </a:solidFill>
              </a:rPr>
              <a:t>Color</a:t>
            </a:r>
          </a:p>
          <a:p>
            <a:pPr lvl="2"/>
            <a:r>
              <a:rPr lang="en-US" altLang="zh-TW" dirty="0"/>
              <a:t>the box-shadow’s color.</a:t>
            </a:r>
          </a:p>
          <a:p>
            <a:pPr lvl="1"/>
            <a:endParaRPr lang="en-US" altLang="zh-TW" dirty="0">
              <a:solidFill>
                <a:srgbClr val="000000"/>
              </a:solidFill>
              <a:ea typeface="新細明體" panose="02020500000000000000" pitchFamily="18" charset="-120"/>
            </a:endParaRPr>
          </a:p>
          <a:p>
            <a:endParaRPr lang="zh-TW" altLang="en-US" dirty="0"/>
          </a:p>
        </p:txBody>
      </p:sp>
      <p:sp>
        <p:nvSpPr>
          <p:cNvPr id="3" name="標題 2"/>
          <p:cNvSpPr>
            <a:spLocks noGrp="1"/>
          </p:cNvSpPr>
          <p:nvPr>
            <p:ph type="title"/>
          </p:nvPr>
        </p:nvSpPr>
        <p:spPr/>
        <p:txBody>
          <a:bodyPr/>
          <a:lstStyle/>
          <a:p>
            <a:r>
              <a:rPr lang="en-US" altLang="zh-TW" dirty="0"/>
              <a:t>Box Shadows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17</a:t>
            </a:fld>
            <a:endParaRPr lang="zh-TW" altLang="en-US"/>
          </a:p>
        </p:txBody>
      </p:sp>
    </p:spTree>
    <p:extLst>
      <p:ext uri="{BB962C8B-B14F-4D97-AF65-F5344CB8AC3E}">
        <p14:creationId xmlns:p14="http://schemas.microsoft.com/office/powerpoint/2010/main" val="4107216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Box Shadows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18</a:t>
            </a:fld>
            <a:endParaRPr lang="zh-TW" altLang="en-US"/>
          </a:p>
        </p:txBody>
      </p:sp>
      <p:sp>
        <p:nvSpPr>
          <p:cNvPr id="9" name="矩形 8"/>
          <p:cNvSpPr/>
          <p:nvPr/>
        </p:nvSpPr>
        <p:spPr>
          <a:xfrm>
            <a:off x="1524001" y="1041024"/>
            <a:ext cx="6734993" cy="581697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Box Shadow</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plum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box-shadow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87"/>
                </a:solidFill>
                <a:latin typeface="Courier New" panose="02070309020205020404" pitchFamily="49" charset="0"/>
                <a:ea typeface="細明體" panose="02020509000000000000" pitchFamily="49" charset="-120"/>
                <a:cs typeface="Times New Roman" panose="02020603050405020304" pitchFamily="18" charset="0"/>
              </a:rPr>
              <a:t>25px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dimgrey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float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margin-right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120px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margin-top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40px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#box2</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box-shadow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dimgrey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Box Shadow Bottom and Right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"box2"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Box Shadow Top and Left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pic>
        <p:nvPicPr>
          <p:cNvPr id="6" name="圖片 5"/>
          <p:cNvPicPr>
            <a:picLocks noChangeAspect="1"/>
          </p:cNvPicPr>
          <p:nvPr/>
        </p:nvPicPr>
        <p:blipFill>
          <a:blip r:embed="rId2"/>
          <a:stretch>
            <a:fillRect/>
          </a:stretch>
        </p:blipFill>
        <p:spPr>
          <a:xfrm>
            <a:off x="6727512" y="1695351"/>
            <a:ext cx="3755136" cy="1923535"/>
          </a:xfrm>
          <a:prstGeom prst="rect">
            <a:avLst/>
          </a:prstGeom>
          <a:ln>
            <a:solidFill>
              <a:schemeClr val="tx1"/>
            </a:solidFill>
          </a:ln>
        </p:spPr>
      </p:pic>
      <p:sp>
        <p:nvSpPr>
          <p:cNvPr id="7" name="矩形 6"/>
          <p:cNvSpPr/>
          <p:nvPr/>
        </p:nvSpPr>
        <p:spPr>
          <a:xfrm>
            <a:off x="2421925" y="3089189"/>
            <a:ext cx="3262183" cy="1894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2421925" y="4357817"/>
            <a:ext cx="3426941" cy="1894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039673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19</a:t>
            </a:fld>
            <a:endParaRPr lang="zh-TW" altLang="en-US"/>
          </a:p>
        </p:txBody>
      </p:sp>
      <p:pic>
        <p:nvPicPr>
          <p:cNvPr id="5" name="圖片 4"/>
          <p:cNvPicPr>
            <a:picLocks noChangeAspect="1"/>
          </p:cNvPicPr>
          <p:nvPr/>
        </p:nvPicPr>
        <p:blipFill>
          <a:blip r:embed="rId2"/>
          <a:stretch>
            <a:fillRect/>
          </a:stretch>
        </p:blipFill>
        <p:spPr>
          <a:xfrm>
            <a:off x="7765560" y="1965025"/>
            <a:ext cx="1676190" cy="533333"/>
          </a:xfrm>
          <a:prstGeom prst="rect">
            <a:avLst/>
          </a:prstGeom>
        </p:spPr>
      </p:pic>
      <p:pic>
        <p:nvPicPr>
          <p:cNvPr id="6" name="圖片 5"/>
          <p:cNvPicPr>
            <a:picLocks noChangeAspect="1"/>
          </p:cNvPicPr>
          <p:nvPr/>
        </p:nvPicPr>
        <p:blipFill>
          <a:blip r:embed="rId3"/>
          <a:stretch>
            <a:fillRect/>
          </a:stretch>
        </p:blipFill>
        <p:spPr>
          <a:xfrm>
            <a:off x="7765560" y="2711567"/>
            <a:ext cx="1504762" cy="457143"/>
          </a:xfrm>
          <a:prstGeom prst="rect">
            <a:avLst/>
          </a:prstGeom>
        </p:spPr>
      </p:pic>
      <p:pic>
        <p:nvPicPr>
          <p:cNvPr id="7" name="圖片 6"/>
          <p:cNvPicPr>
            <a:picLocks noChangeAspect="1"/>
          </p:cNvPicPr>
          <p:nvPr/>
        </p:nvPicPr>
        <p:blipFill>
          <a:blip r:embed="rId4"/>
          <a:stretch>
            <a:fillRect/>
          </a:stretch>
        </p:blipFill>
        <p:spPr>
          <a:xfrm>
            <a:off x="7756036" y="3381919"/>
            <a:ext cx="1523810" cy="466667"/>
          </a:xfrm>
          <a:prstGeom prst="rect">
            <a:avLst/>
          </a:prstGeom>
        </p:spPr>
      </p:pic>
      <p:sp>
        <p:nvSpPr>
          <p:cNvPr id="8" name="矩形 7"/>
          <p:cNvSpPr/>
          <p:nvPr/>
        </p:nvSpPr>
        <p:spPr>
          <a:xfrm>
            <a:off x="1981200" y="2090241"/>
            <a:ext cx="4572000" cy="3231654"/>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zh-TW" altLang="en-US" sz="1200" dirty="0">
                <a:latin typeface="Courier New" panose="02070309020205020404" pitchFamily="49" charset="0"/>
                <a:cs typeface="Courier New" panose="02070309020205020404" pitchFamily="49" charset="0"/>
              </a:rPr>
              <a:t>a div</a:t>
            </a:r>
          </a:p>
          <a:p>
            <a:r>
              <a:rPr lang="zh-TW" altLang="en-US" sz="1200" dirty="0">
                <a:latin typeface="Courier New" panose="02070309020205020404" pitchFamily="49" charset="0"/>
                <a:cs typeface="Courier New" panose="02070309020205020404" pitchFamily="49" charset="0"/>
              </a:rPr>
              <a:t>   {</a:t>
            </a:r>
          </a:p>
          <a:p>
            <a:r>
              <a:rPr lang="zh-TW" altLang="en-US" sz="1200" dirty="0">
                <a:latin typeface="Courier New" panose="02070309020205020404" pitchFamily="49" charset="0"/>
                <a:cs typeface="Courier New" panose="02070309020205020404" pitchFamily="49" charset="0"/>
              </a:rPr>
              <a:t>      border: 3px solid navy;</a:t>
            </a:r>
          </a:p>
          <a:p>
            <a:r>
              <a:rPr lang="zh-TW" altLang="en-US" sz="1200" dirty="0">
                <a:latin typeface="Courier New" panose="02070309020205020404" pitchFamily="49" charset="0"/>
                <a:cs typeface="Courier New" panose="02070309020205020404" pitchFamily="49" charset="0"/>
              </a:rPr>
              <a:t>      padding: 5px 20px;</a:t>
            </a:r>
          </a:p>
          <a:p>
            <a:r>
              <a:rPr lang="zh-TW" altLang="en-US" sz="1200" dirty="0">
                <a:latin typeface="Courier New" panose="02070309020205020404" pitchFamily="49" charset="0"/>
                <a:cs typeface="Courier New" panose="02070309020205020404" pitchFamily="49" charset="0"/>
              </a:rPr>
              <a:t>      background: lightcyan;</a:t>
            </a:r>
          </a:p>
          <a:p>
            <a:r>
              <a:rPr lang="zh-TW" altLang="en-US" sz="1200" dirty="0">
                <a:latin typeface="Courier New" panose="02070309020205020404" pitchFamily="49" charset="0"/>
                <a:cs typeface="Courier New" panose="02070309020205020404" pitchFamily="49" charset="0"/>
              </a:rPr>
              <a:t>      width: 100px;</a:t>
            </a:r>
          </a:p>
          <a:p>
            <a:r>
              <a:rPr lang="zh-TW" altLang="en-US" sz="1200" dirty="0">
                <a:latin typeface="Courier New" panose="02070309020205020404" pitchFamily="49" charset="0"/>
                <a:cs typeface="Courier New" panose="02070309020205020404" pitchFamily="49" charset="0"/>
              </a:rPr>
              <a:t>      text-align: center;</a:t>
            </a:r>
          </a:p>
          <a:p>
            <a:r>
              <a:rPr lang="en-US" altLang="zh-TW" sz="1200" dirty="0">
                <a:latin typeface="Courier New" panose="02070309020205020404" pitchFamily="49" charset="0"/>
                <a:cs typeface="Courier New" panose="02070309020205020404" pitchFamily="49" charset="0"/>
              </a:rPr>
              <a:t>      …   </a:t>
            </a:r>
          </a:p>
          <a:p>
            <a:r>
              <a:rPr lang="zh-TW" altLang="en-US" sz="1200" dirty="0">
                <a:latin typeface="Courier New" panose="02070309020205020404" pitchFamily="49" charset="0"/>
                <a:cs typeface="Courier New" panose="02070309020205020404" pitchFamily="49" charset="0"/>
              </a:rPr>
              <a:t>   }</a:t>
            </a:r>
            <a:endParaRPr lang="en-US" altLang="zh-TW" sz="1200" dirty="0">
              <a:latin typeface="Courier New" panose="02070309020205020404" pitchFamily="49" charset="0"/>
              <a:cs typeface="Courier New" panose="02070309020205020404" pitchFamily="49" charset="0"/>
            </a:endParaRPr>
          </a:p>
          <a:p>
            <a:r>
              <a:rPr lang="zh-TW" altLang="en-US" sz="1200" dirty="0">
                <a:latin typeface="Courier New" panose="02070309020205020404" pitchFamily="49" charset="0"/>
                <a:cs typeface="Courier New" panose="02070309020205020404" pitchFamily="49" charset="0"/>
              </a:rPr>
              <a:t>a:hover div</a:t>
            </a:r>
          </a:p>
          <a:p>
            <a:r>
              <a:rPr lang="zh-TW" altLang="en-US" sz="1200" dirty="0">
                <a:latin typeface="Courier New" panose="02070309020205020404" pitchFamily="49" charset="0"/>
                <a:cs typeface="Courier New" panose="02070309020205020404" pitchFamily="49" charset="0"/>
              </a:rPr>
              <a:t>   {</a:t>
            </a:r>
          </a:p>
          <a:p>
            <a:r>
              <a:rPr lang="zh-TW" altLang="en-US" sz="1200" dirty="0">
                <a:latin typeface="Courier New" panose="02070309020205020404" pitchFamily="49" charset="0"/>
                <a:cs typeface="Courier New" panose="02070309020205020404" pitchFamily="49" charset="0"/>
              </a:rPr>
              <a:t>      box-shadow: </a:t>
            </a:r>
            <a:r>
              <a:rPr lang="en-US" altLang="zh-TW" sz="1200" dirty="0">
                <a:latin typeface="Courier New" panose="02070309020205020404" pitchFamily="49" charset="0"/>
                <a:cs typeface="Courier New" panose="02070309020205020404" pitchFamily="49" charset="0"/>
              </a:rPr>
              <a:t>…</a:t>
            </a:r>
            <a:endParaRPr lang="zh-TW" altLang="en-US" sz="1200" dirty="0">
              <a:latin typeface="Courier New" panose="02070309020205020404" pitchFamily="49" charset="0"/>
              <a:cs typeface="Courier New" panose="02070309020205020404" pitchFamily="49" charset="0"/>
            </a:endParaRPr>
          </a:p>
          <a:p>
            <a:r>
              <a:rPr lang="zh-TW" altLang="en-US" sz="1200" dirty="0">
                <a:latin typeface="Courier New" panose="02070309020205020404" pitchFamily="49" charset="0"/>
                <a:cs typeface="Courier New" panose="02070309020205020404" pitchFamily="49" charset="0"/>
              </a:rPr>
              <a:t>   }</a:t>
            </a:r>
          </a:p>
          <a:p>
            <a:r>
              <a:rPr lang="zh-TW" altLang="en-US" sz="1200" dirty="0">
                <a:latin typeface="Courier New" panose="02070309020205020404" pitchFamily="49" charset="0"/>
                <a:cs typeface="Courier New" panose="02070309020205020404" pitchFamily="49" charset="0"/>
              </a:rPr>
              <a:t>a:active div</a:t>
            </a:r>
          </a:p>
          <a:p>
            <a:r>
              <a:rPr lang="zh-TW" altLang="en-US" sz="1200" dirty="0">
                <a:latin typeface="Courier New" panose="02070309020205020404" pitchFamily="49" charset="0"/>
                <a:cs typeface="Courier New" panose="02070309020205020404" pitchFamily="49" charset="0"/>
              </a:rPr>
              <a:t>   {</a:t>
            </a:r>
            <a:endParaRPr lang="en-US" altLang="zh-TW" sz="1200" dirty="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      …</a:t>
            </a:r>
            <a:endParaRPr lang="zh-TW" altLang="en-US" sz="1200" dirty="0">
              <a:latin typeface="Courier New" panose="02070309020205020404" pitchFamily="49" charset="0"/>
              <a:cs typeface="Courier New" panose="02070309020205020404" pitchFamily="49" charset="0"/>
            </a:endParaRPr>
          </a:p>
          <a:p>
            <a:r>
              <a:rPr lang="zh-TW" altLang="en-US" sz="1200" dirty="0">
                <a:latin typeface="Courier New" panose="02070309020205020404" pitchFamily="49" charset="0"/>
                <a:cs typeface="Courier New" panose="02070309020205020404" pitchFamily="49" charset="0"/>
              </a:rPr>
              <a:t>   }</a:t>
            </a:r>
          </a:p>
        </p:txBody>
      </p:sp>
      <p:sp>
        <p:nvSpPr>
          <p:cNvPr id="9" name="矩形 8"/>
          <p:cNvSpPr/>
          <p:nvPr/>
        </p:nvSpPr>
        <p:spPr>
          <a:xfrm>
            <a:off x="1981200" y="5542774"/>
            <a:ext cx="4572000" cy="276999"/>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zh-TW" altLang="en-US" sz="1200" dirty="0">
                <a:latin typeface="Courier New" panose="02070309020205020404" pitchFamily="49" charset="0"/>
                <a:cs typeface="Courier New" panose="02070309020205020404" pitchFamily="49" charset="0"/>
              </a:rPr>
              <a:t>&lt;a href="#"&gt;&lt;div&gt;Click&lt;/div&gt;&lt;/a&gt;</a:t>
            </a:r>
          </a:p>
        </p:txBody>
      </p:sp>
    </p:spTree>
    <p:extLst>
      <p:ext uri="{BB962C8B-B14F-4D97-AF65-F5344CB8AC3E}">
        <p14:creationId xmlns:p14="http://schemas.microsoft.com/office/powerpoint/2010/main" val="1802998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Introduction</a:t>
            </a:r>
          </a:p>
          <a:p>
            <a:r>
              <a:rPr lang="en-US" altLang="zh-TW" dirty="0"/>
              <a:t>Text Shadows</a:t>
            </a:r>
          </a:p>
          <a:p>
            <a:r>
              <a:rPr lang="en-US" altLang="zh-TW" dirty="0"/>
              <a:t>Rounded Corners</a:t>
            </a:r>
          </a:p>
          <a:p>
            <a:r>
              <a:rPr lang="en-US" altLang="zh-TW" dirty="0"/>
              <a:t>Color</a:t>
            </a:r>
          </a:p>
          <a:p>
            <a:r>
              <a:rPr lang="en-US" altLang="zh-TW" dirty="0"/>
              <a:t>Box Shadows</a:t>
            </a:r>
          </a:p>
          <a:p>
            <a:r>
              <a:rPr lang="en-US" altLang="zh-TW" dirty="0"/>
              <a:t>Linear Gradients: Introducing Vendor </a:t>
            </a:r>
            <a:r>
              <a:rPr lang="en-US" altLang="zh-TW" dirty="0" err="1"/>
              <a:t>Prefixs</a:t>
            </a:r>
            <a:endParaRPr lang="en-US" altLang="zh-TW" dirty="0"/>
          </a:p>
          <a:p>
            <a:r>
              <a:rPr lang="en-US" altLang="zh-TW" dirty="0"/>
              <a:t>Radial Gradients</a:t>
            </a:r>
          </a:p>
          <a:p>
            <a:r>
              <a:rPr lang="en-US" altLang="zh-TW" dirty="0"/>
              <a:t>Text Stroke</a:t>
            </a:r>
          </a:p>
          <a:p>
            <a:r>
              <a:rPr lang="en-US" altLang="zh-TW" dirty="0"/>
              <a:t>Multiple Background Images</a:t>
            </a:r>
          </a:p>
          <a:p>
            <a:r>
              <a:rPr lang="en-US" altLang="zh-TW" dirty="0"/>
              <a:t>Reflections</a:t>
            </a:r>
            <a:endParaRPr lang="zh-TW" altLang="en-US" dirty="0"/>
          </a:p>
        </p:txBody>
      </p:sp>
      <p:sp>
        <p:nvSpPr>
          <p:cNvPr id="3" name="標題 2"/>
          <p:cNvSpPr>
            <a:spLocks noGrp="1"/>
          </p:cNvSpPr>
          <p:nvPr>
            <p:ph type="title"/>
          </p:nvPr>
        </p:nvSpPr>
        <p:spPr/>
        <p:txBody>
          <a:bodyPr/>
          <a:lstStyle/>
          <a:p>
            <a:r>
              <a:rPr lang="en-US" altLang="zh-TW" dirty="0"/>
              <a:t>Outline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a:t>
            </a:fld>
            <a:endParaRPr lang="zh-TW" altLang="en-US"/>
          </a:p>
        </p:txBody>
      </p:sp>
    </p:spTree>
    <p:extLst>
      <p:ext uri="{BB962C8B-B14F-4D97-AF65-F5344CB8AC3E}">
        <p14:creationId xmlns:p14="http://schemas.microsoft.com/office/powerpoint/2010/main" val="4270347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solidFill>
                  <a:srgbClr val="FF0000"/>
                </a:solidFill>
              </a:rPr>
              <a:t>Linear gradients </a:t>
            </a:r>
            <a:r>
              <a:rPr lang="en-US" altLang="zh-TW" dirty="0"/>
              <a:t>are a type of image that gradually transitions from one color to the next horizontally, vertically or diagonally. </a:t>
            </a:r>
          </a:p>
          <a:p>
            <a:r>
              <a:rPr lang="en-US" altLang="zh-TW" dirty="0"/>
              <a:t>You can transition between as many colors as you like and specify the points at which to change colors, called </a:t>
            </a:r>
            <a:r>
              <a:rPr lang="en-US" altLang="zh-TW" dirty="0">
                <a:solidFill>
                  <a:srgbClr val="FF0000"/>
                </a:solidFill>
              </a:rPr>
              <a:t>color-stops</a:t>
            </a:r>
            <a:r>
              <a:rPr lang="en-US" altLang="zh-TW" dirty="0"/>
              <a:t>, represented in pixels or percentages along the gradient line—the angle at which the gradient extends. </a:t>
            </a:r>
          </a:p>
          <a:p>
            <a:r>
              <a:rPr lang="en-US" altLang="zh-TW" dirty="0"/>
              <a:t>You can use </a:t>
            </a:r>
            <a:r>
              <a:rPr lang="en-US" altLang="zh-TW" dirty="0">
                <a:solidFill>
                  <a:srgbClr val="FF0000"/>
                </a:solidFill>
              </a:rPr>
              <a:t>gradients</a:t>
            </a:r>
            <a:r>
              <a:rPr lang="en-US" altLang="zh-TW" dirty="0"/>
              <a:t> in any property that accepts an image.</a:t>
            </a:r>
          </a:p>
          <a:p>
            <a:r>
              <a:rPr lang="en-US" altLang="zh-TW" dirty="0"/>
              <a:t>Web Resource</a:t>
            </a:r>
          </a:p>
          <a:p>
            <a:pPr lvl="1"/>
            <a:r>
              <a:rPr lang="en-US" altLang="zh-TW" dirty="0">
                <a:hlinkClick r:id="rId2"/>
              </a:rPr>
              <a:t>https://</a:t>
            </a:r>
            <a:r>
              <a:rPr lang="en-US" altLang="zh-TW" dirty="0" err="1">
                <a:hlinkClick r:id="rId2"/>
              </a:rPr>
              <a:t>cssgradient.io</a:t>
            </a:r>
            <a:r>
              <a:rPr lang="en-US" altLang="zh-TW" dirty="0">
                <a:hlinkClick r:id="rId2"/>
              </a:rPr>
              <a:t>/</a:t>
            </a:r>
            <a:endParaRPr lang="en-US" altLang="zh-TW" dirty="0"/>
          </a:p>
          <a:p>
            <a:pPr lvl="1"/>
            <a:endParaRPr lang="zh-TW" altLang="en-US" dirty="0"/>
          </a:p>
        </p:txBody>
      </p:sp>
      <p:sp>
        <p:nvSpPr>
          <p:cNvPr id="3" name="標題 2"/>
          <p:cNvSpPr>
            <a:spLocks noGrp="1"/>
          </p:cNvSpPr>
          <p:nvPr>
            <p:ph type="title"/>
          </p:nvPr>
        </p:nvSpPr>
        <p:spPr/>
        <p:txBody>
          <a:bodyPr>
            <a:normAutofit/>
          </a:bodyPr>
          <a:lstStyle/>
          <a:p>
            <a:r>
              <a:rPr lang="en-US" altLang="zh-TW" dirty="0"/>
              <a:t>Linear Gradients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20</a:t>
            </a:fld>
            <a:endParaRPr lang="zh-TW" altLang="en-US"/>
          </a:p>
        </p:txBody>
      </p:sp>
    </p:spTree>
    <p:extLst>
      <p:ext uri="{BB962C8B-B14F-4D97-AF65-F5344CB8AC3E}">
        <p14:creationId xmlns:p14="http://schemas.microsoft.com/office/powerpoint/2010/main" val="3177115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normAutofit/>
          </a:bodyPr>
          <a:lstStyle/>
          <a:p>
            <a:r>
              <a:rPr lang="en-US" altLang="zh-TW" dirty="0"/>
              <a:t>Linear Gradients (Vertical Linear Gradient)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21</a:t>
            </a:fld>
            <a:endParaRPr lang="zh-TW" altLang="en-US"/>
          </a:p>
        </p:txBody>
      </p:sp>
      <p:sp>
        <p:nvSpPr>
          <p:cNvPr id="7" name="矩形 6"/>
          <p:cNvSpPr/>
          <p:nvPr/>
        </p:nvSpPr>
        <p:spPr>
          <a:xfrm>
            <a:off x="1533485" y="1297399"/>
            <a:ext cx="6664307" cy="563231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Linear Gradient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navy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gradient(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linear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bottom</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color-stop(</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White</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color-stop(</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lightsteelblue</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color-stop(</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75%</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navy</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moz</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linear-gradient(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lightsteelblue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navy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75%</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linear-gradient(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lightsteelblue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navy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75%</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float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margin-right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Vertical Linear Gradient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6" name="矩形 5"/>
          <p:cNvSpPr/>
          <p:nvPr/>
        </p:nvSpPr>
        <p:spPr>
          <a:xfrm>
            <a:off x="2382429" y="3698338"/>
            <a:ext cx="5527590" cy="14936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 name="圖片 9"/>
          <p:cNvPicPr>
            <a:picLocks noChangeAspect="1"/>
          </p:cNvPicPr>
          <p:nvPr/>
        </p:nvPicPr>
        <p:blipFill>
          <a:blip r:embed="rId2"/>
          <a:stretch>
            <a:fillRect/>
          </a:stretch>
        </p:blipFill>
        <p:spPr>
          <a:xfrm>
            <a:off x="8243057" y="1588616"/>
            <a:ext cx="2419350" cy="2143125"/>
          </a:xfrm>
          <a:prstGeom prst="rect">
            <a:avLst/>
          </a:prstGeom>
          <a:ln>
            <a:solidFill>
              <a:schemeClr val="tx1"/>
            </a:solidFill>
          </a:ln>
        </p:spPr>
      </p:pic>
      <p:cxnSp>
        <p:nvCxnSpPr>
          <p:cNvPr id="12" name="直線單箭頭接點 11"/>
          <p:cNvCxnSpPr/>
          <p:nvPr/>
        </p:nvCxnSpPr>
        <p:spPr>
          <a:xfrm flipV="1">
            <a:off x="3895726" y="2021748"/>
            <a:ext cx="4411831" cy="2047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H="1">
            <a:off x="8411361" y="1672469"/>
            <a:ext cx="7374" cy="349279"/>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文字方塊 17"/>
          <p:cNvSpPr txBox="1"/>
          <p:nvPr/>
        </p:nvSpPr>
        <p:spPr>
          <a:xfrm>
            <a:off x="8583546" y="1588615"/>
            <a:ext cx="611940" cy="369332"/>
          </a:xfrm>
          <a:prstGeom prst="rect">
            <a:avLst/>
          </a:prstGeom>
          <a:noFill/>
        </p:spPr>
        <p:txBody>
          <a:bodyPr wrap="square" rtlCol="0">
            <a:spAutoFit/>
          </a:bodyPr>
          <a:lstStyle/>
          <a:p>
            <a:r>
              <a:rPr lang="en-US" altLang="zh-TW" dirty="0">
                <a:solidFill>
                  <a:srgbClr val="FF0000"/>
                </a:solidFill>
              </a:rPr>
              <a:t>15%</a:t>
            </a:r>
            <a:endParaRPr lang="zh-TW" altLang="en-US" dirty="0">
              <a:solidFill>
                <a:srgbClr val="FF0000"/>
              </a:solidFill>
            </a:endParaRPr>
          </a:p>
        </p:txBody>
      </p:sp>
      <p:sp>
        <p:nvSpPr>
          <p:cNvPr id="19" name="文字方塊 18"/>
          <p:cNvSpPr txBox="1"/>
          <p:nvPr/>
        </p:nvSpPr>
        <p:spPr>
          <a:xfrm>
            <a:off x="7355528" y="1837081"/>
            <a:ext cx="72167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dirty="0">
                <a:solidFill>
                  <a:schemeClr val="tx1"/>
                </a:solidFill>
              </a:rPr>
              <a:t>white</a:t>
            </a:r>
            <a:endParaRPr lang="zh-TW" altLang="en-US" dirty="0">
              <a:solidFill>
                <a:schemeClr val="tx1"/>
              </a:solidFill>
            </a:endParaRPr>
          </a:p>
        </p:txBody>
      </p:sp>
      <p:cxnSp>
        <p:nvCxnSpPr>
          <p:cNvPr id="21" name="直線單箭頭接點 20"/>
          <p:cNvCxnSpPr/>
          <p:nvPr/>
        </p:nvCxnSpPr>
        <p:spPr>
          <a:xfrm>
            <a:off x="8077201" y="2021747"/>
            <a:ext cx="35725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文字方塊 21"/>
          <p:cNvSpPr txBox="1"/>
          <p:nvPr/>
        </p:nvSpPr>
        <p:spPr>
          <a:xfrm>
            <a:off x="6647237" y="2475511"/>
            <a:ext cx="1484702" cy="369332"/>
          </a:xfrm>
          <a:prstGeom prst="rect">
            <a:avLst/>
          </a:prstGeom>
          <a:noFill/>
        </p:spPr>
        <p:txBody>
          <a:bodyPr wrap="none" rtlCol="0">
            <a:spAutoFit/>
          </a:bodyPr>
          <a:lstStyle/>
          <a:p>
            <a:r>
              <a:rPr lang="en-US" altLang="zh-TW" kern="0" dirty="0" err="1">
                <a:solidFill>
                  <a:schemeClr val="accent1">
                    <a:lumMod val="40000"/>
                    <a:lumOff val="60000"/>
                  </a:schemeClr>
                </a:solidFill>
                <a:ea typeface="細明體" panose="02020509000000000000" pitchFamily="49" charset="-120"/>
                <a:cs typeface="Courier New" panose="02070309020205020404" pitchFamily="49" charset="0"/>
              </a:rPr>
              <a:t>lightsteelblue</a:t>
            </a:r>
            <a:endParaRPr lang="zh-TW" altLang="en-US" dirty="0">
              <a:solidFill>
                <a:schemeClr val="accent1">
                  <a:lumMod val="40000"/>
                  <a:lumOff val="60000"/>
                </a:schemeClr>
              </a:solidFill>
            </a:endParaRPr>
          </a:p>
        </p:txBody>
      </p:sp>
      <p:cxnSp>
        <p:nvCxnSpPr>
          <p:cNvPr id="24" name="直線單箭頭接點 23"/>
          <p:cNvCxnSpPr>
            <a:endCxn id="10" idx="1"/>
          </p:cNvCxnSpPr>
          <p:nvPr/>
        </p:nvCxnSpPr>
        <p:spPr>
          <a:xfrm flipV="1">
            <a:off x="6124575" y="2660178"/>
            <a:ext cx="2118482" cy="1409220"/>
          </a:xfrm>
          <a:prstGeom prst="straightConnector1">
            <a:avLst/>
          </a:prstGeom>
          <a:ln>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a:off x="8524989" y="1669312"/>
            <a:ext cx="5178" cy="990174"/>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字方塊 29"/>
          <p:cNvSpPr txBox="1"/>
          <p:nvPr/>
        </p:nvSpPr>
        <p:spPr>
          <a:xfrm>
            <a:off x="8583546" y="2322854"/>
            <a:ext cx="595356" cy="369332"/>
          </a:xfrm>
          <a:prstGeom prst="rect">
            <a:avLst/>
          </a:prstGeom>
          <a:noFill/>
        </p:spPr>
        <p:txBody>
          <a:bodyPr wrap="none" rtlCol="0">
            <a:spAutoFit/>
          </a:bodyPr>
          <a:lstStyle/>
          <a:p>
            <a:r>
              <a:rPr lang="en-US" altLang="zh-TW" dirty="0">
                <a:solidFill>
                  <a:srgbClr val="00B0F0"/>
                </a:solidFill>
              </a:rPr>
              <a:t>50%</a:t>
            </a:r>
            <a:endParaRPr lang="zh-TW" altLang="en-US" dirty="0">
              <a:solidFill>
                <a:srgbClr val="00B0F0"/>
              </a:solidFill>
            </a:endParaRPr>
          </a:p>
        </p:txBody>
      </p:sp>
      <p:cxnSp>
        <p:nvCxnSpPr>
          <p:cNvPr id="32" name="直線單箭頭接點 31"/>
          <p:cNvCxnSpPr>
            <a:stCxn id="22" idx="3"/>
          </p:cNvCxnSpPr>
          <p:nvPr/>
        </p:nvCxnSpPr>
        <p:spPr>
          <a:xfrm flipV="1">
            <a:off x="8131939" y="2659487"/>
            <a:ext cx="398228" cy="691"/>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flipV="1">
            <a:off x="4011739" y="3299486"/>
            <a:ext cx="4406996" cy="1059978"/>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2" name="文字方塊 41"/>
          <p:cNvSpPr txBox="1"/>
          <p:nvPr/>
        </p:nvSpPr>
        <p:spPr>
          <a:xfrm>
            <a:off x="7317025" y="3016088"/>
            <a:ext cx="63831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dirty="0">
                <a:solidFill>
                  <a:srgbClr val="000080"/>
                </a:solidFill>
              </a:rPr>
              <a:t>navy</a:t>
            </a:r>
            <a:endParaRPr lang="zh-TW" altLang="en-US" dirty="0">
              <a:solidFill>
                <a:srgbClr val="000080"/>
              </a:solidFill>
            </a:endParaRPr>
          </a:p>
        </p:txBody>
      </p:sp>
      <p:cxnSp>
        <p:nvCxnSpPr>
          <p:cNvPr id="44" name="直線單箭頭接點 43"/>
          <p:cNvCxnSpPr/>
          <p:nvPr/>
        </p:nvCxnSpPr>
        <p:spPr>
          <a:xfrm>
            <a:off x="8642500" y="1669312"/>
            <a:ext cx="9391" cy="1508740"/>
          </a:xfrm>
          <a:prstGeom prst="straightConnector1">
            <a:avLst/>
          </a:prstGeom>
          <a:ln>
            <a:solidFill>
              <a:schemeClr val="accent6">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文字方塊 44"/>
          <p:cNvSpPr txBox="1"/>
          <p:nvPr/>
        </p:nvSpPr>
        <p:spPr>
          <a:xfrm>
            <a:off x="8627350" y="2932443"/>
            <a:ext cx="583814" cy="369332"/>
          </a:xfrm>
          <a:prstGeom prst="rect">
            <a:avLst/>
          </a:prstGeom>
          <a:noFill/>
        </p:spPr>
        <p:txBody>
          <a:bodyPr wrap="none" rtlCol="0">
            <a:spAutoFit/>
          </a:bodyPr>
          <a:lstStyle/>
          <a:p>
            <a:r>
              <a:rPr lang="en-US" altLang="zh-TW" dirty="0">
                <a:solidFill>
                  <a:schemeClr val="accent6">
                    <a:lumMod val="40000"/>
                    <a:lumOff val="60000"/>
                  </a:schemeClr>
                </a:solidFill>
              </a:rPr>
              <a:t>75%</a:t>
            </a:r>
            <a:endParaRPr lang="zh-TW" altLang="en-US" dirty="0">
              <a:solidFill>
                <a:schemeClr val="accent6">
                  <a:lumMod val="40000"/>
                  <a:lumOff val="60000"/>
                </a:schemeClr>
              </a:solidFill>
            </a:endParaRPr>
          </a:p>
        </p:txBody>
      </p:sp>
      <p:cxnSp>
        <p:nvCxnSpPr>
          <p:cNvPr id="46" name="直線單箭頭接點 45"/>
          <p:cNvCxnSpPr>
            <a:stCxn id="42" idx="3"/>
          </p:cNvCxnSpPr>
          <p:nvPr/>
        </p:nvCxnSpPr>
        <p:spPr>
          <a:xfrm flipV="1">
            <a:off x="7955342" y="3196588"/>
            <a:ext cx="691853" cy="4167"/>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870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Linear Gradients (</a:t>
            </a:r>
            <a:r>
              <a:rPr lang="en-US" altLang="zh-TW" dirty="0" err="1"/>
              <a:t>Webkit</a:t>
            </a:r>
            <a:r>
              <a:rPr lang="en-US" altLang="zh-TW" dirty="0"/>
              <a: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22</a:t>
            </a:fld>
            <a:endParaRPr lang="zh-TW" altLang="en-US"/>
          </a:p>
        </p:txBody>
      </p:sp>
      <p:sp>
        <p:nvSpPr>
          <p:cNvPr id="6" name="矩形 5"/>
          <p:cNvSpPr/>
          <p:nvPr/>
        </p:nvSpPr>
        <p:spPr>
          <a:xfrm>
            <a:off x="1708559" y="3047112"/>
            <a:ext cx="8422546"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dirty="0"/>
              <a:t>-webkit-gradient(&lt;type&gt;, &lt;point</a:t>
            </a:r>
            <a:r>
              <a:rPr lang="en-US" altLang="zh-TW" dirty="0"/>
              <a:t>1</a:t>
            </a:r>
            <a:r>
              <a:rPr lang="zh-TW" altLang="en-US" dirty="0"/>
              <a:t>&gt; [, &lt;radius&gt;]?, &lt;point</a:t>
            </a:r>
            <a:r>
              <a:rPr lang="en-US" altLang="zh-TW" dirty="0"/>
              <a:t>2</a:t>
            </a:r>
            <a:r>
              <a:rPr lang="zh-TW" altLang="en-US" dirty="0"/>
              <a:t>&gt; [, &lt;radius&gt;]? [, &lt;stop&gt;]*)</a:t>
            </a:r>
            <a:endParaRPr lang="en-US" altLang="zh-TW" dirty="0"/>
          </a:p>
          <a:p>
            <a:r>
              <a:rPr lang="en-US" altLang="zh-TW" dirty="0"/>
              <a:t>&lt;type&gt; : linear or radial</a:t>
            </a:r>
          </a:p>
          <a:p>
            <a:r>
              <a:rPr lang="en-US" altLang="zh-TW" dirty="0"/>
              <a:t>&lt;point1&gt; : a pair of space-separated values (from)</a:t>
            </a:r>
          </a:p>
          <a:p>
            <a:r>
              <a:rPr lang="en-US" altLang="zh-TW" dirty="0"/>
              <a:t>&lt;point2&gt; : a pair of space-separated values (to)</a:t>
            </a:r>
          </a:p>
          <a:p>
            <a:r>
              <a:rPr lang="zh-TW" altLang="en-US" dirty="0"/>
              <a:t>&lt;radius&gt;  </a:t>
            </a:r>
            <a:r>
              <a:rPr lang="en-US" altLang="zh-TW" dirty="0"/>
              <a:t>: a number and may only be specified when the gradient type is radial.</a:t>
            </a:r>
          </a:p>
          <a:p>
            <a:r>
              <a:rPr lang="en-US" altLang="zh-TW" dirty="0"/>
              <a:t>&lt;stop&gt; :   from (color)</a:t>
            </a:r>
          </a:p>
          <a:p>
            <a:r>
              <a:rPr lang="en-US" altLang="zh-TW" dirty="0"/>
              <a:t>                   color-stop (stop value, color)</a:t>
            </a:r>
          </a:p>
          <a:p>
            <a:r>
              <a:rPr lang="en-US" altLang="zh-TW" dirty="0"/>
              <a:t>                   to (color)</a:t>
            </a:r>
            <a:endParaRPr lang="zh-TW" altLang="en-US" dirty="0"/>
          </a:p>
        </p:txBody>
      </p:sp>
      <p:sp>
        <p:nvSpPr>
          <p:cNvPr id="9" name="矩形 8"/>
          <p:cNvSpPr/>
          <p:nvPr/>
        </p:nvSpPr>
        <p:spPr>
          <a:xfrm>
            <a:off x="2464663" y="5556134"/>
            <a:ext cx="6424569" cy="646331"/>
          </a:xfrm>
          <a:prstGeom prst="rect">
            <a:avLst/>
          </a:prstGeom>
        </p:spPr>
        <p:txBody>
          <a:bodyPr wrap="square">
            <a:spAutoFit/>
          </a:bodyPr>
          <a:lstStyle/>
          <a:p>
            <a:r>
              <a:rPr lang="en-US" altLang="zh-TW" dirty="0"/>
              <a:t>Ref : </a:t>
            </a:r>
            <a:r>
              <a:rPr lang="zh-TW" altLang="en-US" dirty="0"/>
              <a:t>https://www.webkit.org/blog/175/introducing-css-gradients/</a:t>
            </a:r>
            <a:endParaRPr lang="en-US" altLang="zh-TW" dirty="0"/>
          </a:p>
          <a:p>
            <a:endParaRPr lang="zh-TW" altLang="en-US" dirty="0"/>
          </a:p>
        </p:txBody>
      </p:sp>
      <p:sp>
        <p:nvSpPr>
          <p:cNvPr id="7" name="矩形 6"/>
          <p:cNvSpPr/>
          <p:nvPr/>
        </p:nvSpPr>
        <p:spPr>
          <a:xfrm>
            <a:off x="2137541" y="1892308"/>
            <a:ext cx="7916918" cy="9541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4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gradient(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linear</a:t>
            </a: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bottom</a:t>
            </a: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color-stop(</a:t>
            </a:r>
            <a:r>
              <a:rPr lang="en-US" altLang="zh-TW" sz="14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a:t>
            </a:r>
            <a:r>
              <a:rPr lang="en-US" altLang="zh-TW" sz="14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White</a:t>
            </a:r>
            <a:r>
              <a:rPr lang="en-US" altLang="zh-TW" sz="14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color-stop(</a:t>
            </a:r>
            <a:r>
              <a:rPr lang="en-US" altLang="zh-TW" sz="14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a:t>
            </a:r>
            <a:r>
              <a:rPr lang="en-US" altLang="zh-TW" sz="14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lightsteelblue</a:t>
            </a:r>
            <a:r>
              <a:rPr lang="en-US" altLang="zh-TW" sz="14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color-stop(</a:t>
            </a:r>
            <a:r>
              <a:rPr lang="en-US" altLang="zh-TW" sz="14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75%</a:t>
            </a:r>
            <a:r>
              <a:rPr lang="en-US" altLang="zh-TW" sz="14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navy</a:t>
            </a:r>
            <a:r>
              <a:rPr lang="en-US" altLang="zh-TW" sz="14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en-US" sz="1400" dirty="0"/>
          </a:p>
        </p:txBody>
      </p:sp>
    </p:spTree>
    <p:extLst>
      <p:ext uri="{BB962C8B-B14F-4D97-AF65-F5344CB8AC3E}">
        <p14:creationId xmlns:p14="http://schemas.microsoft.com/office/powerpoint/2010/main" val="1467489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Linear Gradients (Mozilla)</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23</a:t>
            </a:fld>
            <a:endParaRPr lang="zh-TW" altLang="en-US"/>
          </a:p>
        </p:txBody>
      </p:sp>
      <p:sp>
        <p:nvSpPr>
          <p:cNvPr id="8" name="矩形 7"/>
          <p:cNvSpPr/>
          <p:nvPr/>
        </p:nvSpPr>
        <p:spPr>
          <a:xfrm>
            <a:off x="1746308" y="3222203"/>
            <a:ext cx="8699384"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dirty="0"/>
              <a:t>-moz-linear-gradient([ [ [top | bottom] || [left | right] ],]? &lt;color-stop&gt;[, &lt;color-stop&gt;]+);</a:t>
            </a:r>
          </a:p>
        </p:txBody>
      </p:sp>
      <p:sp>
        <p:nvSpPr>
          <p:cNvPr id="6" name="矩形 5"/>
          <p:cNvSpPr/>
          <p:nvPr/>
        </p:nvSpPr>
        <p:spPr>
          <a:xfrm>
            <a:off x="1635154" y="2149592"/>
            <a:ext cx="8921692" cy="5232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moz</a:t>
            </a:r>
            <a:r>
              <a:rPr lang="en-US" altLang="zh-TW" sz="14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linear-gradient(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a:t>
            </a: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lightsteelblue</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a:t>
            </a: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navy</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75%</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en-US" sz="1400" dirty="0"/>
          </a:p>
        </p:txBody>
      </p:sp>
    </p:spTree>
    <p:extLst>
      <p:ext uri="{BB962C8B-B14F-4D97-AF65-F5344CB8AC3E}">
        <p14:creationId xmlns:p14="http://schemas.microsoft.com/office/powerpoint/2010/main" val="897981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Linear Gradients (Standard)</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24</a:t>
            </a:fld>
            <a:endParaRPr lang="zh-TW" altLang="en-US"/>
          </a:p>
        </p:txBody>
      </p:sp>
      <p:sp>
        <p:nvSpPr>
          <p:cNvPr id="6" name="矩形 5"/>
          <p:cNvSpPr/>
          <p:nvPr/>
        </p:nvSpPr>
        <p:spPr>
          <a:xfrm>
            <a:off x="1746308" y="3863182"/>
            <a:ext cx="8699384"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dirty="0"/>
              <a:t>linear-gradient( [ &lt;angle&gt; | </a:t>
            </a:r>
            <a:r>
              <a:rPr lang="zh-TW" altLang="en-US" dirty="0"/>
              <a:t>&lt;side-or-corner&gt;</a:t>
            </a:r>
            <a:r>
              <a:rPr lang="en-US" altLang="zh-TW" dirty="0"/>
              <a:t>,]? &lt;color-stop&gt;[, &lt;color-stop&gt;]+);</a:t>
            </a:r>
          </a:p>
          <a:p>
            <a:r>
              <a:rPr lang="zh-TW" altLang="en-US" dirty="0"/>
              <a:t>linear-gradient( [ &lt;angle&gt; | </a:t>
            </a:r>
            <a:r>
              <a:rPr lang="zh-TW" altLang="en-US" dirty="0">
                <a:solidFill>
                  <a:srgbClr val="FF0000"/>
                </a:solidFill>
              </a:rPr>
              <a:t>to</a:t>
            </a:r>
            <a:r>
              <a:rPr lang="zh-TW" altLang="en-US" dirty="0"/>
              <a:t> &lt;side-or-corner&gt; ,]? &lt;color-stop&gt; [, &lt;color-stop&gt;]+ ) </a:t>
            </a:r>
            <a:endParaRPr lang="en-US" altLang="zh-TW" dirty="0"/>
          </a:p>
          <a:p>
            <a:r>
              <a:rPr lang="zh-TW" altLang="en-US" dirty="0"/>
              <a:t>&lt;side-or-corner&gt; = [left | right] || [top | bottom]</a:t>
            </a:r>
            <a:endParaRPr lang="en-US" altLang="zh-TW" dirty="0"/>
          </a:p>
          <a:p>
            <a:r>
              <a:rPr lang="zh-TW" altLang="en-US" dirty="0"/>
              <a:t>&lt;color-stop&gt; = &lt;color&gt; [ &lt;percentage&gt; | &lt;length&gt; ]?</a:t>
            </a:r>
          </a:p>
        </p:txBody>
      </p:sp>
      <p:sp>
        <p:nvSpPr>
          <p:cNvPr id="7" name="矩形 6"/>
          <p:cNvSpPr/>
          <p:nvPr/>
        </p:nvSpPr>
        <p:spPr>
          <a:xfrm>
            <a:off x="2687783" y="2967335"/>
            <a:ext cx="7034644" cy="5232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linear-gradient(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a:t>
            </a: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lightsteelblue</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a:t>
            </a: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navy</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75%</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en-US" sz="1400" dirty="0"/>
          </a:p>
        </p:txBody>
      </p:sp>
    </p:spTree>
    <p:extLst>
      <p:ext uri="{BB962C8B-B14F-4D97-AF65-F5344CB8AC3E}">
        <p14:creationId xmlns:p14="http://schemas.microsoft.com/office/powerpoint/2010/main" val="1319804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normAutofit/>
          </a:bodyPr>
          <a:lstStyle/>
          <a:p>
            <a:r>
              <a:rPr lang="en-US" altLang="zh-TW" dirty="0"/>
              <a:t>Linear Gradients (Horizontal Linear Gradient)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25</a:t>
            </a:fld>
            <a:endParaRPr lang="zh-TW" altLang="en-US" dirty="0"/>
          </a:p>
        </p:txBody>
      </p:sp>
      <p:sp>
        <p:nvSpPr>
          <p:cNvPr id="9" name="矩形 8"/>
          <p:cNvSpPr/>
          <p:nvPr/>
        </p:nvSpPr>
        <p:spPr>
          <a:xfrm>
            <a:off x="1524000" y="1481139"/>
            <a:ext cx="6724650" cy="563231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Linear Gradient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orange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gradient(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linear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color-stop(</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white</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color-stop(</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yellow</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color-stop(</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75%</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orange</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moz</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linear-gradient(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yellow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orange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75%</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linear-gradient(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yellow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orange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75%</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margin-right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Horizontal Linear Gradient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6" name="矩形 5"/>
          <p:cNvSpPr/>
          <p:nvPr/>
        </p:nvSpPr>
        <p:spPr>
          <a:xfrm>
            <a:off x="2371058" y="3933691"/>
            <a:ext cx="5527590" cy="14288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8248650" y="1481138"/>
            <a:ext cx="2419350" cy="2152650"/>
          </a:xfrm>
          <a:prstGeom prst="rect">
            <a:avLst/>
          </a:prstGeom>
          <a:ln>
            <a:solidFill>
              <a:schemeClr val="tx1"/>
            </a:solidFill>
          </a:ln>
        </p:spPr>
      </p:pic>
    </p:spTree>
    <p:extLst>
      <p:ext uri="{BB962C8B-B14F-4D97-AF65-F5344CB8AC3E}">
        <p14:creationId xmlns:p14="http://schemas.microsoft.com/office/powerpoint/2010/main" val="1379297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normAutofit/>
          </a:bodyPr>
          <a:lstStyle/>
          <a:p>
            <a:r>
              <a:rPr lang="en-US" altLang="zh-TW" dirty="0"/>
              <a:t>Linear Gradients (Diagonal Linear Gradient)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26</a:t>
            </a:fld>
            <a:endParaRPr lang="zh-TW" altLang="en-US"/>
          </a:p>
        </p:txBody>
      </p:sp>
      <p:sp>
        <p:nvSpPr>
          <p:cNvPr id="8" name="矩形 7"/>
          <p:cNvSpPr/>
          <p:nvPr/>
        </p:nvSpPr>
        <p:spPr>
          <a:xfrm>
            <a:off x="1528664" y="1638001"/>
            <a:ext cx="6868391" cy="544764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Linear Gradient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purple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gradient(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linear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bottom</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color-stop(</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white</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color-stop(</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plum</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color-stop(</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75%</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purple</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moz</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linear-gradient(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plum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purple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75%</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linear-gradient(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135deg</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plum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purple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75%</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Diagonal Linear Gradient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6" name="矩形 5"/>
          <p:cNvSpPr/>
          <p:nvPr/>
        </p:nvSpPr>
        <p:spPr>
          <a:xfrm>
            <a:off x="2332958" y="4076475"/>
            <a:ext cx="5527590" cy="14936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8209883" y="1638001"/>
            <a:ext cx="2400300" cy="2124075"/>
          </a:xfrm>
          <a:prstGeom prst="rect">
            <a:avLst/>
          </a:prstGeom>
          <a:ln>
            <a:solidFill>
              <a:schemeClr val="tx1"/>
            </a:solidFill>
          </a:ln>
        </p:spPr>
      </p:pic>
    </p:spTree>
    <p:extLst>
      <p:ext uri="{BB962C8B-B14F-4D97-AF65-F5344CB8AC3E}">
        <p14:creationId xmlns:p14="http://schemas.microsoft.com/office/powerpoint/2010/main" val="4234390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Vendor prefixes</a:t>
            </a:r>
            <a:r>
              <a:rPr lang="en-US" altLang="zh-TW" dirty="0"/>
              <a:t> are used for properties that are still being finalized in the CSS specification but have already been implemented in various browsers.</a:t>
            </a:r>
          </a:p>
          <a:p>
            <a:endParaRPr lang="zh-TW" altLang="en-US" dirty="0"/>
          </a:p>
        </p:txBody>
      </p:sp>
      <p:sp>
        <p:nvSpPr>
          <p:cNvPr id="3" name="標題 2"/>
          <p:cNvSpPr>
            <a:spLocks noGrp="1"/>
          </p:cNvSpPr>
          <p:nvPr>
            <p:ph type="title"/>
          </p:nvPr>
        </p:nvSpPr>
        <p:spPr/>
        <p:txBody>
          <a:bodyPr/>
          <a:lstStyle/>
          <a:p>
            <a:r>
              <a:rPr lang="en-US" altLang="zh-TW" dirty="0"/>
              <a:t>Introducing Vendor Prefixes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27</a:t>
            </a:fld>
            <a:endParaRPr lang="zh-TW" altLang="en-US"/>
          </a:p>
        </p:txBody>
      </p:sp>
      <p:pic>
        <p:nvPicPr>
          <p:cNvPr id="5" name="圖片 4"/>
          <p:cNvPicPr>
            <a:picLocks noChangeAspect="1"/>
          </p:cNvPicPr>
          <p:nvPr/>
        </p:nvPicPr>
        <p:blipFill>
          <a:blip r:embed="rId2"/>
          <a:stretch>
            <a:fillRect/>
          </a:stretch>
        </p:blipFill>
        <p:spPr>
          <a:xfrm>
            <a:off x="3567113" y="3262313"/>
            <a:ext cx="5057775" cy="2200275"/>
          </a:xfrm>
          <a:prstGeom prst="rect">
            <a:avLst/>
          </a:prstGeom>
        </p:spPr>
      </p:pic>
    </p:spTree>
    <p:extLst>
      <p:ext uri="{BB962C8B-B14F-4D97-AF65-F5344CB8AC3E}">
        <p14:creationId xmlns:p14="http://schemas.microsoft.com/office/powerpoint/2010/main" val="2956286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Prefixes are not available for every browser or for every property. </a:t>
            </a:r>
          </a:p>
          <a:p>
            <a:r>
              <a:rPr lang="en-US" altLang="zh-TW" dirty="0"/>
              <a:t>If we remove the prefixed versions of the linear gradient styles in this example, the gradients will not appear when the page is rendered in a </a:t>
            </a:r>
            <a:r>
              <a:rPr lang="en-US" altLang="zh-TW" dirty="0" err="1"/>
              <a:t>WebKit</a:t>
            </a:r>
            <a:r>
              <a:rPr lang="en-US" altLang="zh-TW" dirty="0"/>
              <a:t>-based browser or Firefox. </a:t>
            </a:r>
          </a:p>
          <a:p>
            <a:r>
              <a:rPr lang="en-US" altLang="zh-TW" dirty="0"/>
              <a:t>As the CSS3 features are finalized and incorporated fully into the browsers, the prefixes will become unnecessary. </a:t>
            </a:r>
          </a:p>
          <a:p>
            <a:r>
              <a:rPr lang="en-US" altLang="zh-TW" dirty="0"/>
              <a:t>Many of the new CSS3 features have not yet been implemented in Internet Explorer. </a:t>
            </a:r>
          </a:p>
          <a:p>
            <a:endParaRPr lang="zh-TW" altLang="en-US" dirty="0"/>
          </a:p>
        </p:txBody>
      </p:sp>
      <p:sp>
        <p:nvSpPr>
          <p:cNvPr id="3" name="標題 2"/>
          <p:cNvSpPr>
            <a:spLocks noGrp="1"/>
          </p:cNvSpPr>
          <p:nvPr>
            <p:ph type="title"/>
          </p:nvPr>
        </p:nvSpPr>
        <p:spPr/>
        <p:txBody>
          <a:bodyPr/>
          <a:lstStyle/>
          <a:p>
            <a:r>
              <a:rPr lang="en-US" altLang="zh-TW" dirty="0"/>
              <a:t>Introducing Vendor Prefixes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28</a:t>
            </a:fld>
            <a:endParaRPr lang="zh-TW" altLang="en-US"/>
          </a:p>
        </p:txBody>
      </p:sp>
    </p:spTree>
    <p:extLst>
      <p:ext uri="{BB962C8B-B14F-4D97-AF65-F5344CB8AC3E}">
        <p14:creationId xmlns:p14="http://schemas.microsoft.com/office/powerpoint/2010/main" val="514204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When using vendor prefixes in styles, always place them before the </a:t>
            </a:r>
            <a:r>
              <a:rPr lang="en-US" altLang="zh-TW" dirty="0" err="1"/>
              <a:t>nonprefixed</a:t>
            </a:r>
            <a:r>
              <a:rPr lang="en-US" altLang="zh-TW" dirty="0"/>
              <a:t> version. </a:t>
            </a:r>
          </a:p>
          <a:p>
            <a:r>
              <a:rPr lang="en-US" altLang="zh-TW" dirty="0"/>
              <a:t>The last version of the style that a given browser supports takes precedence and the browser will use it. By listing the standard non-prefixed version last, the browser will use the standard version over the prefixed version when the standard version is supported. </a:t>
            </a:r>
          </a:p>
        </p:txBody>
      </p:sp>
      <p:sp>
        <p:nvSpPr>
          <p:cNvPr id="3" name="標題 2"/>
          <p:cNvSpPr>
            <a:spLocks noGrp="1"/>
          </p:cNvSpPr>
          <p:nvPr>
            <p:ph type="title"/>
          </p:nvPr>
        </p:nvSpPr>
        <p:spPr/>
        <p:txBody>
          <a:bodyPr/>
          <a:lstStyle/>
          <a:p>
            <a:r>
              <a:rPr lang="en-US" altLang="zh-TW" dirty="0"/>
              <a:t>Introducing Vendor Prefixes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29</a:t>
            </a:fld>
            <a:endParaRPr lang="zh-TW" altLang="en-US"/>
          </a:p>
        </p:txBody>
      </p:sp>
    </p:spTree>
    <p:extLst>
      <p:ext uri="{BB962C8B-B14F-4D97-AF65-F5344CB8AC3E}">
        <p14:creationId xmlns:p14="http://schemas.microsoft.com/office/powerpoint/2010/main" val="2124941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Image Borders</a:t>
            </a:r>
          </a:p>
          <a:p>
            <a:r>
              <a:rPr lang="en-US" altLang="zh-TW" dirty="0"/>
              <a:t>Animation; Selectors</a:t>
            </a:r>
          </a:p>
          <a:p>
            <a:r>
              <a:rPr lang="en-US" altLang="zh-TW" dirty="0"/>
              <a:t>Transitions and Transformations</a:t>
            </a:r>
          </a:p>
          <a:p>
            <a:pPr lvl="1"/>
            <a:r>
              <a:rPr lang="en-US" altLang="zh-TW" dirty="0"/>
              <a:t>transition and transform Properties</a:t>
            </a:r>
          </a:p>
          <a:p>
            <a:pPr lvl="1"/>
            <a:r>
              <a:rPr lang="en-US" altLang="zh-TW" dirty="0"/>
              <a:t>Skew</a:t>
            </a:r>
          </a:p>
          <a:p>
            <a:pPr lvl="1"/>
            <a:r>
              <a:rPr lang="en-US" altLang="zh-TW" dirty="0"/>
              <a:t>Transitioning Between Images</a:t>
            </a:r>
          </a:p>
          <a:p>
            <a:r>
              <a:rPr lang="en-US" altLang="zh-TW" dirty="0"/>
              <a:t>Downloading Web Fonts and the @font-face Rule</a:t>
            </a:r>
          </a:p>
          <a:p>
            <a:r>
              <a:rPr lang="en-US" altLang="zh-TW" dirty="0"/>
              <a:t>Flexible Box Layout Module and :nth-child Selectors</a:t>
            </a:r>
          </a:p>
          <a:p>
            <a:r>
              <a:rPr lang="en-US" altLang="zh-TW" dirty="0"/>
              <a:t>Multicolumn Layout</a:t>
            </a:r>
          </a:p>
          <a:p>
            <a:r>
              <a:rPr lang="en-US" altLang="zh-TW" dirty="0"/>
              <a:t>Media Queries</a:t>
            </a:r>
          </a:p>
          <a:p>
            <a:endParaRPr lang="zh-TW" altLang="en-US" dirty="0"/>
          </a:p>
        </p:txBody>
      </p:sp>
      <p:sp>
        <p:nvSpPr>
          <p:cNvPr id="3" name="標題 2"/>
          <p:cNvSpPr>
            <a:spLocks noGrp="1"/>
          </p:cNvSpPr>
          <p:nvPr>
            <p:ph type="title"/>
          </p:nvPr>
        </p:nvSpPr>
        <p:spPr/>
        <p:txBody>
          <a:bodyPr/>
          <a:lstStyle/>
          <a:p>
            <a:r>
              <a:rPr lang="en-US" altLang="zh-TW" dirty="0"/>
              <a:t>Outline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a:t>
            </a:fld>
            <a:endParaRPr lang="zh-TW" altLang="en-US"/>
          </a:p>
        </p:txBody>
      </p:sp>
    </p:spTree>
    <p:extLst>
      <p:ext uri="{BB962C8B-B14F-4D97-AF65-F5344CB8AC3E}">
        <p14:creationId xmlns:p14="http://schemas.microsoft.com/office/powerpoint/2010/main" val="598714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vendor prefixes generator</a:t>
            </a:r>
          </a:p>
          <a:p>
            <a:pPr lvl="1"/>
            <a:r>
              <a:rPr lang="en-US" altLang="zh-TW" dirty="0">
                <a:hlinkClick r:id="rId2"/>
              </a:rPr>
              <a:t>https://autoprefixer.github.io/</a:t>
            </a:r>
            <a:endParaRPr lang="en-US" altLang="zh-TW" dirty="0"/>
          </a:p>
          <a:p>
            <a:pPr lvl="1"/>
            <a:endParaRPr lang="zh-TW" altLang="en-US" dirty="0"/>
          </a:p>
        </p:txBody>
      </p:sp>
      <p:sp>
        <p:nvSpPr>
          <p:cNvPr id="3" name="標題 2"/>
          <p:cNvSpPr>
            <a:spLocks noGrp="1"/>
          </p:cNvSpPr>
          <p:nvPr>
            <p:ph type="title"/>
          </p:nvPr>
        </p:nvSpPr>
        <p:spPr/>
        <p:txBody>
          <a:bodyPr/>
          <a:lstStyle/>
          <a:p>
            <a:r>
              <a:rPr lang="en-US" altLang="zh-TW" dirty="0"/>
              <a:t>Introducing Vendor Prefixes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30</a:t>
            </a:fld>
            <a:endParaRPr lang="zh-TW" altLang="en-US"/>
          </a:p>
        </p:txBody>
      </p:sp>
      <p:pic>
        <p:nvPicPr>
          <p:cNvPr id="6" name="圖片 5"/>
          <p:cNvPicPr>
            <a:picLocks noChangeAspect="1"/>
          </p:cNvPicPr>
          <p:nvPr/>
        </p:nvPicPr>
        <p:blipFill>
          <a:blip r:embed="rId3"/>
          <a:stretch>
            <a:fillRect/>
          </a:stretch>
        </p:blipFill>
        <p:spPr>
          <a:xfrm>
            <a:off x="1882231" y="3374248"/>
            <a:ext cx="8427538" cy="2669893"/>
          </a:xfrm>
          <a:prstGeom prst="rect">
            <a:avLst/>
          </a:prstGeom>
        </p:spPr>
      </p:pic>
    </p:spTree>
    <p:extLst>
      <p:ext uri="{BB962C8B-B14F-4D97-AF65-F5344CB8AC3E}">
        <p14:creationId xmlns:p14="http://schemas.microsoft.com/office/powerpoint/2010/main" val="1604807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Radial gradients </a:t>
            </a:r>
            <a:r>
              <a:rPr lang="en-US" altLang="zh-TW" dirty="0"/>
              <a:t>are similar to linear gradients, but the color changes gradually from an inner point (the start) to an outer circle (the end).</a:t>
            </a:r>
          </a:p>
          <a:p>
            <a:r>
              <a:rPr lang="en-US" altLang="zh-TW" dirty="0">
                <a:solidFill>
                  <a:srgbClr val="FF0000"/>
                </a:solidFill>
              </a:rPr>
              <a:t>radial-gradient</a:t>
            </a:r>
            <a:r>
              <a:rPr lang="en-US" altLang="zh-TW" dirty="0"/>
              <a:t> property has three values</a:t>
            </a:r>
          </a:p>
          <a:p>
            <a:pPr lvl="1"/>
            <a:r>
              <a:rPr lang="en-US" altLang="zh-TW" dirty="0">
                <a:solidFill>
                  <a:srgbClr val="000000"/>
                </a:solidFill>
                <a:ea typeface="新細明體" panose="02020500000000000000" pitchFamily="18" charset="-120"/>
              </a:rPr>
              <a:t>position of the start</a:t>
            </a:r>
          </a:p>
          <a:p>
            <a:pPr lvl="2"/>
            <a:r>
              <a:rPr lang="en-US" altLang="zh-TW" dirty="0"/>
              <a:t>top, bottom, left, right, center</a:t>
            </a:r>
          </a:p>
          <a:p>
            <a:pPr lvl="1"/>
            <a:r>
              <a:rPr lang="en-US" altLang="zh-TW" dirty="0"/>
              <a:t>start color</a:t>
            </a:r>
          </a:p>
          <a:p>
            <a:pPr lvl="1"/>
            <a:r>
              <a:rPr lang="en-US" altLang="zh-TW" dirty="0"/>
              <a:t>end color</a:t>
            </a:r>
            <a:endParaRPr lang="zh-TW" altLang="en-US" dirty="0"/>
          </a:p>
        </p:txBody>
      </p:sp>
      <p:sp>
        <p:nvSpPr>
          <p:cNvPr id="3" name="標題 2"/>
          <p:cNvSpPr>
            <a:spLocks noGrp="1"/>
          </p:cNvSpPr>
          <p:nvPr>
            <p:ph type="title"/>
          </p:nvPr>
        </p:nvSpPr>
        <p:spPr/>
        <p:txBody>
          <a:bodyPr/>
          <a:lstStyle/>
          <a:p>
            <a:r>
              <a:rPr lang="en-US" altLang="zh-TW" dirty="0"/>
              <a:t>Radial Gradients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31</a:t>
            </a:fld>
            <a:endParaRPr lang="zh-TW" altLang="en-US"/>
          </a:p>
        </p:txBody>
      </p:sp>
    </p:spTree>
    <p:extLst>
      <p:ext uri="{BB962C8B-B14F-4D97-AF65-F5344CB8AC3E}">
        <p14:creationId xmlns:p14="http://schemas.microsoft.com/office/powerpoint/2010/main" val="42784350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Radial Gradients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32</a:t>
            </a:fld>
            <a:endParaRPr lang="zh-TW" altLang="en-US"/>
          </a:p>
        </p:txBody>
      </p:sp>
      <p:pic>
        <p:nvPicPr>
          <p:cNvPr id="7" name="圖片 6"/>
          <p:cNvPicPr>
            <a:picLocks noChangeAspect="1"/>
          </p:cNvPicPr>
          <p:nvPr/>
        </p:nvPicPr>
        <p:blipFill>
          <a:blip r:embed="rId2"/>
          <a:stretch>
            <a:fillRect/>
          </a:stretch>
        </p:blipFill>
        <p:spPr>
          <a:xfrm>
            <a:off x="7991475" y="1621527"/>
            <a:ext cx="2038350" cy="2038350"/>
          </a:xfrm>
          <a:prstGeom prst="rect">
            <a:avLst/>
          </a:prstGeom>
          <a:ln>
            <a:solidFill>
              <a:schemeClr val="tx1"/>
            </a:solidFill>
          </a:ln>
        </p:spPr>
      </p:pic>
      <p:sp>
        <p:nvSpPr>
          <p:cNvPr id="5" name="矩形 4"/>
          <p:cNvSpPr/>
          <p:nvPr/>
        </p:nvSpPr>
        <p:spPr>
          <a:xfrm>
            <a:off x="1635210" y="1726503"/>
            <a:ext cx="6298600" cy="415498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Radial Gradient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radial-gradient(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yellow</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red</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moz</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radial-gradient(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yellow</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red</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radial-gradient(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yellow</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red</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Radial Gradient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8" name="矩形 7"/>
          <p:cNvSpPr/>
          <p:nvPr/>
        </p:nvSpPr>
        <p:spPr>
          <a:xfrm>
            <a:off x="2359368" y="3938941"/>
            <a:ext cx="5470182" cy="5849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p:cNvPicPr>
            <a:picLocks noChangeAspect="1"/>
          </p:cNvPicPr>
          <p:nvPr/>
        </p:nvPicPr>
        <p:blipFill>
          <a:blip r:embed="rId3"/>
          <a:stretch>
            <a:fillRect/>
          </a:stretch>
        </p:blipFill>
        <p:spPr>
          <a:xfrm>
            <a:off x="7991475" y="3948113"/>
            <a:ext cx="2057400" cy="2047875"/>
          </a:xfrm>
          <a:prstGeom prst="rect">
            <a:avLst/>
          </a:prstGeom>
          <a:solidFill>
            <a:schemeClr val="tx1"/>
          </a:solidFill>
          <a:ln>
            <a:solidFill>
              <a:schemeClr val="tx1"/>
            </a:solidFill>
          </a:ln>
        </p:spPr>
      </p:pic>
      <p:sp>
        <p:nvSpPr>
          <p:cNvPr id="10" name="矩形 9"/>
          <p:cNvSpPr/>
          <p:nvPr/>
        </p:nvSpPr>
        <p:spPr>
          <a:xfrm>
            <a:off x="6096000" y="6115050"/>
            <a:ext cx="4572000" cy="276999"/>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webkit</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-radial-gradient(top left, yellow, red);</a:t>
            </a:r>
            <a:endParaRPr lang="zh-TW" altLang="en-US" sz="1200" dirty="0">
              <a:solidFill>
                <a:schemeClr val="tx1"/>
              </a:solidFill>
            </a:endParaRPr>
          </a:p>
        </p:txBody>
      </p:sp>
    </p:spTree>
    <p:extLst>
      <p:ext uri="{BB962C8B-B14F-4D97-AF65-F5344CB8AC3E}">
        <p14:creationId xmlns:p14="http://schemas.microsoft.com/office/powerpoint/2010/main" val="25178417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dirty="0">
                <a:solidFill>
                  <a:srgbClr val="FF0000"/>
                </a:solidFill>
              </a:rPr>
              <a:t>-</a:t>
            </a:r>
            <a:r>
              <a:rPr lang="en-US" altLang="zh-TW" dirty="0" err="1">
                <a:solidFill>
                  <a:srgbClr val="FF0000"/>
                </a:solidFill>
              </a:rPr>
              <a:t>webkit</a:t>
            </a:r>
            <a:r>
              <a:rPr lang="en-US" altLang="zh-TW" dirty="0">
                <a:solidFill>
                  <a:srgbClr val="FF0000"/>
                </a:solidFill>
              </a:rPr>
              <a:t>-text-stroke </a:t>
            </a:r>
            <a:r>
              <a:rPr lang="en-US" altLang="zh-TW" dirty="0"/>
              <a:t>property is a nonstandard property for </a:t>
            </a:r>
            <a:r>
              <a:rPr lang="en-US" altLang="zh-TW" dirty="0" err="1"/>
              <a:t>WebKit</a:t>
            </a:r>
            <a:r>
              <a:rPr lang="en-US" altLang="zh-TW" dirty="0"/>
              <a:t>-based browsers that allows you to add an outline (text stroke) around text. </a:t>
            </a:r>
          </a:p>
          <a:p>
            <a:r>
              <a:rPr lang="en-US" altLang="zh-TW" dirty="0"/>
              <a:t>An experimental CSS property in </a:t>
            </a:r>
            <a:r>
              <a:rPr lang="en-US" altLang="zh-TW" dirty="0" err="1"/>
              <a:t>webkit</a:t>
            </a:r>
            <a:endParaRPr lang="en-US" altLang="zh-TW" dirty="0"/>
          </a:p>
          <a:p>
            <a:r>
              <a:rPr lang="en-US" altLang="zh-TW" dirty="0">
                <a:solidFill>
                  <a:srgbClr val="FF0000"/>
                </a:solidFill>
              </a:rPr>
              <a:t>-</a:t>
            </a:r>
            <a:r>
              <a:rPr lang="en-US" altLang="zh-TW" dirty="0" err="1">
                <a:solidFill>
                  <a:srgbClr val="FF0000"/>
                </a:solidFill>
              </a:rPr>
              <a:t>webkit</a:t>
            </a:r>
            <a:r>
              <a:rPr lang="en-US" altLang="zh-TW" dirty="0">
                <a:solidFill>
                  <a:srgbClr val="FF0000"/>
                </a:solidFill>
              </a:rPr>
              <a:t>-text-stroke </a:t>
            </a:r>
            <a:r>
              <a:rPr lang="en-US" altLang="zh-TW" dirty="0"/>
              <a:t>with two values</a:t>
            </a:r>
          </a:p>
          <a:p>
            <a:pPr lvl="1"/>
            <a:r>
              <a:rPr lang="en-US" altLang="zh-TW" dirty="0"/>
              <a:t>the outline thickness</a:t>
            </a:r>
          </a:p>
          <a:p>
            <a:pPr lvl="1"/>
            <a:r>
              <a:rPr lang="en-US" altLang="zh-TW" dirty="0"/>
              <a:t>the color of the text stroke</a:t>
            </a:r>
          </a:p>
          <a:p>
            <a:r>
              <a:rPr lang="en-US" altLang="zh-TW" dirty="0"/>
              <a:t>Web Resource</a:t>
            </a:r>
          </a:p>
          <a:p>
            <a:pPr lvl="1"/>
            <a:r>
              <a:rPr lang="en-US" altLang="zh-TW" dirty="0">
                <a:hlinkClick r:id="rId2"/>
              </a:rPr>
              <a:t>https://</a:t>
            </a:r>
            <a:r>
              <a:rPr lang="en-US" altLang="zh-TW" dirty="0" err="1">
                <a:hlinkClick r:id="rId2"/>
              </a:rPr>
              <a:t>css-tricks.com</a:t>
            </a:r>
            <a:r>
              <a:rPr lang="en-US" altLang="zh-TW" dirty="0">
                <a:hlinkClick r:id="rId2"/>
              </a:rPr>
              <a:t>/almanac/properties/t/text-stroke/</a:t>
            </a:r>
            <a:endParaRPr lang="en-US" altLang="zh-TW" dirty="0"/>
          </a:p>
          <a:p>
            <a:pPr lvl="1"/>
            <a:endParaRPr lang="en-US" altLang="zh-TW" dirty="0"/>
          </a:p>
          <a:p>
            <a:pPr lvl="1"/>
            <a:endParaRPr lang="en-US" altLang="zh-TW" dirty="0"/>
          </a:p>
          <a:p>
            <a:endParaRPr lang="zh-TW" altLang="en-US" dirty="0"/>
          </a:p>
        </p:txBody>
      </p:sp>
      <p:sp>
        <p:nvSpPr>
          <p:cNvPr id="3" name="標題 2"/>
          <p:cNvSpPr>
            <a:spLocks noGrp="1"/>
          </p:cNvSpPr>
          <p:nvPr>
            <p:ph type="title"/>
          </p:nvPr>
        </p:nvSpPr>
        <p:spPr/>
        <p:txBody>
          <a:bodyPr/>
          <a:lstStyle/>
          <a:p>
            <a:r>
              <a:rPr lang="en-US" altLang="zh-TW" dirty="0"/>
              <a:t>Text Stroke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33</a:t>
            </a:fld>
            <a:endParaRPr lang="zh-TW" altLang="en-US"/>
          </a:p>
        </p:txBody>
      </p:sp>
    </p:spTree>
    <p:extLst>
      <p:ext uri="{BB962C8B-B14F-4D97-AF65-F5344CB8AC3E}">
        <p14:creationId xmlns:p14="http://schemas.microsoft.com/office/powerpoint/2010/main" val="30630390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Text Stroke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34</a:t>
            </a:fld>
            <a:endParaRPr lang="zh-TW" altLang="en-US" dirty="0"/>
          </a:p>
        </p:txBody>
      </p:sp>
      <p:sp>
        <p:nvSpPr>
          <p:cNvPr id="5" name="矩形 4"/>
          <p:cNvSpPr/>
          <p:nvPr/>
        </p:nvSpPr>
        <p:spPr>
          <a:xfrm>
            <a:off x="1639330" y="2155845"/>
            <a:ext cx="5523470"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Text Stroke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4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lightcyan</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4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text-stroke</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2px</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500%</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Text Stroke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p:txBody>
      </p:sp>
      <p:pic>
        <p:nvPicPr>
          <p:cNvPr id="7" name="圖片 6"/>
          <p:cNvPicPr>
            <a:picLocks noChangeAspect="1"/>
          </p:cNvPicPr>
          <p:nvPr/>
        </p:nvPicPr>
        <p:blipFill>
          <a:blip r:embed="rId2"/>
          <a:stretch>
            <a:fillRect/>
          </a:stretch>
        </p:blipFill>
        <p:spPr>
          <a:xfrm>
            <a:off x="6005513" y="2479002"/>
            <a:ext cx="3838575" cy="638175"/>
          </a:xfrm>
          <a:prstGeom prst="rect">
            <a:avLst/>
          </a:prstGeom>
          <a:ln>
            <a:solidFill>
              <a:schemeClr val="tx1"/>
            </a:solidFill>
          </a:ln>
        </p:spPr>
      </p:pic>
      <p:pic>
        <p:nvPicPr>
          <p:cNvPr id="8" name="圖片 7"/>
          <p:cNvPicPr>
            <a:picLocks noChangeAspect="1"/>
          </p:cNvPicPr>
          <p:nvPr/>
        </p:nvPicPr>
        <p:blipFill>
          <a:blip r:embed="rId3"/>
          <a:stretch>
            <a:fillRect/>
          </a:stretch>
        </p:blipFill>
        <p:spPr>
          <a:xfrm>
            <a:off x="6129338" y="4590815"/>
            <a:ext cx="3895725" cy="628650"/>
          </a:xfrm>
          <a:prstGeom prst="rect">
            <a:avLst/>
          </a:prstGeom>
          <a:ln>
            <a:solidFill>
              <a:schemeClr val="tx1"/>
            </a:solidFill>
          </a:ln>
        </p:spPr>
      </p:pic>
      <p:sp>
        <p:nvSpPr>
          <p:cNvPr id="9" name="矩形 8"/>
          <p:cNvSpPr/>
          <p:nvPr/>
        </p:nvSpPr>
        <p:spPr>
          <a:xfrm>
            <a:off x="6143625" y="5350554"/>
            <a:ext cx="2895600"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200" dirty="0">
                <a:latin typeface="Courier New" panose="02070309020205020404" pitchFamily="49" charset="0"/>
                <a:cs typeface="Courier New" panose="02070309020205020404" pitchFamily="49" charset="0"/>
              </a:rPr>
              <a:t>color: yellow;</a:t>
            </a:r>
          </a:p>
          <a:p>
            <a:r>
              <a:rPr lang="zh-TW" altLang="en-US" sz="1200" dirty="0">
                <a:latin typeface="Courier New" panose="02070309020205020404" pitchFamily="49" charset="0"/>
                <a:cs typeface="Courier New" panose="02070309020205020404" pitchFamily="49" charset="0"/>
              </a:rPr>
              <a:t>-webkit-text-stroke: 5px red;</a:t>
            </a:r>
          </a:p>
        </p:txBody>
      </p:sp>
      <p:sp>
        <p:nvSpPr>
          <p:cNvPr id="10" name="矩形 9"/>
          <p:cNvSpPr/>
          <p:nvPr/>
        </p:nvSpPr>
        <p:spPr>
          <a:xfrm>
            <a:off x="2818628" y="4119948"/>
            <a:ext cx="3573935" cy="1966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Tree>
    <p:extLst>
      <p:ext uri="{BB962C8B-B14F-4D97-AF65-F5344CB8AC3E}">
        <p14:creationId xmlns:p14="http://schemas.microsoft.com/office/powerpoint/2010/main" val="3884484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CSS3 allows you to add multiple background images to an element.</a:t>
            </a:r>
          </a:p>
          <a:p>
            <a:r>
              <a:rPr lang="en-US" altLang="zh-TW" dirty="0"/>
              <a:t>The </a:t>
            </a:r>
            <a:r>
              <a:rPr lang="en-US" altLang="zh-TW" dirty="0">
                <a:solidFill>
                  <a:srgbClr val="FF0000"/>
                </a:solidFill>
              </a:rPr>
              <a:t>comma-separated</a:t>
            </a:r>
            <a:r>
              <a:rPr lang="en-US" altLang="zh-TW" dirty="0"/>
              <a:t> list of values matches the order of the comma-separated list of images in the background-image property. </a:t>
            </a:r>
          </a:p>
          <a:p>
            <a:r>
              <a:rPr lang="en-US" altLang="zh-TW" dirty="0"/>
              <a:t>The first is on top and they go down from there.</a:t>
            </a:r>
          </a:p>
          <a:p>
            <a:r>
              <a:rPr lang="en-US" altLang="zh-TW" dirty="0"/>
              <a:t>The </a:t>
            </a:r>
            <a:r>
              <a:rPr lang="en-US" altLang="zh-TW" dirty="0">
                <a:solidFill>
                  <a:srgbClr val="FF0000"/>
                </a:solidFill>
              </a:rPr>
              <a:t>background-origin</a:t>
            </a:r>
            <a:r>
              <a:rPr lang="en-US" altLang="zh-TW" dirty="0"/>
              <a:t> determines where each image is placed .</a:t>
            </a:r>
          </a:p>
        </p:txBody>
      </p:sp>
      <p:sp>
        <p:nvSpPr>
          <p:cNvPr id="3" name="標題 2"/>
          <p:cNvSpPr>
            <a:spLocks noGrp="1"/>
          </p:cNvSpPr>
          <p:nvPr>
            <p:ph type="title"/>
          </p:nvPr>
        </p:nvSpPr>
        <p:spPr/>
        <p:txBody>
          <a:bodyPr/>
          <a:lstStyle/>
          <a:p>
            <a:r>
              <a:rPr lang="en-US" altLang="zh-TW" dirty="0"/>
              <a:t>Multiple Background Images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35</a:t>
            </a:fld>
            <a:endParaRPr lang="zh-TW" altLang="en-US"/>
          </a:p>
        </p:txBody>
      </p:sp>
    </p:spTree>
    <p:extLst>
      <p:ext uri="{BB962C8B-B14F-4D97-AF65-F5344CB8AC3E}">
        <p14:creationId xmlns:p14="http://schemas.microsoft.com/office/powerpoint/2010/main" val="36022388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Multiple Background Images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36</a:t>
            </a:fld>
            <a:endParaRPr lang="zh-TW" altLang="en-US" dirty="0"/>
          </a:p>
        </p:txBody>
      </p:sp>
      <p:sp>
        <p:nvSpPr>
          <p:cNvPr id="10" name="矩形 9"/>
          <p:cNvSpPr/>
          <p:nvPr/>
        </p:nvSpPr>
        <p:spPr>
          <a:xfrm>
            <a:off x="1524000" y="54001"/>
            <a:ext cx="7331676" cy="692497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Multiple Backgrounds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.background</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url</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logo.png</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url</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ocean.png</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bottom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background-origin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border-box</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content-box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background-repeat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no-repeat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repeat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.content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"background"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"content"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FFFFFF"/>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Associates, Inc., is an internationally recognized</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authoring and corporate training organization. The company</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offers instructor-led courses delivered at client sites</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worldwide on programming languages and other software topics</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such as C++, Visual 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reg</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C,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Java</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&amp;trade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reg</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Visual Basic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reg</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Objective-C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reg</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XML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reg</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Python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reg</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JavaScript, object technology,</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Internet and web programming, and Android and iPhone app</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development.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pic>
        <p:nvPicPr>
          <p:cNvPr id="6" name="圖片 5"/>
          <p:cNvPicPr>
            <a:picLocks noChangeAspect="1"/>
          </p:cNvPicPr>
          <p:nvPr/>
        </p:nvPicPr>
        <p:blipFill>
          <a:blip r:embed="rId2"/>
          <a:stretch>
            <a:fillRect/>
          </a:stretch>
        </p:blipFill>
        <p:spPr>
          <a:xfrm>
            <a:off x="5707366" y="2507337"/>
            <a:ext cx="4831431" cy="1891484"/>
          </a:xfrm>
          <a:prstGeom prst="rect">
            <a:avLst/>
          </a:prstGeom>
          <a:ln>
            <a:solidFill>
              <a:schemeClr val="tx1"/>
            </a:solidFill>
          </a:ln>
        </p:spPr>
      </p:pic>
      <p:sp>
        <p:nvSpPr>
          <p:cNvPr id="8" name="矩形 7"/>
          <p:cNvSpPr/>
          <p:nvPr/>
        </p:nvSpPr>
        <p:spPr>
          <a:xfrm>
            <a:off x="2653870" y="1504950"/>
            <a:ext cx="4546001" cy="796393"/>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370781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524001" y="111035"/>
            <a:ext cx="8913813" cy="67403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Multiple Backgrounds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.background</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url</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logo.png</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url</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ocean.png</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bottom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background-origin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content-box</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border-box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background-repeat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no-repeat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repeat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40px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60px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.content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yellow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"background"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"content"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FFFFFF"/>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Associates, Inc., is an internationally recognized</a:t>
            </a:r>
            <a:r>
              <a:rPr lang="en-US" altLang="zh-TW" sz="1200" kern="100" dirty="0">
                <a:latin typeface="Calibri" panose="020F0502020204030204" pitchFamily="34" charset="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authoring and corporate training organization. The company</a:t>
            </a:r>
            <a:r>
              <a:rPr lang="en-US" altLang="zh-TW" sz="1200" kern="100" dirty="0">
                <a:latin typeface="Calibri" panose="020F0502020204030204" pitchFamily="34" charset="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offers instructor-led courses delivered at client sites</a:t>
            </a:r>
            <a:r>
              <a:rPr lang="en-US" altLang="zh-TW" sz="1200" kern="100" dirty="0">
                <a:latin typeface="Calibri" panose="020F0502020204030204" pitchFamily="34" charset="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worldwide on programming languages and other software topics</a:t>
            </a:r>
            <a:r>
              <a:rPr lang="en-US" altLang="zh-TW" sz="1200" kern="100" dirty="0">
                <a:latin typeface="Calibri" panose="020F0502020204030204" pitchFamily="34" charset="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such as C++, Visual C++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reg</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C,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Java</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&amp;trade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100" dirty="0">
                <a:latin typeface="Calibri" panose="020F0502020204030204" pitchFamily="34" charset="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reg</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Visual Basic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reg</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100" dirty="0">
                <a:latin typeface="Calibri" panose="020F0502020204030204" pitchFamily="34" charset="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Objective-C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reg</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XML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reg</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100" dirty="0">
                <a:latin typeface="Calibri" panose="020F0502020204030204" pitchFamily="34" charset="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Python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reg</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JavaScript, object technology,</a:t>
            </a:r>
            <a:r>
              <a:rPr lang="en-US" altLang="zh-TW" sz="1200" kern="100" dirty="0">
                <a:latin typeface="Calibri" panose="020F0502020204030204" pitchFamily="34" charset="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Internet and web programming, and Android and iPhone app</a:t>
            </a:r>
            <a:r>
              <a:rPr lang="en-US" altLang="zh-TW" sz="1200" kern="100" dirty="0">
                <a:latin typeface="Calibri" panose="020F0502020204030204" pitchFamily="34" charset="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development.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37</a:t>
            </a:fld>
            <a:endParaRPr lang="zh-TW" altLang="en-US"/>
          </a:p>
        </p:txBody>
      </p:sp>
      <p:sp>
        <p:nvSpPr>
          <p:cNvPr id="6" name="矩形 5"/>
          <p:cNvSpPr/>
          <p:nvPr/>
        </p:nvSpPr>
        <p:spPr>
          <a:xfrm>
            <a:off x="2563254" y="1980869"/>
            <a:ext cx="4587188" cy="345371"/>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2563897" y="3246218"/>
            <a:ext cx="2585396" cy="224205"/>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2563490" y="1577879"/>
            <a:ext cx="4586953" cy="2014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p:cNvPicPr>
            <a:picLocks noChangeAspect="1"/>
          </p:cNvPicPr>
          <p:nvPr/>
        </p:nvPicPr>
        <p:blipFill>
          <a:blip r:embed="rId2"/>
          <a:stretch>
            <a:fillRect/>
          </a:stretch>
        </p:blipFill>
        <p:spPr>
          <a:xfrm>
            <a:off x="7241059" y="2567491"/>
            <a:ext cx="3353274" cy="1827397"/>
          </a:xfrm>
          <a:prstGeom prst="rect">
            <a:avLst/>
          </a:prstGeom>
        </p:spPr>
      </p:pic>
      <p:cxnSp>
        <p:nvCxnSpPr>
          <p:cNvPr id="11" name="直線單箭頭接點 10"/>
          <p:cNvCxnSpPr/>
          <p:nvPr/>
        </p:nvCxnSpPr>
        <p:spPr>
          <a:xfrm>
            <a:off x="4654379" y="1779374"/>
            <a:ext cx="5478163" cy="21830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91633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background-origin</a:t>
            </a:r>
          </a:p>
          <a:p>
            <a:pPr lvl="1"/>
            <a:r>
              <a:rPr lang="en-US" altLang="zh-TW" dirty="0"/>
              <a:t>padding-box</a:t>
            </a:r>
          </a:p>
          <a:p>
            <a:pPr lvl="2"/>
            <a:r>
              <a:rPr lang="en-US" altLang="zh-TW" dirty="0"/>
              <a:t>The background image is positioned relative to the </a:t>
            </a:r>
            <a:r>
              <a:rPr lang="en-US" altLang="zh-TW" dirty="0">
                <a:solidFill>
                  <a:srgbClr val="FF0000"/>
                </a:solidFill>
              </a:rPr>
              <a:t>padding</a:t>
            </a:r>
            <a:r>
              <a:rPr lang="en-US" altLang="zh-TW" dirty="0"/>
              <a:t> box</a:t>
            </a:r>
          </a:p>
          <a:p>
            <a:pPr lvl="1"/>
            <a:r>
              <a:rPr lang="en-US" altLang="zh-TW" dirty="0"/>
              <a:t>border-box</a:t>
            </a:r>
          </a:p>
          <a:p>
            <a:pPr lvl="2"/>
            <a:r>
              <a:rPr lang="en-US" altLang="zh-TW" dirty="0"/>
              <a:t>The background image is positioned relative to the </a:t>
            </a:r>
            <a:r>
              <a:rPr lang="en-US" altLang="zh-TW" dirty="0">
                <a:solidFill>
                  <a:srgbClr val="FF0000"/>
                </a:solidFill>
              </a:rPr>
              <a:t>border</a:t>
            </a:r>
            <a:r>
              <a:rPr lang="en-US" altLang="zh-TW" dirty="0"/>
              <a:t> box</a:t>
            </a:r>
          </a:p>
          <a:p>
            <a:pPr lvl="1"/>
            <a:r>
              <a:rPr lang="en-US" altLang="zh-TW" dirty="0"/>
              <a:t>content-box</a:t>
            </a:r>
            <a:endParaRPr lang="en-US" altLang="zh-TW" dirty="0">
              <a:solidFill>
                <a:srgbClr val="FF0000"/>
              </a:solidFill>
            </a:endParaRPr>
          </a:p>
          <a:p>
            <a:pPr lvl="2"/>
            <a:r>
              <a:rPr lang="en-US" altLang="zh-TW" dirty="0"/>
              <a:t>The background image is positioned relative to the </a:t>
            </a:r>
            <a:r>
              <a:rPr lang="en-US" altLang="zh-TW" dirty="0">
                <a:solidFill>
                  <a:srgbClr val="FF0000"/>
                </a:solidFill>
              </a:rPr>
              <a:t>content</a:t>
            </a:r>
            <a:r>
              <a:rPr lang="en-US" altLang="zh-TW" dirty="0"/>
              <a:t> box</a:t>
            </a:r>
            <a:endParaRPr lang="zh-TW" altLang="en-US" dirty="0"/>
          </a:p>
        </p:txBody>
      </p:sp>
      <p:sp>
        <p:nvSpPr>
          <p:cNvPr id="3" name="標題 2"/>
          <p:cNvSpPr>
            <a:spLocks noGrp="1"/>
          </p:cNvSpPr>
          <p:nvPr>
            <p:ph type="title"/>
          </p:nvPr>
        </p:nvSpPr>
        <p:spPr/>
        <p:txBody>
          <a:bodyPr/>
          <a:lstStyle/>
          <a:p>
            <a:r>
              <a:rPr lang="en-US" altLang="zh-TW" dirty="0"/>
              <a:t>Multiple Background Images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38</a:t>
            </a:fld>
            <a:endParaRPr lang="zh-TW" altLang="en-US"/>
          </a:p>
        </p:txBody>
      </p:sp>
    </p:spTree>
    <p:extLst>
      <p:ext uri="{BB962C8B-B14F-4D97-AF65-F5344CB8AC3E}">
        <p14:creationId xmlns:p14="http://schemas.microsoft.com/office/powerpoint/2010/main" val="9778420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Multiple Background Images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39</a:t>
            </a:fld>
            <a:endParaRPr lang="zh-TW" altLang="en-US"/>
          </a:p>
        </p:txBody>
      </p:sp>
      <p:pic>
        <p:nvPicPr>
          <p:cNvPr id="5" name="圖片 4"/>
          <p:cNvPicPr>
            <a:picLocks noChangeAspect="1"/>
          </p:cNvPicPr>
          <p:nvPr/>
        </p:nvPicPr>
        <p:blipFill>
          <a:blip r:embed="rId2"/>
          <a:stretch>
            <a:fillRect/>
          </a:stretch>
        </p:blipFill>
        <p:spPr>
          <a:xfrm>
            <a:off x="1761203" y="1996647"/>
            <a:ext cx="2778468" cy="1809235"/>
          </a:xfrm>
          <a:prstGeom prst="rect">
            <a:avLst/>
          </a:prstGeom>
        </p:spPr>
      </p:pic>
      <p:pic>
        <p:nvPicPr>
          <p:cNvPr id="6" name="圖片 5"/>
          <p:cNvPicPr>
            <a:picLocks noChangeAspect="1"/>
          </p:cNvPicPr>
          <p:nvPr/>
        </p:nvPicPr>
        <p:blipFill>
          <a:blip r:embed="rId3"/>
          <a:stretch>
            <a:fillRect/>
          </a:stretch>
        </p:blipFill>
        <p:spPr>
          <a:xfrm>
            <a:off x="4759668" y="1996647"/>
            <a:ext cx="2787896" cy="1809235"/>
          </a:xfrm>
          <a:prstGeom prst="rect">
            <a:avLst/>
          </a:prstGeom>
        </p:spPr>
      </p:pic>
      <p:pic>
        <p:nvPicPr>
          <p:cNvPr id="7" name="圖片 6"/>
          <p:cNvPicPr>
            <a:picLocks noChangeAspect="1"/>
          </p:cNvPicPr>
          <p:nvPr/>
        </p:nvPicPr>
        <p:blipFill>
          <a:blip r:embed="rId4"/>
          <a:stretch>
            <a:fillRect/>
          </a:stretch>
        </p:blipFill>
        <p:spPr>
          <a:xfrm>
            <a:off x="7667980" y="1996646"/>
            <a:ext cx="2765545" cy="1809235"/>
          </a:xfrm>
          <a:prstGeom prst="rect">
            <a:avLst/>
          </a:prstGeom>
        </p:spPr>
      </p:pic>
      <p:sp>
        <p:nvSpPr>
          <p:cNvPr id="8" name="矩形 7"/>
          <p:cNvSpPr/>
          <p:nvPr/>
        </p:nvSpPr>
        <p:spPr>
          <a:xfrm>
            <a:off x="1981201" y="3832995"/>
            <a:ext cx="1854995" cy="369332"/>
          </a:xfrm>
          <a:prstGeom prst="rect">
            <a:avLst/>
          </a:prstGeom>
        </p:spPr>
        <p:txBody>
          <a:bodyPr wrap="none">
            <a:spAutoFit/>
          </a:bodyPr>
          <a:lstStyle/>
          <a:p>
            <a:pPr lvl="1"/>
            <a:r>
              <a:rPr lang="en-US" altLang="zh-TW" dirty="0"/>
              <a:t>padding-box</a:t>
            </a:r>
          </a:p>
        </p:txBody>
      </p:sp>
      <p:sp>
        <p:nvSpPr>
          <p:cNvPr id="9" name="矩形 8"/>
          <p:cNvSpPr/>
          <p:nvPr/>
        </p:nvSpPr>
        <p:spPr>
          <a:xfrm>
            <a:off x="5065239" y="3832995"/>
            <a:ext cx="1715534" cy="369332"/>
          </a:xfrm>
          <a:prstGeom prst="rect">
            <a:avLst/>
          </a:prstGeom>
        </p:spPr>
        <p:txBody>
          <a:bodyPr wrap="none">
            <a:spAutoFit/>
          </a:bodyPr>
          <a:lstStyle/>
          <a:p>
            <a:pPr lvl="1"/>
            <a:r>
              <a:rPr lang="en-US" altLang="zh-TW" dirty="0"/>
              <a:t>border-box</a:t>
            </a:r>
          </a:p>
        </p:txBody>
      </p:sp>
      <p:sp>
        <p:nvSpPr>
          <p:cNvPr id="10" name="矩形 9"/>
          <p:cNvSpPr/>
          <p:nvPr/>
        </p:nvSpPr>
        <p:spPr>
          <a:xfrm>
            <a:off x="7929336" y="3832995"/>
            <a:ext cx="1819729" cy="369332"/>
          </a:xfrm>
          <a:prstGeom prst="rect">
            <a:avLst/>
          </a:prstGeom>
        </p:spPr>
        <p:txBody>
          <a:bodyPr wrap="none">
            <a:spAutoFit/>
          </a:bodyPr>
          <a:lstStyle/>
          <a:p>
            <a:pPr lvl="1"/>
            <a:r>
              <a:rPr lang="en-US" altLang="zh-TW" dirty="0"/>
              <a:t>content-box</a:t>
            </a:r>
            <a:endParaRPr lang="en-US" altLang="zh-TW" dirty="0">
              <a:solidFill>
                <a:srgbClr val="FF0000"/>
              </a:solidFill>
            </a:endParaRPr>
          </a:p>
        </p:txBody>
      </p:sp>
      <p:sp>
        <p:nvSpPr>
          <p:cNvPr id="11" name="矩形 10"/>
          <p:cNvSpPr/>
          <p:nvPr/>
        </p:nvSpPr>
        <p:spPr>
          <a:xfrm>
            <a:off x="1802028" y="4563888"/>
            <a:ext cx="8241957" cy="307777"/>
          </a:xfrm>
          <a:prstGeom prst="rect">
            <a:avLst/>
          </a:prstGeom>
        </p:spPr>
        <p:txBody>
          <a:bodyPr wrap="square">
            <a:spAutoFit/>
          </a:bodyPr>
          <a:lstStyle/>
          <a:p>
            <a:r>
              <a:rPr lang="en-US" altLang="zh-TW" sz="1400" dirty="0"/>
              <a:t>Ref :</a:t>
            </a:r>
            <a:r>
              <a:rPr lang="zh-TW" altLang="en-US" sz="1400" dirty="0"/>
              <a:t>http://www.w3schools.com/cssref/playit.asp?filename=playcss_background-origin&amp;preval=content-box</a:t>
            </a:r>
          </a:p>
        </p:txBody>
      </p:sp>
    </p:spTree>
    <p:extLst>
      <p:ext uri="{BB962C8B-B14F-4D97-AF65-F5344CB8AC3E}">
        <p14:creationId xmlns:p14="http://schemas.microsoft.com/office/powerpoint/2010/main" val="2034136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hlinkClick r:id="rId2"/>
              </a:rPr>
              <a:t>http://css3clickchart.com/</a:t>
            </a:r>
            <a:endParaRPr lang="en-US" altLang="zh-TW" dirty="0"/>
          </a:p>
          <a:p>
            <a:r>
              <a:rPr lang="en-US" altLang="zh-TW" dirty="0">
                <a:hlinkClick r:id="rId3"/>
              </a:rPr>
              <a:t>http://www.westciv.com/tools/gradients/index.html</a:t>
            </a:r>
            <a:endParaRPr lang="en-US" altLang="zh-TW" dirty="0"/>
          </a:p>
          <a:p>
            <a:r>
              <a:rPr lang="en-US" altLang="zh-TW" dirty="0">
                <a:hlinkClick r:id="rId4"/>
              </a:rPr>
              <a:t>http://css-infos.net/</a:t>
            </a:r>
            <a:endParaRPr lang="en-US" altLang="zh-TW" dirty="0"/>
          </a:p>
          <a:p>
            <a:endParaRPr lang="en-US" altLang="zh-TW" dirty="0"/>
          </a:p>
          <a:p>
            <a:endParaRPr lang="en-US" altLang="zh-TW" dirty="0"/>
          </a:p>
          <a:p>
            <a:endParaRPr lang="zh-TW" altLang="en-US" dirty="0"/>
          </a:p>
        </p:txBody>
      </p:sp>
      <p:sp>
        <p:nvSpPr>
          <p:cNvPr id="3" name="標題 2"/>
          <p:cNvSpPr>
            <a:spLocks noGrp="1"/>
          </p:cNvSpPr>
          <p:nvPr>
            <p:ph type="title"/>
          </p:nvPr>
        </p:nvSpPr>
        <p:spPr/>
        <p:txBody>
          <a:bodyPr/>
          <a:lstStyle/>
          <a:p>
            <a:r>
              <a:rPr lang="en-US" altLang="zh-TW" dirty="0"/>
              <a:t>Web Resource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a:t>
            </a:fld>
            <a:endParaRPr lang="zh-TW" altLang="en-US"/>
          </a:p>
        </p:txBody>
      </p:sp>
    </p:spTree>
    <p:extLst>
      <p:ext uri="{BB962C8B-B14F-4D97-AF65-F5344CB8AC3E}">
        <p14:creationId xmlns:p14="http://schemas.microsoft.com/office/powerpoint/2010/main" val="41339651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solidFill>
                  <a:srgbClr val="FF0000"/>
                </a:solidFill>
              </a:rPr>
              <a:t>-</a:t>
            </a:r>
            <a:r>
              <a:rPr lang="en-US" altLang="zh-TW" dirty="0" err="1">
                <a:solidFill>
                  <a:srgbClr val="FF0000"/>
                </a:solidFill>
              </a:rPr>
              <a:t>webkit</a:t>
            </a:r>
            <a:r>
              <a:rPr lang="en-US" altLang="zh-TW" dirty="0">
                <a:solidFill>
                  <a:srgbClr val="FF0000"/>
                </a:solidFill>
              </a:rPr>
              <a:t>-box-reflect </a:t>
            </a:r>
            <a:r>
              <a:rPr lang="en-US" altLang="zh-TW" dirty="0"/>
              <a:t>property</a:t>
            </a:r>
          </a:p>
          <a:p>
            <a:pPr lvl="1"/>
            <a:r>
              <a:rPr lang="en-US" altLang="zh-TW" dirty="0"/>
              <a:t>direction</a:t>
            </a:r>
          </a:p>
          <a:p>
            <a:pPr lvl="2"/>
            <a:r>
              <a:rPr lang="en-US" altLang="zh-TW" dirty="0"/>
              <a:t>above, below, left,  right</a:t>
            </a:r>
          </a:p>
          <a:p>
            <a:pPr lvl="1"/>
            <a:r>
              <a:rPr lang="en-US" altLang="zh-TW" dirty="0"/>
              <a:t>offset (</a:t>
            </a:r>
            <a:r>
              <a:rPr lang="en-US" altLang="zh-TW" dirty="0">
                <a:solidFill>
                  <a:srgbClr val="000000"/>
                </a:solidFill>
                <a:ea typeface="新細明體" panose="02020500000000000000" pitchFamily="18" charset="-120"/>
              </a:rPr>
              <a:t>determines the space between the image and its reflection)</a:t>
            </a:r>
            <a:endParaRPr lang="en-US" altLang="zh-TW" dirty="0">
              <a:ea typeface="新細明體" panose="02020500000000000000" pitchFamily="18" charset="-120"/>
            </a:endParaRPr>
          </a:p>
          <a:p>
            <a:pPr lvl="1"/>
            <a:r>
              <a:rPr lang="en-US" altLang="zh-TW" dirty="0">
                <a:solidFill>
                  <a:srgbClr val="000000"/>
                </a:solidFill>
                <a:ea typeface="新細明體" panose="02020500000000000000" pitchFamily="18" charset="-120"/>
              </a:rPr>
              <a:t>gradient (option)</a:t>
            </a:r>
          </a:p>
          <a:p>
            <a:pPr lvl="1"/>
            <a:endParaRPr lang="en-US" altLang="zh-TW" dirty="0">
              <a:solidFill>
                <a:srgbClr val="000000"/>
              </a:solidFill>
              <a:ea typeface="新細明體" panose="02020500000000000000" pitchFamily="18" charset="-120"/>
            </a:endParaRPr>
          </a:p>
          <a:p>
            <a:r>
              <a:rPr lang="en-US" altLang="zh-TW" dirty="0">
                <a:solidFill>
                  <a:srgbClr val="000000"/>
                </a:solidFill>
                <a:ea typeface="新細明體" panose="02020500000000000000" pitchFamily="18" charset="-120"/>
              </a:rPr>
              <a:t>available only in </a:t>
            </a:r>
            <a:r>
              <a:rPr lang="en-US" altLang="zh-TW" dirty="0" err="1">
                <a:solidFill>
                  <a:srgbClr val="000000"/>
                </a:solidFill>
                <a:ea typeface="新細明體" panose="02020500000000000000" pitchFamily="18" charset="-120"/>
              </a:rPr>
              <a:t>WebKit</a:t>
            </a:r>
            <a:r>
              <a:rPr lang="en-US" altLang="zh-TW" dirty="0">
                <a:solidFill>
                  <a:srgbClr val="000000"/>
                </a:solidFill>
                <a:ea typeface="新細明體" panose="02020500000000000000" pitchFamily="18" charset="-120"/>
              </a:rPr>
              <a:t>-based browsers</a:t>
            </a:r>
          </a:p>
          <a:p>
            <a:pPr lvl="1"/>
            <a:endParaRPr lang="en-US" altLang="zh-TW" dirty="0"/>
          </a:p>
          <a:p>
            <a:r>
              <a:rPr lang="en-US" altLang="zh-TW" dirty="0"/>
              <a:t>Web Resource</a:t>
            </a:r>
          </a:p>
          <a:p>
            <a:pPr lvl="1"/>
            <a:r>
              <a:rPr lang="en-US" altLang="zh-TW" dirty="0">
                <a:hlinkClick r:id="rId2"/>
              </a:rPr>
              <a:t>http://designshack.net/articles/css/mastering-css-reflections-in-webkit/</a:t>
            </a:r>
            <a:endParaRPr lang="en-US" altLang="zh-TW" dirty="0"/>
          </a:p>
          <a:p>
            <a:pPr lvl="1"/>
            <a:r>
              <a:rPr lang="en-US" altLang="zh-TW" dirty="0">
                <a:hlinkClick r:id="rId3"/>
              </a:rPr>
              <a:t>http://css3clickchart.com/#reflections</a:t>
            </a:r>
            <a:endParaRPr lang="en-US" altLang="zh-TW" dirty="0"/>
          </a:p>
          <a:p>
            <a:pPr lvl="1"/>
            <a:endParaRPr lang="en-US" altLang="zh-TW" dirty="0"/>
          </a:p>
        </p:txBody>
      </p:sp>
      <p:sp>
        <p:nvSpPr>
          <p:cNvPr id="3" name="標題 2"/>
          <p:cNvSpPr>
            <a:spLocks noGrp="1"/>
          </p:cNvSpPr>
          <p:nvPr>
            <p:ph type="title"/>
          </p:nvPr>
        </p:nvSpPr>
        <p:spPr/>
        <p:txBody>
          <a:bodyPr/>
          <a:lstStyle/>
          <a:p>
            <a:r>
              <a:rPr lang="en-US" altLang="zh-TW" dirty="0"/>
              <a:t>Reflections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40</a:t>
            </a:fld>
            <a:endParaRPr lang="zh-TW" altLang="en-US"/>
          </a:p>
        </p:txBody>
      </p:sp>
    </p:spTree>
    <p:extLst>
      <p:ext uri="{BB962C8B-B14F-4D97-AF65-F5344CB8AC3E}">
        <p14:creationId xmlns:p14="http://schemas.microsoft.com/office/powerpoint/2010/main" val="38375297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Reflections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41</a:t>
            </a:fld>
            <a:endParaRPr lang="zh-TW" altLang="en-US" dirty="0"/>
          </a:p>
        </p:txBody>
      </p:sp>
      <p:sp>
        <p:nvSpPr>
          <p:cNvPr id="7" name="矩形 6"/>
          <p:cNvSpPr/>
          <p:nvPr/>
        </p:nvSpPr>
        <p:spPr>
          <a:xfrm>
            <a:off x="1533804" y="1314001"/>
            <a:ext cx="7030995" cy="563231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Reflection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margin-right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.below</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box-reflect: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below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5px</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gradient(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linear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bottom</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from(</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transparent</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to(</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.right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box-reflect: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5px</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gradient(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linear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from(</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transparent</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to(</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"below"</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"jhtp.png"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"138"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height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"180"</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"Java How to Program book cover"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"jhtp.png"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"138"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height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"180"</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"Java How to Program book cover"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pic>
        <p:nvPicPr>
          <p:cNvPr id="6" name="圖片 5"/>
          <p:cNvPicPr>
            <a:picLocks noChangeAspect="1"/>
          </p:cNvPicPr>
          <p:nvPr/>
        </p:nvPicPr>
        <p:blipFill>
          <a:blip r:embed="rId2"/>
          <a:stretch>
            <a:fillRect/>
          </a:stretch>
        </p:blipFill>
        <p:spPr>
          <a:xfrm>
            <a:off x="6796216" y="1283152"/>
            <a:ext cx="3871784" cy="3274183"/>
          </a:xfrm>
          <a:prstGeom prst="rect">
            <a:avLst/>
          </a:prstGeom>
          <a:ln>
            <a:solidFill>
              <a:schemeClr val="tx1"/>
            </a:solidFill>
          </a:ln>
        </p:spPr>
      </p:pic>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8098" y="5355752"/>
            <a:ext cx="774356" cy="1032474"/>
          </a:xfrm>
          <a:prstGeom prst="rect">
            <a:avLst/>
          </a:prstGeom>
        </p:spPr>
      </p:pic>
      <p:sp>
        <p:nvSpPr>
          <p:cNvPr id="11" name="矩形 10"/>
          <p:cNvSpPr/>
          <p:nvPr/>
        </p:nvSpPr>
        <p:spPr>
          <a:xfrm>
            <a:off x="9021999" y="5124281"/>
            <a:ext cx="928459" cy="276999"/>
          </a:xfrm>
          <a:prstGeom prst="rect">
            <a:avLst/>
          </a:prstGeom>
        </p:spPr>
        <p:txBody>
          <a:bodyPr wrap="none">
            <a:spAutoFit/>
          </a:bodyPr>
          <a:lstStyle/>
          <a:p>
            <a:r>
              <a:rPr lang="en-US" altLang="zh-TW" sz="1200" kern="0" dirty="0">
                <a:solidFill>
                  <a:srgbClr val="FF0000"/>
                </a:solidFill>
                <a:latin typeface="Courier New" panose="02070309020205020404" pitchFamily="49" charset="0"/>
                <a:ea typeface="細明體" panose="02020509000000000000" pitchFamily="49" charset="-120"/>
                <a:cs typeface="Courier New" panose="02070309020205020404" pitchFamily="49" charset="0"/>
              </a:rPr>
              <a:t>jhtp.png</a:t>
            </a:r>
            <a:endParaRPr lang="zh-TW" altLang="en-US" sz="1200" dirty="0">
              <a:solidFill>
                <a:srgbClr val="FF0000"/>
              </a:solidFill>
            </a:endParaRPr>
          </a:p>
        </p:txBody>
      </p:sp>
      <p:sp>
        <p:nvSpPr>
          <p:cNvPr id="12" name="矩形 11"/>
          <p:cNvSpPr/>
          <p:nvPr/>
        </p:nvSpPr>
        <p:spPr>
          <a:xfrm>
            <a:off x="2386139" y="2652526"/>
            <a:ext cx="3718098" cy="25597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8435546" y="2944956"/>
            <a:ext cx="522900"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altLang="zh-TW" dirty="0"/>
              <a:t>5px</a:t>
            </a:r>
            <a:endParaRPr lang="zh-TW" altLang="en-US" dirty="0"/>
          </a:p>
        </p:txBody>
      </p:sp>
      <p:cxnSp>
        <p:nvCxnSpPr>
          <p:cNvPr id="15" name="直線單箭頭接點 14"/>
          <p:cNvCxnSpPr>
            <a:stCxn id="13" idx="1"/>
          </p:cNvCxnSpPr>
          <p:nvPr/>
        </p:nvCxnSpPr>
        <p:spPr>
          <a:xfrm flipH="1" flipV="1">
            <a:off x="7908324" y="2833818"/>
            <a:ext cx="527222" cy="295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13" idx="3"/>
          </p:cNvCxnSpPr>
          <p:nvPr/>
        </p:nvCxnSpPr>
        <p:spPr>
          <a:xfrm flipV="1">
            <a:off x="8958446" y="2696038"/>
            <a:ext cx="506830" cy="433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42802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CSS3 </a:t>
            </a:r>
            <a:r>
              <a:rPr lang="en-US" altLang="zh-TW" dirty="0">
                <a:solidFill>
                  <a:srgbClr val="FF0000"/>
                </a:solidFill>
              </a:rPr>
              <a:t>border-image</a:t>
            </a:r>
            <a:r>
              <a:rPr lang="en-US" altLang="zh-TW" dirty="0"/>
              <a:t> property uses images to place a border around any block-level element.</a:t>
            </a:r>
          </a:p>
          <a:p>
            <a:endParaRPr lang="en-US" altLang="zh-TW" dirty="0"/>
          </a:p>
          <a:p>
            <a:r>
              <a:rPr lang="en-US" altLang="zh-TW" dirty="0"/>
              <a:t>Web Resource:</a:t>
            </a:r>
          </a:p>
          <a:p>
            <a:pPr lvl="1"/>
            <a:r>
              <a:rPr lang="en-US" altLang="zh-TW" dirty="0">
                <a:hlinkClick r:id="rId2"/>
              </a:rPr>
              <a:t>http://border-image.com/</a:t>
            </a:r>
            <a:endParaRPr lang="en-US" altLang="zh-TW" dirty="0"/>
          </a:p>
          <a:p>
            <a:pPr lvl="1"/>
            <a:r>
              <a:rPr lang="en-US" altLang="zh-TW" dirty="0">
                <a:hlinkClick r:id="rId3"/>
              </a:rPr>
              <a:t>https://developer.mozilla.org/en-US/docs/Web/CSS/Tools/Border-image_generator</a:t>
            </a:r>
            <a:endParaRPr lang="en-US" altLang="zh-TW" dirty="0"/>
          </a:p>
          <a:p>
            <a:pPr lvl="1"/>
            <a:endParaRPr lang="zh-TW" altLang="en-US" dirty="0"/>
          </a:p>
        </p:txBody>
      </p:sp>
      <p:sp>
        <p:nvSpPr>
          <p:cNvPr id="3" name="標題 2"/>
          <p:cNvSpPr>
            <a:spLocks noGrp="1"/>
          </p:cNvSpPr>
          <p:nvPr>
            <p:ph type="title"/>
          </p:nvPr>
        </p:nvSpPr>
        <p:spPr/>
        <p:txBody>
          <a:bodyPr/>
          <a:lstStyle/>
          <a:p>
            <a:r>
              <a:rPr lang="en-US" altLang="zh-TW" dirty="0"/>
              <a:t>Image Borders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42</a:t>
            </a:fld>
            <a:endParaRPr lang="zh-TW" altLang="en-US"/>
          </a:p>
        </p:txBody>
      </p:sp>
    </p:spTree>
    <p:extLst>
      <p:ext uri="{BB962C8B-B14F-4D97-AF65-F5344CB8AC3E}">
        <p14:creationId xmlns:p14="http://schemas.microsoft.com/office/powerpoint/2010/main" val="37717075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endParaRPr lang="zh-TW" altLang="en-US"/>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43</a:t>
            </a:fld>
            <a:endParaRPr lang="zh-TW" altLang="en-US" dirty="0"/>
          </a:p>
        </p:txBody>
      </p:sp>
      <p:sp>
        <p:nvSpPr>
          <p:cNvPr id="9" name="矩形 8"/>
          <p:cNvSpPr/>
          <p:nvPr/>
        </p:nvSpPr>
        <p:spPr>
          <a:xfrm>
            <a:off x="1532238" y="302360"/>
            <a:ext cx="7611762" cy="655564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Image Border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border-width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234px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#stretch</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url</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border.png</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stretch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moz</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url</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border.png</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stretch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-o-</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url</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border.png</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stretch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url</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border.png</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stretch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#repeat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url</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border.png</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34%</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34%</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repeat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moz</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url</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border.png</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34%</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34%</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repeat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-o-</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url</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border.png</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34%</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34%</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repeat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url</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border.png</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34%</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34%</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repeat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Image Borders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"border.png"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"image used to demonstrate borders"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"stretch"</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Stretching the image border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"repeat"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Repeating the image border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6" name="矩形 5"/>
          <p:cNvSpPr/>
          <p:nvPr/>
        </p:nvSpPr>
        <p:spPr>
          <a:xfrm>
            <a:off x="2446638" y="2570205"/>
            <a:ext cx="5630562" cy="25372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8121799" y="1463676"/>
            <a:ext cx="2432917" cy="3983723"/>
          </a:xfrm>
          <a:prstGeom prst="rect">
            <a:avLst/>
          </a:prstGeom>
        </p:spPr>
      </p:pic>
    </p:spTree>
    <p:extLst>
      <p:ext uri="{BB962C8B-B14F-4D97-AF65-F5344CB8AC3E}">
        <p14:creationId xmlns:p14="http://schemas.microsoft.com/office/powerpoint/2010/main" val="5263719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17124" y="1729553"/>
            <a:ext cx="8435546" cy="10772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6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6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border-image</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url</a:t>
            </a:r>
            <a:r>
              <a:rPr lang="en-US" altLang="zh-TW" sz="16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6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border.png</a:t>
            </a:r>
            <a:r>
              <a:rPr lang="en-US" altLang="zh-TW" sz="16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stretch</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6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6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moz</a:t>
            </a:r>
            <a:r>
              <a:rPr lang="en-US" altLang="zh-TW" sz="16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border-image</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url</a:t>
            </a:r>
            <a:r>
              <a:rPr lang="en-US" altLang="zh-TW" sz="16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6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border.png</a:t>
            </a:r>
            <a:r>
              <a:rPr lang="en-US" altLang="zh-TW" sz="16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stretch</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6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-o-</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border-image</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url</a:t>
            </a:r>
            <a:r>
              <a:rPr lang="en-US" altLang="zh-TW" sz="16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6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border.png</a:t>
            </a:r>
            <a:r>
              <a:rPr lang="en-US" altLang="zh-TW" sz="16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stretch</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6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border-image</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url</a:t>
            </a:r>
            <a:r>
              <a:rPr lang="en-US" altLang="zh-TW" sz="16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6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border.png</a:t>
            </a:r>
            <a:r>
              <a:rPr lang="en-US" altLang="zh-TW" sz="16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stretch</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en-US" sz="1600" dirty="0"/>
          </a:p>
        </p:txBody>
      </p:sp>
      <p:sp>
        <p:nvSpPr>
          <p:cNvPr id="2" name="文字版面配置區 1"/>
          <p:cNvSpPr>
            <a:spLocks noGrp="1"/>
          </p:cNvSpPr>
          <p:nvPr>
            <p:ph type="body" idx="1"/>
          </p:nvPr>
        </p:nvSpPr>
        <p:spPr/>
        <p:txBody>
          <a:bodyPr/>
          <a:lstStyle/>
          <a:p>
            <a:endParaRPr lang="en-US" altLang="zh-TW" dirty="0"/>
          </a:p>
          <a:p>
            <a:endParaRPr lang="zh-TW" altLang="en-US" dirty="0"/>
          </a:p>
        </p:txBody>
      </p:sp>
      <p:sp>
        <p:nvSpPr>
          <p:cNvPr id="3" name="標題 2"/>
          <p:cNvSpPr>
            <a:spLocks noGrp="1"/>
          </p:cNvSpPr>
          <p:nvPr>
            <p:ph type="title"/>
          </p:nvPr>
        </p:nvSpPr>
        <p:spPr/>
        <p:txBody>
          <a:bodyPr/>
          <a:lstStyle/>
          <a:p>
            <a:r>
              <a:rPr lang="en-US" altLang="zh-TW" dirty="0"/>
              <a:t>Image Borders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44</a:t>
            </a:fld>
            <a:endParaRPr lang="zh-TW" altLang="en-US"/>
          </a:p>
        </p:txBody>
      </p:sp>
      <p:sp>
        <p:nvSpPr>
          <p:cNvPr id="6" name="矩形 5"/>
          <p:cNvSpPr/>
          <p:nvPr/>
        </p:nvSpPr>
        <p:spPr>
          <a:xfrm>
            <a:off x="1524000" y="3102069"/>
            <a:ext cx="9028670"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border-image:</a:t>
            </a:r>
            <a:r>
              <a:rPr lang="zh-TW" altLang="en-US"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zh-TW" altLang="en-US" sz="1200" dirty="0">
                <a:solidFill>
                  <a:schemeClr val="tx1"/>
                </a:solidFill>
                <a:latin typeface="Courier New" panose="02070309020205020404" pitchFamily="49" charset="0"/>
                <a:cs typeface="Courier New" panose="02070309020205020404" pitchFamily="49" charset="0"/>
              </a:rPr>
              <a:t>&lt;'border-image-source'&gt; || &lt;'border-image-slice'&gt; [ / &lt;'border-image-width'&gt; | / &lt;'border-image-width'&gt;? / &lt;'border-image-outset'&gt; ]? || &lt;'border-image-repeat'&gt;</a:t>
            </a:r>
          </a:p>
        </p:txBody>
      </p:sp>
      <p:pic>
        <p:nvPicPr>
          <p:cNvPr id="8" name="圖片 7"/>
          <p:cNvPicPr>
            <a:picLocks noChangeAspect="1"/>
          </p:cNvPicPr>
          <p:nvPr/>
        </p:nvPicPr>
        <p:blipFill>
          <a:blip r:embed="rId2"/>
          <a:stretch>
            <a:fillRect/>
          </a:stretch>
        </p:blipFill>
        <p:spPr>
          <a:xfrm>
            <a:off x="2614134" y="3906736"/>
            <a:ext cx="2600513" cy="2278259"/>
          </a:xfrm>
          <a:prstGeom prst="rect">
            <a:avLst/>
          </a:prstGeom>
        </p:spPr>
      </p:pic>
      <p:pic>
        <p:nvPicPr>
          <p:cNvPr id="9" name="圖片 8"/>
          <p:cNvPicPr>
            <a:picLocks noChangeAspect="1"/>
          </p:cNvPicPr>
          <p:nvPr/>
        </p:nvPicPr>
        <p:blipFill>
          <a:blip r:embed="rId3"/>
          <a:stretch>
            <a:fillRect/>
          </a:stretch>
        </p:blipFill>
        <p:spPr>
          <a:xfrm>
            <a:off x="5847578" y="3906736"/>
            <a:ext cx="3067050" cy="1876425"/>
          </a:xfrm>
          <a:prstGeom prst="rect">
            <a:avLst/>
          </a:prstGeom>
        </p:spPr>
      </p:pic>
      <p:cxnSp>
        <p:nvCxnSpPr>
          <p:cNvPr id="11" name="直線單箭頭接點 10"/>
          <p:cNvCxnSpPr/>
          <p:nvPr/>
        </p:nvCxnSpPr>
        <p:spPr>
          <a:xfrm flipH="1">
            <a:off x="3847070" y="1935893"/>
            <a:ext cx="2248930" cy="1285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820930" y="1753792"/>
            <a:ext cx="1408670" cy="2562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 name="直線單箭頭接點 14"/>
          <p:cNvCxnSpPr/>
          <p:nvPr/>
        </p:nvCxnSpPr>
        <p:spPr>
          <a:xfrm flipH="1">
            <a:off x="6553200" y="2026509"/>
            <a:ext cx="967946" cy="1147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8309920" y="1757476"/>
            <a:ext cx="949410" cy="2562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8" name="直線單箭頭接點 17"/>
          <p:cNvCxnSpPr>
            <a:stCxn id="16" idx="2"/>
          </p:cNvCxnSpPr>
          <p:nvPr/>
        </p:nvCxnSpPr>
        <p:spPr>
          <a:xfrm flipH="1">
            <a:off x="7961871" y="2013717"/>
            <a:ext cx="822755" cy="1388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85395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solidFill>
                  <a:srgbClr val="FF0000"/>
                </a:solidFill>
              </a:rPr>
              <a:t>border-image-source</a:t>
            </a:r>
          </a:p>
          <a:p>
            <a:pPr lvl="1"/>
            <a:r>
              <a:rPr lang="en-US" altLang="zh-TW" dirty="0"/>
              <a:t>the image to use instead of the style of the border</a:t>
            </a:r>
          </a:p>
          <a:p>
            <a:pPr lvl="1"/>
            <a:endParaRPr lang="en-US" altLang="zh-TW" dirty="0"/>
          </a:p>
          <a:p>
            <a:r>
              <a:rPr lang="en-US" altLang="zh-TW" dirty="0">
                <a:solidFill>
                  <a:srgbClr val="FF0000"/>
                </a:solidFill>
              </a:rPr>
              <a:t>border-image-slice</a:t>
            </a:r>
          </a:p>
          <a:p>
            <a:pPr lvl="1"/>
            <a:r>
              <a:rPr lang="en-US" altLang="zh-TW" dirty="0">
                <a:solidFill>
                  <a:schemeClr val="tx1"/>
                </a:solidFill>
              </a:rPr>
              <a:t>expressed with four space-separated values in pixels. These values are the inward offsets from the top, right, bottom and left sides of the image. </a:t>
            </a:r>
          </a:p>
          <a:p>
            <a:pPr lvl="1"/>
            <a:r>
              <a:rPr lang="en-US" altLang="zh-TW" dirty="0">
                <a:solidFill>
                  <a:schemeClr val="tx1"/>
                </a:solidFill>
              </a:rPr>
              <a:t>The border-image-slice divides the image into nine regions: four corners, four sides and a middle, which is transparent unless otherwise specified. </a:t>
            </a:r>
            <a:endParaRPr lang="en-US" altLang="zh-TW" dirty="0">
              <a:solidFill>
                <a:srgbClr val="FF0000"/>
              </a:solidFill>
            </a:endParaRPr>
          </a:p>
          <a:p>
            <a:pPr lvl="1"/>
            <a:endParaRPr lang="en-US" altLang="zh-TW" dirty="0"/>
          </a:p>
          <a:p>
            <a:endParaRPr lang="zh-TW" altLang="en-US" dirty="0"/>
          </a:p>
        </p:txBody>
      </p:sp>
      <p:sp>
        <p:nvSpPr>
          <p:cNvPr id="3" name="標題 2"/>
          <p:cNvSpPr>
            <a:spLocks noGrp="1"/>
          </p:cNvSpPr>
          <p:nvPr>
            <p:ph type="title"/>
          </p:nvPr>
        </p:nvSpPr>
        <p:spPr/>
        <p:txBody>
          <a:bodyPr/>
          <a:lstStyle/>
          <a:p>
            <a:r>
              <a:rPr lang="en-US" altLang="zh-TW" dirty="0"/>
              <a:t>Image Borders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45</a:t>
            </a:fld>
            <a:endParaRPr lang="zh-TW" altLang="en-US"/>
          </a:p>
        </p:txBody>
      </p:sp>
      <p:sp>
        <p:nvSpPr>
          <p:cNvPr id="5" name="矩形 4"/>
          <p:cNvSpPr/>
          <p:nvPr/>
        </p:nvSpPr>
        <p:spPr>
          <a:xfrm>
            <a:off x="2309684" y="5652354"/>
            <a:ext cx="7572633"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border-image-slice</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上下左右皆</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10px */</a:t>
            </a:r>
            <a:endParaRPr lang="zh-TW" altLang="zh-TW" sz="1200" kern="100" dirty="0">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border-image-slice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20px</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上下</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10px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左右</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20px */</a:t>
            </a:r>
            <a:endParaRPr lang="zh-TW" altLang="zh-TW" sz="1200" kern="100" dirty="0">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border-image-slice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20px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30px</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10px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左右</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20px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下</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30px */</a:t>
            </a:r>
            <a:endParaRPr lang="zh-TW" altLang="zh-TW" sz="1200" kern="100" dirty="0">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border-image-slice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20px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30px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40px</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10px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右</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20px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下</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30px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左</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40px */</a:t>
            </a:r>
            <a:endParaRPr lang="zh-TW" altLang="zh-TW" sz="1200" kern="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922065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solidFill>
                  <a:srgbClr val="FF0000"/>
                </a:solidFill>
              </a:rPr>
              <a:t>border-image-width</a:t>
            </a:r>
          </a:p>
          <a:p>
            <a:pPr lvl="1"/>
            <a:r>
              <a:rPr lang="en-US" altLang="zh-TW" dirty="0"/>
              <a:t>the width of the border</a:t>
            </a:r>
          </a:p>
          <a:p>
            <a:pPr lvl="1"/>
            <a:endParaRPr lang="en-US" altLang="zh-TW" dirty="0"/>
          </a:p>
          <a:p>
            <a:r>
              <a:rPr lang="en-US" altLang="zh-TW" dirty="0">
                <a:solidFill>
                  <a:srgbClr val="FF0000"/>
                </a:solidFill>
              </a:rPr>
              <a:t>border-image-outset</a:t>
            </a:r>
          </a:p>
          <a:p>
            <a:pPr lvl="1"/>
            <a:r>
              <a:rPr lang="en-US" altLang="zh-TW" dirty="0"/>
              <a:t>describes by which amount the border image area extends beyond the border box</a:t>
            </a:r>
          </a:p>
          <a:p>
            <a:pPr lvl="1"/>
            <a:endParaRPr lang="en-US" altLang="zh-TW" dirty="0"/>
          </a:p>
          <a:p>
            <a:r>
              <a:rPr lang="en-US" altLang="zh-TW" dirty="0"/>
              <a:t>border-image-repeat</a:t>
            </a:r>
          </a:p>
          <a:p>
            <a:pPr lvl="1"/>
            <a:r>
              <a:rPr lang="en-US" altLang="zh-TW" dirty="0"/>
              <a:t>specifies how the regions of the border image are scaled and tiled (repeated)</a:t>
            </a:r>
          </a:p>
          <a:p>
            <a:pPr lvl="2"/>
            <a:r>
              <a:rPr lang="en-US" altLang="zh-TW" dirty="0"/>
              <a:t>stretch</a:t>
            </a:r>
          </a:p>
          <a:p>
            <a:pPr lvl="2"/>
            <a:r>
              <a:rPr lang="en-US" altLang="zh-TW" dirty="0"/>
              <a:t>repeat</a:t>
            </a:r>
          </a:p>
          <a:p>
            <a:pPr lvl="2"/>
            <a:r>
              <a:rPr lang="en-US" altLang="zh-TW" dirty="0"/>
              <a:t>round</a:t>
            </a:r>
          </a:p>
          <a:p>
            <a:pPr lvl="2"/>
            <a:endParaRPr lang="zh-TW" altLang="en-US" dirty="0"/>
          </a:p>
        </p:txBody>
      </p:sp>
      <p:sp>
        <p:nvSpPr>
          <p:cNvPr id="3" name="標題 2"/>
          <p:cNvSpPr>
            <a:spLocks noGrp="1"/>
          </p:cNvSpPr>
          <p:nvPr>
            <p:ph type="title"/>
          </p:nvPr>
        </p:nvSpPr>
        <p:spPr/>
        <p:txBody>
          <a:bodyPr/>
          <a:lstStyle/>
          <a:p>
            <a:r>
              <a:rPr lang="en-US" altLang="zh-TW" dirty="0"/>
              <a:t>Image Borders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46</a:t>
            </a:fld>
            <a:endParaRPr lang="zh-TW" altLang="en-US"/>
          </a:p>
        </p:txBody>
      </p:sp>
    </p:spTree>
    <p:extLst>
      <p:ext uri="{BB962C8B-B14F-4D97-AF65-F5344CB8AC3E}">
        <p14:creationId xmlns:p14="http://schemas.microsoft.com/office/powerpoint/2010/main" val="30951257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Image Borders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47</a:t>
            </a:fld>
            <a:endParaRPr lang="zh-TW" altLang="en-US"/>
          </a:p>
        </p:txBody>
      </p:sp>
      <p:sp>
        <p:nvSpPr>
          <p:cNvPr id="5" name="矩形 4"/>
          <p:cNvSpPr/>
          <p:nvPr/>
        </p:nvSpPr>
        <p:spPr>
          <a:xfrm>
            <a:off x="2215978" y="2024382"/>
            <a:ext cx="6775622"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border-width</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30px</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border-image</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url</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border.png</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80</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80</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80</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80</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stretch</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solidFill>
                <a:schemeClr val="tx1"/>
              </a:solidFill>
              <a:latin typeface="Courier New" panose="02070309020205020404" pitchFamily="49" charset="0"/>
              <a:cs typeface="Courier New" panose="02070309020205020404" pitchFamily="49" charset="0"/>
            </a:endParaRPr>
          </a:p>
        </p:txBody>
      </p:sp>
      <p:sp>
        <p:nvSpPr>
          <p:cNvPr id="6" name="矩形 5"/>
          <p:cNvSpPr/>
          <p:nvPr/>
        </p:nvSpPr>
        <p:spPr>
          <a:xfrm>
            <a:off x="2215978" y="2814693"/>
            <a:ext cx="6775622" cy="101566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border-image-source</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url</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"border.png"</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solidFill>
                <a:schemeClr val="tx1"/>
              </a:solidFill>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border-image-slice</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 80</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80</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80</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80</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solidFill>
                <a:schemeClr val="tx1"/>
              </a:solidFill>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border-image-width</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30px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err="1">
                <a:solidFill>
                  <a:srgbClr val="FF6060"/>
                </a:solidFill>
                <a:latin typeface="Courier New" panose="02070309020205020404" pitchFamily="49" charset="0"/>
                <a:ea typeface="細明體" panose="02020509000000000000" pitchFamily="49" charset="-120"/>
                <a:cs typeface="Courier New" panose="02070309020205020404" pitchFamily="49" charset="0"/>
              </a:rPr>
              <a:t>30px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err="1">
                <a:solidFill>
                  <a:srgbClr val="FF6060"/>
                </a:solidFill>
                <a:latin typeface="Courier New" panose="02070309020205020404" pitchFamily="49" charset="0"/>
                <a:ea typeface="細明體" panose="02020509000000000000" pitchFamily="49" charset="-120"/>
                <a:cs typeface="Courier New" panose="02070309020205020404" pitchFamily="49" charset="0"/>
              </a:rPr>
              <a:t>30px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err="1">
                <a:solidFill>
                  <a:srgbClr val="FF6060"/>
                </a:solidFill>
                <a:latin typeface="Courier New" panose="02070309020205020404" pitchFamily="49" charset="0"/>
                <a:ea typeface="細明體" panose="02020509000000000000" pitchFamily="49" charset="-120"/>
                <a:cs typeface="Courier New" panose="02070309020205020404" pitchFamily="49" charset="0"/>
              </a:rPr>
              <a:t>30px</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solidFill>
                <a:schemeClr val="tx1"/>
              </a:solidFill>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border-image-outset</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err="1">
                <a:solidFill>
                  <a:srgbClr val="FF6060"/>
                </a:solidFill>
                <a:latin typeface="Courier New" panose="02070309020205020404" pitchFamily="49" charset="0"/>
                <a:ea typeface="細明體" panose="02020509000000000000" pitchFamily="49" charset="-120"/>
                <a:cs typeface="Courier New" panose="02070309020205020404" pitchFamily="49" charset="0"/>
              </a:rPr>
              <a:t>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err="1">
                <a:solidFill>
                  <a:srgbClr val="FF6060"/>
                </a:solidFill>
                <a:latin typeface="Courier New" panose="02070309020205020404" pitchFamily="49" charset="0"/>
                <a:ea typeface="細明體" panose="02020509000000000000" pitchFamily="49" charset="-120"/>
                <a:cs typeface="Courier New" panose="02070309020205020404" pitchFamily="49" charset="0"/>
              </a:rPr>
              <a:t>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err="1">
                <a:solidFill>
                  <a:srgbClr val="FF6060"/>
                </a:solidFill>
                <a:latin typeface="Courier New" panose="02070309020205020404" pitchFamily="49" charset="0"/>
                <a:ea typeface="細明體" panose="02020509000000000000" pitchFamily="49" charset="-120"/>
                <a:cs typeface="Courier New" panose="02070309020205020404" pitchFamily="49" charset="0"/>
              </a:rPr>
              <a:t>0px</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solidFill>
                <a:schemeClr val="tx1"/>
              </a:solidFill>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border-image-repeat</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stretch </a:t>
            </a:r>
            <a:r>
              <a:rPr lang="en-US" altLang="zh-TW" sz="1200" kern="0" dirty="0" err="1">
                <a:solidFill>
                  <a:srgbClr val="FF6060"/>
                </a:solidFill>
                <a:latin typeface="Courier New" panose="02070309020205020404" pitchFamily="49" charset="0"/>
                <a:ea typeface="細明體" panose="02020509000000000000" pitchFamily="49" charset="-120"/>
                <a:cs typeface="Courier New" panose="02070309020205020404" pitchFamily="49" charset="0"/>
              </a:rPr>
              <a:t>stretch</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solidFill>
                <a:schemeClr val="tx1"/>
              </a:solidFill>
              <a:latin typeface="Courier New" panose="02070309020205020404" pitchFamily="49" charset="0"/>
              <a:cs typeface="Courier New" panose="02070309020205020404" pitchFamily="49" charset="0"/>
            </a:endParaRPr>
          </a:p>
        </p:txBody>
      </p:sp>
      <p:pic>
        <p:nvPicPr>
          <p:cNvPr id="7" name="圖片 6"/>
          <p:cNvPicPr>
            <a:picLocks noChangeAspect="1"/>
          </p:cNvPicPr>
          <p:nvPr/>
        </p:nvPicPr>
        <p:blipFill>
          <a:blip r:embed="rId2"/>
          <a:stretch>
            <a:fillRect/>
          </a:stretch>
        </p:blipFill>
        <p:spPr>
          <a:xfrm>
            <a:off x="4476750" y="4104010"/>
            <a:ext cx="3238500" cy="1200150"/>
          </a:xfrm>
          <a:prstGeom prst="rect">
            <a:avLst/>
          </a:prstGeom>
        </p:spPr>
      </p:pic>
    </p:spTree>
    <p:extLst>
      <p:ext uri="{BB962C8B-B14F-4D97-AF65-F5344CB8AC3E}">
        <p14:creationId xmlns:p14="http://schemas.microsoft.com/office/powerpoint/2010/main" val="27238913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Animation; Selectors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48</a:t>
            </a:fld>
            <a:endParaRPr lang="zh-TW" altLang="en-US" dirty="0"/>
          </a:p>
        </p:txBody>
      </p:sp>
      <p:sp>
        <p:nvSpPr>
          <p:cNvPr id="6" name="矩形 5"/>
          <p:cNvSpPr/>
          <p:nvPr/>
        </p:nvSpPr>
        <p:spPr>
          <a:xfrm>
            <a:off x="1601056" y="-15777"/>
            <a:ext cx="5514297" cy="6863417"/>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&lt;!DOCTYPE html&gt;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html</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head</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meta</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charset</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0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"utf-8"</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title</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r>
              <a:rPr lang="en-US" altLang="zh-TW" sz="1000" kern="0" dirty="0">
                <a:solidFill>
                  <a:srgbClr val="D75F5F"/>
                </a:solidFill>
                <a:latin typeface="Courier New" panose="02070309020205020404" pitchFamily="49" charset="0"/>
                <a:ea typeface="細明體" panose="02020509000000000000" pitchFamily="49" charset="-120"/>
                <a:cs typeface="細明體" panose="02020509000000000000" pitchFamily="49" charset="-120"/>
              </a:rPr>
              <a:t>Animation</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title</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style</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type</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0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"text/</a:t>
            </a:r>
            <a:r>
              <a:rPr lang="en-US" altLang="zh-TW" sz="10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css</a:t>
            </a:r>
            <a:r>
              <a:rPr lang="en-US" altLang="zh-TW" sz="10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img</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position</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relative</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webkit</a:t>
            </a:r>
            <a:r>
              <a:rPr lang="en-US" altLang="zh-TW" sz="10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animation</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movingimage</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linear</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10s</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1s</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2</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alternate</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moz</a:t>
            </a:r>
            <a:r>
              <a:rPr lang="en-US" altLang="zh-TW" sz="10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animation</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movingimage</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linear</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10s</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1s</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2</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alternate</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animation</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movingimage</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linear</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10s</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1s</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2</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alternate</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webkit-keyframes</a:t>
            </a:r>
            <a:r>
              <a:rPr lang="en-US" altLang="zh-TW" sz="10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movingimage</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opacity</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left</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50px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top</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25%</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opacity</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left</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top</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50px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50%</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opacity</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left</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50px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top</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100px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75%</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opacity</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left</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100px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top</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50px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100%</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opacity</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left</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50px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top</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moz-keyframes</a:t>
            </a:r>
            <a:r>
              <a:rPr lang="en-US" altLang="zh-TW" sz="10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movingimage</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opacity</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left</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50px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top</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25%</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opacity</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left</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top</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50px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50%</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opacity</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left</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50px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top</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100px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75%</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opacity</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left</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100px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top</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50px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100%</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opacity</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left</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50px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top</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keyframes</a:t>
            </a:r>
            <a:r>
              <a:rPr lang="en-US" altLang="zh-TW" sz="10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movingimage</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opacity</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left</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50px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top</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25%</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opacity</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left</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top</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50px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50%</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opacity</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left</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50px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top</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100px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75%</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opacity</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left</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100px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top</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50px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100%</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opacity</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left</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50px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top</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style</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head</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body</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0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img</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err="1">
                <a:solidFill>
                  <a:srgbClr val="5F5F87"/>
                </a:solidFill>
                <a:latin typeface="Courier New" panose="02070309020205020404" pitchFamily="49" charset="0"/>
                <a:ea typeface="細明體" panose="02020509000000000000" pitchFamily="49" charset="-120"/>
                <a:cs typeface="細明體" panose="02020509000000000000" pitchFamily="49" charset="-120"/>
              </a:rPr>
              <a:t>src</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0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"jhtp.png"</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width</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0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"138"</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height</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0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"180"</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alt</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0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"Java How to Program book cover"</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body</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html</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000" kern="100" dirty="0">
              <a:latin typeface="Calibri" panose="020F0502020204030204" pitchFamily="34" charset="0"/>
              <a:cs typeface="Times New Roman" panose="02020603050405020304" pitchFamily="18" charset="0"/>
            </a:endParaRPr>
          </a:p>
        </p:txBody>
      </p:sp>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27537" y="732290"/>
            <a:ext cx="1006664" cy="1321247"/>
          </a:xfrm>
          <a:prstGeom prst="rect">
            <a:avLst/>
          </a:prstGeom>
        </p:spPr>
      </p:pic>
      <p:sp>
        <p:nvSpPr>
          <p:cNvPr id="26" name="文字方塊 25"/>
          <p:cNvSpPr txBox="1"/>
          <p:nvPr/>
        </p:nvSpPr>
        <p:spPr>
          <a:xfrm>
            <a:off x="7717782" y="1474772"/>
            <a:ext cx="936475" cy="369332"/>
          </a:xfrm>
          <a:prstGeom prst="rect">
            <a:avLst/>
          </a:prstGeom>
          <a:noFill/>
        </p:spPr>
        <p:txBody>
          <a:bodyPr wrap="none" rtlCol="0">
            <a:spAutoFit/>
          </a:bodyPr>
          <a:lstStyle/>
          <a:p>
            <a:r>
              <a:rPr lang="en-US" altLang="zh-TW" dirty="0"/>
              <a:t>0%-25%</a:t>
            </a:r>
            <a:endParaRPr lang="zh-TW" altLang="en-US" dirty="0"/>
          </a:p>
        </p:txBody>
      </p:sp>
      <p:sp>
        <p:nvSpPr>
          <p:cNvPr id="27" name="文字方塊 26"/>
          <p:cNvSpPr txBox="1"/>
          <p:nvPr/>
        </p:nvSpPr>
        <p:spPr>
          <a:xfrm>
            <a:off x="7499535" y="3231266"/>
            <a:ext cx="1080745" cy="369332"/>
          </a:xfrm>
          <a:prstGeom prst="rect">
            <a:avLst/>
          </a:prstGeom>
          <a:noFill/>
        </p:spPr>
        <p:txBody>
          <a:bodyPr wrap="none" rtlCol="0">
            <a:spAutoFit/>
          </a:bodyPr>
          <a:lstStyle/>
          <a:p>
            <a:r>
              <a:rPr lang="en-US" altLang="zh-TW" dirty="0"/>
              <a:t>25%-50%</a:t>
            </a:r>
            <a:endParaRPr lang="zh-TW" altLang="en-US" dirty="0"/>
          </a:p>
        </p:txBody>
      </p:sp>
      <p:sp>
        <p:nvSpPr>
          <p:cNvPr id="28" name="文字方塊 27"/>
          <p:cNvSpPr txBox="1"/>
          <p:nvPr/>
        </p:nvSpPr>
        <p:spPr>
          <a:xfrm>
            <a:off x="9490735" y="3122990"/>
            <a:ext cx="1062599" cy="369332"/>
          </a:xfrm>
          <a:prstGeom prst="rect">
            <a:avLst/>
          </a:prstGeom>
          <a:noFill/>
        </p:spPr>
        <p:txBody>
          <a:bodyPr wrap="none" rtlCol="0">
            <a:spAutoFit/>
          </a:bodyPr>
          <a:lstStyle/>
          <a:p>
            <a:r>
              <a:rPr lang="en-US" altLang="zh-TW" dirty="0"/>
              <a:t>50%-75%</a:t>
            </a:r>
            <a:endParaRPr lang="zh-TW" altLang="en-US" dirty="0"/>
          </a:p>
        </p:txBody>
      </p:sp>
      <p:sp>
        <p:nvSpPr>
          <p:cNvPr id="29" name="文字方塊 28"/>
          <p:cNvSpPr txBox="1"/>
          <p:nvPr/>
        </p:nvSpPr>
        <p:spPr>
          <a:xfrm>
            <a:off x="9351066" y="1452443"/>
            <a:ext cx="1179297" cy="369332"/>
          </a:xfrm>
          <a:prstGeom prst="rect">
            <a:avLst/>
          </a:prstGeom>
          <a:noFill/>
        </p:spPr>
        <p:txBody>
          <a:bodyPr wrap="none" rtlCol="0">
            <a:spAutoFit/>
          </a:bodyPr>
          <a:lstStyle/>
          <a:p>
            <a:r>
              <a:rPr lang="en-US" altLang="zh-TW" dirty="0"/>
              <a:t>75%-100%</a:t>
            </a:r>
            <a:endParaRPr lang="zh-TW" altLang="en-US" dirty="0"/>
          </a:p>
        </p:txBody>
      </p:sp>
      <p:sp>
        <p:nvSpPr>
          <p:cNvPr id="30" name="矩形 29"/>
          <p:cNvSpPr/>
          <p:nvPr/>
        </p:nvSpPr>
        <p:spPr>
          <a:xfrm>
            <a:off x="2479589" y="2306596"/>
            <a:ext cx="3276000" cy="3212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31"/>
          <p:cNvSpPr/>
          <p:nvPr/>
        </p:nvSpPr>
        <p:spPr>
          <a:xfrm>
            <a:off x="2479587" y="2467233"/>
            <a:ext cx="3276000" cy="3212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p:cNvSpPr/>
          <p:nvPr/>
        </p:nvSpPr>
        <p:spPr>
          <a:xfrm>
            <a:off x="2479587" y="2627870"/>
            <a:ext cx="3276000" cy="3212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p:cNvSpPr/>
          <p:nvPr/>
        </p:nvSpPr>
        <p:spPr>
          <a:xfrm>
            <a:off x="2479587" y="2788507"/>
            <a:ext cx="3276000" cy="3212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4652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0"/>
                                        <p:tgtEl>
                                          <p:spTgt spid="7"/>
                                        </p:tgtEl>
                                      </p:cBhvr>
                                    </p:animEffect>
                                  </p:childTnLst>
                                </p:cTn>
                              </p:par>
                              <p:par>
                                <p:cTn id="8" presetID="42" presetClass="path" presetSubtype="0" accel="50000" decel="50000" fill="hold" nodeType="withEffect">
                                  <p:stCondLst>
                                    <p:cond delay="0"/>
                                  </p:stCondLst>
                                  <p:childTnLst>
                                    <p:animMotion origin="layout" path="M 3.05556E-6 7.40741E-7 L -0.11337 0.15949 " pathEditMode="relative" rAng="0" ptsTypes="AA">
                                      <p:cBhvr>
                                        <p:cTn id="9" dur="2500" fill="hold"/>
                                        <p:tgtEl>
                                          <p:spTgt spid="7"/>
                                        </p:tgtEl>
                                        <p:attrNameLst>
                                          <p:attrName>ppt_x</p:attrName>
                                          <p:attrName>ppt_y</p:attrName>
                                        </p:attrNameLst>
                                      </p:cBhvr>
                                      <p:rCtr x="-5677" y="7963"/>
                                    </p:animMotion>
                                  </p:childTnLst>
                                </p:cTn>
                              </p:par>
                              <p:par>
                                <p:cTn id="10" presetID="1" presetClass="entr" presetSubtype="0"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2500"/>
                                        <p:tgtEl>
                                          <p:spTgt spid="7"/>
                                        </p:tgtEl>
                                      </p:cBhvr>
                                    </p:animEffect>
                                    <p:set>
                                      <p:cBhvr>
                                        <p:cTn id="18" dur="1" fill="hold">
                                          <p:stCondLst>
                                            <p:cond delay="2499"/>
                                          </p:stCondLst>
                                        </p:cTn>
                                        <p:tgtEl>
                                          <p:spTgt spid="7"/>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26"/>
                                        </p:tgtEl>
                                        <p:attrNameLst>
                                          <p:attrName>style.visibility</p:attrName>
                                        </p:attrNameLst>
                                      </p:cBhvr>
                                      <p:to>
                                        <p:strVal val="hidden"/>
                                      </p:to>
                                    </p:set>
                                  </p:childTnLst>
                                </p:cTn>
                              </p:par>
                              <p:par>
                                <p:cTn id="21" presetID="42" presetClass="path" presetSubtype="0" accel="50000" decel="50000" fill="hold" nodeType="withEffect">
                                  <p:stCondLst>
                                    <p:cond delay="0"/>
                                  </p:stCondLst>
                                  <p:childTnLst>
                                    <p:animMotion origin="layout" path="M -0.11337 0.15949 L -0.00573 0.32199 " pathEditMode="relative" rAng="0" ptsTypes="AA">
                                      <p:cBhvr>
                                        <p:cTn id="22" dur="2000" fill="hold"/>
                                        <p:tgtEl>
                                          <p:spTgt spid="7"/>
                                        </p:tgtEl>
                                        <p:attrNameLst>
                                          <p:attrName>ppt_x</p:attrName>
                                          <p:attrName>ppt_y</p:attrName>
                                        </p:attrNameLst>
                                      </p:cBhvr>
                                      <p:rCtr x="5712" y="7940"/>
                                    </p:animMotion>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3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nodeType="clickEffect">
                                  <p:stCondLst>
                                    <p:cond delay="0"/>
                                  </p:stCondLst>
                                  <p:childTnLst>
                                    <p:animMotion origin="layout" path="M -0.00573 0.32199 L 0.11337 0.17037 " pathEditMode="relative" rAng="0" ptsTypes="AA">
                                      <p:cBhvr>
                                        <p:cTn id="32" dur="2500" fill="hold"/>
                                        <p:tgtEl>
                                          <p:spTgt spid="7"/>
                                        </p:tgtEl>
                                        <p:attrNameLst>
                                          <p:attrName>ppt_x</p:attrName>
                                          <p:attrName>ppt_y</p:attrName>
                                        </p:attrNameLst>
                                      </p:cBhvr>
                                      <p:rCtr x="5955" y="-7593"/>
                                    </p:animMotion>
                                  </p:childTnLst>
                                </p:cTn>
                              </p:par>
                              <p:par>
                                <p:cTn id="33" presetID="10"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2500"/>
                                        <p:tgtEl>
                                          <p:spTgt spid="7"/>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childTnLst>
                                </p:cTn>
                              </p:par>
                              <p:par>
                                <p:cTn id="40" presetID="1" presetClass="exit" presetSubtype="0" fill="hold" grpId="1" nodeType="withEffect">
                                  <p:stCondLst>
                                    <p:cond delay="0"/>
                                  </p:stCondLst>
                                  <p:childTnLst>
                                    <p:set>
                                      <p:cBhvr>
                                        <p:cTn id="41" dur="1" fill="hold">
                                          <p:stCondLst>
                                            <p:cond delay="0"/>
                                          </p:stCondLst>
                                        </p:cTn>
                                        <p:tgtEl>
                                          <p:spTgt spid="32"/>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2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nodeType="clickEffect">
                                  <p:stCondLst>
                                    <p:cond delay="0"/>
                                  </p:stCondLst>
                                  <p:childTnLst>
                                    <p:animMotion origin="layout" path="M 0.11337 0.17037 L 1.11111E-6 7.40741E-7 " pathEditMode="relative" rAng="0" ptsTypes="AA">
                                      <p:cBhvr>
                                        <p:cTn id="47" dur="2500" fill="hold"/>
                                        <p:tgtEl>
                                          <p:spTgt spid="7"/>
                                        </p:tgtEl>
                                        <p:attrNameLst>
                                          <p:attrName>ppt_x</p:attrName>
                                          <p:attrName>ppt_y</p:attrName>
                                        </p:attrNameLst>
                                      </p:cBhvr>
                                      <p:rCtr x="-5712" y="-8519"/>
                                    </p:animMotion>
                                  </p:childTnLst>
                                </p:cTn>
                              </p:par>
                              <p:par>
                                <p:cTn id="48" presetID="10" presetClass="exit" presetSubtype="0" fill="hold" nodeType="withEffect">
                                  <p:stCondLst>
                                    <p:cond delay="0"/>
                                  </p:stCondLst>
                                  <p:childTnLst>
                                    <p:animEffect transition="out" filter="fade">
                                      <p:cBhvr>
                                        <p:cTn id="49" dur="2500"/>
                                        <p:tgtEl>
                                          <p:spTgt spid="7"/>
                                        </p:tgtEl>
                                      </p:cBhvr>
                                    </p:animEffect>
                                    <p:set>
                                      <p:cBhvr>
                                        <p:cTn id="50" dur="1" fill="hold">
                                          <p:stCondLst>
                                            <p:cond delay="2499"/>
                                          </p:stCondLst>
                                        </p:cTn>
                                        <p:tgtEl>
                                          <p:spTgt spid="7"/>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28"/>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P spid="27" grpId="0"/>
      <p:bldP spid="27" grpId="1"/>
      <p:bldP spid="28" grpId="0"/>
      <p:bldP spid="28" grpId="1"/>
      <p:bldP spid="29" grpId="0"/>
      <p:bldP spid="30" grpId="0" animBg="1"/>
      <p:bldP spid="30" grpId="1" animBg="1"/>
      <p:bldP spid="32" grpId="0" animBg="1"/>
      <p:bldP spid="32" grpId="1" animBg="1"/>
      <p:bldP spid="33" grpId="0" animBg="1"/>
      <p:bldP spid="33" grpId="1" animBg="1"/>
      <p:bldP spid="3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Animation; Selectors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49</a:t>
            </a:fld>
            <a:endParaRPr lang="zh-TW" altLang="en-US"/>
          </a:p>
        </p:txBody>
      </p:sp>
      <p:sp>
        <p:nvSpPr>
          <p:cNvPr id="6" name="矩形 5"/>
          <p:cNvSpPr/>
          <p:nvPr/>
        </p:nvSpPr>
        <p:spPr>
          <a:xfrm>
            <a:off x="2067698" y="1662111"/>
            <a:ext cx="8056604" cy="332398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img</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position</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relative</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4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webkit</a:t>
            </a:r>
            <a:r>
              <a:rPr lang="en-US" altLang="zh-TW" sz="14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animation</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movingimage</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linear</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10s</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1s</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2</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alternate</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4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moz</a:t>
            </a:r>
            <a:r>
              <a:rPr lang="en-US" altLang="zh-TW" sz="14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animation</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movingimage</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linear</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10s</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1s</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2</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alternate</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animation</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movingimage</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linear</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10s</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1s</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2</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alternate</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4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webkit-keyframes</a:t>
            </a:r>
            <a:r>
              <a:rPr lang="en-US" altLang="zh-TW" sz="14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movingimage</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opacity</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left</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50px</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top</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0px</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4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25%</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opacity</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left</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0px</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top</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50px</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4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50%</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opacity</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left</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50px</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top</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100px</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4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75%</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opacity</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left</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100px</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top</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50px</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4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100%</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opacity</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left</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50px</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top</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0px</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4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en-US" sz="1400" dirty="0"/>
          </a:p>
        </p:txBody>
      </p:sp>
      <p:cxnSp>
        <p:nvCxnSpPr>
          <p:cNvPr id="7" name="直線單箭頭接點 6"/>
          <p:cNvCxnSpPr/>
          <p:nvPr/>
        </p:nvCxnSpPr>
        <p:spPr>
          <a:xfrm flipH="1">
            <a:off x="5568777" y="2446518"/>
            <a:ext cx="444844" cy="9061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727621" y="5048007"/>
            <a:ext cx="4572000" cy="1754326"/>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zh-TW" altLang="en-US" dirty="0"/>
              <a:t>animation-name: movingImage;</a:t>
            </a:r>
          </a:p>
          <a:p>
            <a:r>
              <a:rPr lang="zh-TW" altLang="en-US" dirty="0"/>
              <a:t>animation-timing-function: linear;</a:t>
            </a:r>
          </a:p>
          <a:p>
            <a:r>
              <a:rPr lang="zh-TW" altLang="en-US" dirty="0"/>
              <a:t>animation-duration: 10s;</a:t>
            </a:r>
          </a:p>
          <a:p>
            <a:r>
              <a:rPr lang="zh-TW" altLang="en-US" dirty="0"/>
              <a:t>animation-delay: 1s;</a:t>
            </a:r>
          </a:p>
          <a:p>
            <a:r>
              <a:rPr lang="zh-TW" altLang="en-US" dirty="0"/>
              <a:t>animation-iteration-count: 2;</a:t>
            </a:r>
          </a:p>
          <a:p>
            <a:r>
              <a:rPr lang="zh-TW" altLang="en-US" dirty="0"/>
              <a:t>animation-direction: alternate;</a:t>
            </a:r>
          </a:p>
        </p:txBody>
      </p:sp>
      <p:sp>
        <p:nvSpPr>
          <p:cNvPr id="8" name="文字方塊 7"/>
          <p:cNvSpPr txBox="1"/>
          <p:nvPr/>
        </p:nvSpPr>
        <p:spPr>
          <a:xfrm>
            <a:off x="4914502" y="1744847"/>
            <a:ext cx="5816016"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zh-TW" altLang="en-US" dirty="0"/>
              <a:t>函式名稱</a:t>
            </a:r>
            <a:r>
              <a:rPr lang="en-US" altLang="zh-TW" dirty="0"/>
              <a:t>, </a:t>
            </a:r>
            <a:r>
              <a:rPr lang="zh-TW" altLang="en-US" dirty="0"/>
              <a:t>變化方式</a:t>
            </a:r>
            <a:r>
              <a:rPr lang="en-US" altLang="zh-TW" dirty="0"/>
              <a:t>, </a:t>
            </a:r>
            <a:r>
              <a:rPr lang="zh-TW" altLang="en-US" dirty="0"/>
              <a:t>動畫時間</a:t>
            </a:r>
            <a:r>
              <a:rPr lang="en-US" altLang="zh-TW" dirty="0"/>
              <a:t>, </a:t>
            </a:r>
            <a:r>
              <a:rPr lang="zh-TW" altLang="en-US" dirty="0"/>
              <a:t>延遲時間</a:t>
            </a:r>
            <a:r>
              <a:rPr lang="en-US" altLang="zh-TW" dirty="0"/>
              <a:t>, </a:t>
            </a:r>
            <a:r>
              <a:rPr lang="zh-TW" altLang="en-US" dirty="0"/>
              <a:t>動畫次數</a:t>
            </a:r>
            <a:r>
              <a:rPr lang="en-US" altLang="zh-TW" dirty="0"/>
              <a:t>, </a:t>
            </a:r>
            <a:r>
              <a:rPr lang="zh-TW" altLang="en-US" dirty="0"/>
              <a:t>方向</a:t>
            </a:r>
          </a:p>
        </p:txBody>
      </p:sp>
    </p:spTree>
    <p:extLst>
      <p:ext uri="{BB962C8B-B14F-4D97-AF65-F5344CB8AC3E}">
        <p14:creationId xmlns:p14="http://schemas.microsoft.com/office/powerpoint/2010/main" val="1773770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The CSS3 </a:t>
            </a:r>
            <a:r>
              <a:rPr lang="en-US" altLang="zh-TW" dirty="0">
                <a:solidFill>
                  <a:srgbClr val="FF0000"/>
                </a:solidFill>
              </a:rPr>
              <a:t>text-shadow</a:t>
            </a:r>
            <a:r>
              <a:rPr lang="en-US" altLang="zh-TW" dirty="0"/>
              <a:t> property makes it easy to add a text shadow effect to any text. </a:t>
            </a:r>
          </a:p>
          <a:p>
            <a:r>
              <a:rPr lang="en-US" altLang="zh-TW" dirty="0">
                <a:solidFill>
                  <a:srgbClr val="000000"/>
                </a:solidFill>
                <a:ea typeface="新細明體" panose="02020500000000000000" pitchFamily="18" charset="-120"/>
              </a:rPr>
              <a:t>The text-shadow property has four values</a:t>
            </a:r>
          </a:p>
          <a:p>
            <a:pPr lvl="1"/>
            <a:r>
              <a:rPr lang="en-US" altLang="zh-TW" dirty="0">
                <a:solidFill>
                  <a:srgbClr val="7030A0"/>
                </a:solidFill>
              </a:rPr>
              <a:t>Horizontal offset of the shadow</a:t>
            </a:r>
            <a:endParaRPr lang="en-US" altLang="zh-TW" dirty="0"/>
          </a:p>
          <a:p>
            <a:pPr lvl="2"/>
            <a:r>
              <a:rPr lang="en-US" altLang="zh-TW" dirty="0"/>
              <a:t>the number of pixels that the text-shadow will appear to the left or the right of the text. </a:t>
            </a:r>
          </a:p>
          <a:p>
            <a:pPr lvl="3"/>
            <a:r>
              <a:rPr lang="en-US" altLang="zh-TW" dirty="0"/>
              <a:t>A negative value moves the text-shadow to the left; a positive value moves it to the right. </a:t>
            </a:r>
          </a:p>
          <a:p>
            <a:pPr lvl="1"/>
            <a:r>
              <a:rPr lang="en-US" altLang="zh-TW" dirty="0">
                <a:solidFill>
                  <a:srgbClr val="7030A0"/>
                </a:solidFill>
              </a:rPr>
              <a:t>Vertical offset of the shadow</a:t>
            </a:r>
            <a:endParaRPr lang="en-US" altLang="zh-TW" dirty="0"/>
          </a:p>
          <a:p>
            <a:pPr lvl="2"/>
            <a:r>
              <a:rPr lang="en-US" altLang="zh-TW" dirty="0"/>
              <a:t>the number of pixels that the text-shadow will be shifted up or down from the text. </a:t>
            </a:r>
          </a:p>
          <a:p>
            <a:pPr lvl="3"/>
            <a:r>
              <a:rPr lang="en-US" altLang="zh-TW" dirty="0"/>
              <a:t>A negative value moves the shadow up, whereas a positive value moves it down. </a:t>
            </a:r>
          </a:p>
          <a:p>
            <a:endParaRPr lang="en-US" altLang="zh-TW" dirty="0"/>
          </a:p>
          <a:p>
            <a:endParaRPr lang="zh-TW" altLang="en-US" dirty="0"/>
          </a:p>
        </p:txBody>
      </p:sp>
      <p:sp>
        <p:nvSpPr>
          <p:cNvPr id="3" name="標題 2"/>
          <p:cNvSpPr>
            <a:spLocks noGrp="1"/>
          </p:cNvSpPr>
          <p:nvPr>
            <p:ph type="title"/>
          </p:nvPr>
        </p:nvSpPr>
        <p:spPr/>
        <p:txBody>
          <a:bodyPr/>
          <a:lstStyle/>
          <a:p>
            <a:r>
              <a:rPr lang="en-US" altLang="zh-TW" dirty="0"/>
              <a:t>Text Shadows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a:t>
            </a:fld>
            <a:endParaRPr lang="zh-TW" altLang="en-US"/>
          </a:p>
        </p:txBody>
      </p:sp>
    </p:spTree>
    <p:extLst>
      <p:ext uri="{BB962C8B-B14F-4D97-AF65-F5344CB8AC3E}">
        <p14:creationId xmlns:p14="http://schemas.microsoft.com/office/powerpoint/2010/main" val="32739904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a:xfrm>
            <a:off x="609600" y="1600200"/>
            <a:ext cx="8229600" cy="5121275"/>
          </a:xfrm>
        </p:spPr>
        <p:txBody>
          <a:bodyPr>
            <a:normAutofit fontScale="92500" lnSpcReduction="10000"/>
          </a:bodyPr>
          <a:lstStyle/>
          <a:p>
            <a:r>
              <a:rPr lang="en-US" altLang="zh-TW" dirty="0">
                <a:solidFill>
                  <a:srgbClr val="FF0000"/>
                </a:solidFill>
              </a:rPr>
              <a:t>animation-name</a:t>
            </a:r>
          </a:p>
          <a:p>
            <a:pPr lvl="1"/>
            <a:r>
              <a:rPr lang="en-US" altLang="zh-TW" dirty="0"/>
              <a:t>the name of the </a:t>
            </a:r>
            <a:r>
              <a:rPr lang="en-US" altLang="zh-TW" dirty="0" err="1"/>
              <a:t>keyframe</a:t>
            </a:r>
            <a:r>
              <a:rPr lang="en-US" altLang="zh-TW" dirty="0"/>
              <a:t> you want to bind to the selector</a:t>
            </a:r>
          </a:p>
          <a:p>
            <a:r>
              <a:rPr lang="zh-TW" altLang="en-US" dirty="0">
                <a:solidFill>
                  <a:srgbClr val="FF0000"/>
                </a:solidFill>
              </a:rPr>
              <a:t>animation-timing-function</a:t>
            </a:r>
            <a:endParaRPr lang="en-US" altLang="zh-TW" dirty="0">
              <a:solidFill>
                <a:srgbClr val="FF0000"/>
              </a:solidFill>
            </a:endParaRPr>
          </a:p>
          <a:p>
            <a:pPr lvl="1"/>
            <a:r>
              <a:rPr lang="en-US" altLang="zh-TW" dirty="0">
                <a:solidFill>
                  <a:srgbClr val="000000"/>
                </a:solidFill>
                <a:ea typeface="新細明體" panose="02020500000000000000" pitchFamily="18" charset="-120"/>
              </a:rPr>
              <a:t>determines how the animation progresses in one cycle of its duration</a:t>
            </a:r>
          </a:p>
          <a:p>
            <a:pPr lvl="1"/>
            <a:r>
              <a:rPr lang="en-US" altLang="zh-TW" dirty="0">
                <a:solidFill>
                  <a:srgbClr val="000000"/>
                </a:solidFill>
                <a:ea typeface="新細明體" panose="02020500000000000000" pitchFamily="18" charset="-120"/>
              </a:rPr>
              <a:t>Possible values</a:t>
            </a:r>
          </a:p>
          <a:p>
            <a:pPr lvl="2"/>
            <a:r>
              <a:rPr lang="en-US" altLang="zh-TW" dirty="0">
                <a:solidFill>
                  <a:srgbClr val="000000"/>
                </a:solidFill>
                <a:ea typeface="新細明體" panose="02020500000000000000" pitchFamily="18" charset="-120"/>
              </a:rPr>
              <a:t>linear : the animation will move at the same speed from start to finish</a:t>
            </a:r>
          </a:p>
          <a:p>
            <a:pPr lvl="2"/>
            <a:r>
              <a:rPr lang="en-US" altLang="zh-TW" dirty="0">
                <a:solidFill>
                  <a:srgbClr val="000000"/>
                </a:solidFill>
                <a:ea typeface="新細明體" panose="02020500000000000000" pitchFamily="18" charset="-120"/>
              </a:rPr>
              <a:t>ease : starts slowly, increases speed, then ends slowly</a:t>
            </a:r>
          </a:p>
          <a:p>
            <a:pPr lvl="2"/>
            <a:r>
              <a:rPr lang="en-US" altLang="zh-TW" dirty="0">
                <a:solidFill>
                  <a:srgbClr val="000000"/>
                </a:solidFill>
                <a:ea typeface="新細明體" panose="02020500000000000000" pitchFamily="18" charset="-120"/>
              </a:rPr>
              <a:t>ease-in : starts slowly, then speeds </a:t>
            </a:r>
          </a:p>
          <a:p>
            <a:pPr lvl="2"/>
            <a:r>
              <a:rPr lang="en-US" altLang="zh-TW" dirty="0">
                <a:solidFill>
                  <a:srgbClr val="000000"/>
                </a:solidFill>
                <a:ea typeface="新細明體" panose="02020500000000000000" pitchFamily="18" charset="-120"/>
              </a:rPr>
              <a:t>ease-out : starts faster, then slows down</a:t>
            </a:r>
          </a:p>
          <a:p>
            <a:pPr lvl="2"/>
            <a:r>
              <a:rPr lang="en-US" altLang="zh-TW" dirty="0">
                <a:solidFill>
                  <a:srgbClr val="000000"/>
                </a:solidFill>
                <a:ea typeface="新細明體" panose="02020500000000000000" pitchFamily="18" charset="-120"/>
              </a:rPr>
              <a:t>ease-in-out : starts and ends slowly</a:t>
            </a:r>
          </a:p>
          <a:p>
            <a:pPr lvl="2"/>
            <a:r>
              <a:rPr lang="en-US" altLang="zh-TW" dirty="0">
                <a:solidFill>
                  <a:srgbClr val="000000"/>
                </a:solidFill>
                <a:ea typeface="新細明體" panose="02020500000000000000" pitchFamily="18" charset="-120"/>
              </a:rPr>
              <a:t>cubic-</a:t>
            </a:r>
            <a:r>
              <a:rPr lang="en-US" altLang="zh-TW" dirty="0" err="1">
                <a:solidFill>
                  <a:srgbClr val="000000"/>
                </a:solidFill>
                <a:ea typeface="新細明體" panose="02020500000000000000" pitchFamily="18" charset="-120"/>
              </a:rPr>
              <a:t>bezier</a:t>
            </a:r>
            <a:r>
              <a:rPr lang="en-US" altLang="zh-TW" dirty="0">
                <a:solidFill>
                  <a:srgbClr val="000000"/>
                </a:solidFill>
                <a:ea typeface="新細明體" panose="02020500000000000000" pitchFamily="18" charset="-120"/>
              </a:rPr>
              <a:t> : allows you to customize the timing function with four values between 0 and 1, such as cubic-</a:t>
            </a:r>
            <a:r>
              <a:rPr lang="en-US" altLang="zh-TW" dirty="0" err="1">
                <a:solidFill>
                  <a:srgbClr val="000000"/>
                </a:solidFill>
                <a:ea typeface="新細明體" panose="02020500000000000000" pitchFamily="18" charset="-120"/>
              </a:rPr>
              <a:t>bezier</a:t>
            </a:r>
            <a:r>
              <a:rPr lang="en-US" altLang="zh-TW" dirty="0">
                <a:solidFill>
                  <a:srgbClr val="000000"/>
                </a:solidFill>
                <a:ea typeface="新細明體" panose="02020500000000000000" pitchFamily="18" charset="-120"/>
              </a:rPr>
              <a:t>(1,0,0,1)</a:t>
            </a:r>
          </a:p>
          <a:p>
            <a:pPr lvl="3"/>
            <a:r>
              <a:rPr lang="en-US" altLang="zh-TW" dirty="0">
                <a:solidFill>
                  <a:srgbClr val="000000"/>
                </a:solidFill>
                <a:ea typeface="新細明體" panose="02020500000000000000" pitchFamily="18" charset="-120"/>
              </a:rPr>
              <a:t>http://cubic-bezier.com/</a:t>
            </a:r>
          </a:p>
          <a:p>
            <a:pPr lvl="2"/>
            <a:endParaRPr lang="zh-TW" altLang="en-US" dirty="0">
              <a:solidFill>
                <a:srgbClr val="FF0000"/>
              </a:solidFill>
            </a:endParaRPr>
          </a:p>
        </p:txBody>
      </p:sp>
      <p:sp>
        <p:nvSpPr>
          <p:cNvPr id="3" name="標題 2"/>
          <p:cNvSpPr>
            <a:spLocks noGrp="1"/>
          </p:cNvSpPr>
          <p:nvPr>
            <p:ph type="title"/>
          </p:nvPr>
        </p:nvSpPr>
        <p:spPr/>
        <p:txBody>
          <a:bodyPr/>
          <a:lstStyle/>
          <a:p>
            <a:r>
              <a:rPr lang="en-US" altLang="zh-TW" dirty="0"/>
              <a:t>Animation; Selectors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50</a:t>
            </a:fld>
            <a:endParaRPr lang="zh-TW" altLang="en-US"/>
          </a:p>
        </p:txBody>
      </p:sp>
    </p:spTree>
    <p:extLst>
      <p:ext uri="{BB962C8B-B14F-4D97-AF65-F5344CB8AC3E}">
        <p14:creationId xmlns:p14="http://schemas.microsoft.com/office/powerpoint/2010/main" val="1949850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zh-TW" altLang="en-US" dirty="0">
                <a:solidFill>
                  <a:srgbClr val="FF0000"/>
                </a:solidFill>
              </a:rPr>
              <a:t>animation-duration</a:t>
            </a:r>
            <a:endParaRPr lang="en-US" altLang="zh-TW" dirty="0">
              <a:solidFill>
                <a:srgbClr val="FF0000"/>
              </a:solidFill>
            </a:endParaRPr>
          </a:p>
          <a:p>
            <a:pPr lvl="1"/>
            <a:r>
              <a:rPr lang="en-US" altLang="zh-TW" dirty="0">
                <a:solidFill>
                  <a:schemeClr val="tx1"/>
                </a:solidFill>
              </a:rPr>
              <a:t>the time in seconds (s) or milliseconds (</a:t>
            </a:r>
            <a:r>
              <a:rPr lang="en-US" altLang="zh-TW" dirty="0" err="1">
                <a:solidFill>
                  <a:schemeClr val="tx1"/>
                </a:solidFill>
              </a:rPr>
              <a:t>ms</a:t>
            </a:r>
            <a:r>
              <a:rPr lang="en-US" altLang="zh-TW" dirty="0">
                <a:solidFill>
                  <a:schemeClr val="tx1"/>
                </a:solidFill>
              </a:rPr>
              <a:t>) that the animation takes to complete one iteration</a:t>
            </a:r>
          </a:p>
          <a:p>
            <a:r>
              <a:rPr lang="en-US" altLang="zh-TW" dirty="0">
                <a:solidFill>
                  <a:srgbClr val="FF0000"/>
                </a:solidFill>
              </a:rPr>
              <a:t>animation-delay</a:t>
            </a:r>
          </a:p>
          <a:p>
            <a:pPr lvl="1"/>
            <a:r>
              <a:rPr lang="en-US" altLang="zh-TW" dirty="0">
                <a:solidFill>
                  <a:schemeClr val="tx1"/>
                </a:solidFill>
              </a:rPr>
              <a:t>the number of seconds  or milliseconds after the page loads before the animation begins. </a:t>
            </a:r>
          </a:p>
          <a:p>
            <a:r>
              <a:rPr lang="en-US" altLang="zh-TW" dirty="0">
                <a:solidFill>
                  <a:srgbClr val="FF0000"/>
                </a:solidFill>
              </a:rPr>
              <a:t>animation-iteration-count</a:t>
            </a:r>
          </a:p>
          <a:p>
            <a:pPr lvl="1"/>
            <a:r>
              <a:rPr lang="en-US" altLang="zh-TW" dirty="0">
                <a:solidFill>
                  <a:schemeClr val="tx1"/>
                </a:solidFill>
              </a:rPr>
              <a:t>the number of times the animation will run. </a:t>
            </a:r>
          </a:p>
          <a:p>
            <a:pPr lvl="1"/>
            <a:r>
              <a:rPr lang="en-US" altLang="zh-TW" dirty="0">
                <a:solidFill>
                  <a:schemeClr val="tx1"/>
                </a:solidFill>
              </a:rPr>
              <a:t>You may use the value </a:t>
            </a:r>
            <a:r>
              <a:rPr lang="en-US" altLang="zh-TW" dirty="0">
                <a:solidFill>
                  <a:srgbClr val="FF0000"/>
                </a:solidFill>
              </a:rPr>
              <a:t>infinite</a:t>
            </a:r>
            <a:r>
              <a:rPr lang="en-US" altLang="zh-TW" dirty="0">
                <a:solidFill>
                  <a:schemeClr val="tx1"/>
                </a:solidFill>
              </a:rPr>
              <a:t> to repeat the animation continuously.</a:t>
            </a:r>
          </a:p>
          <a:p>
            <a:endParaRPr lang="zh-TW" altLang="en-US" dirty="0">
              <a:solidFill>
                <a:schemeClr val="tx1"/>
              </a:solidFill>
            </a:endParaRPr>
          </a:p>
        </p:txBody>
      </p:sp>
      <p:sp>
        <p:nvSpPr>
          <p:cNvPr id="3" name="標題 2"/>
          <p:cNvSpPr>
            <a:spLocks noGrp="1"/>
          </p:cNvSpPr>
          <p:nvPr>
            <p:ph type="title"/>
          </p:nvPr>
        </p:nvSpPr>
        <p:spPr/>
        <p:txBody>
          <a:bodyPr/>
          <a:lstStyle/>
          <a:p>
            <a:r>
              <a:rPr lang="en-US" altLang="zh-TW" dirty="0"/>
              <a:t>Animation; Selectors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51</a:t>
            </a:fld>
            <a:endParaRPr lang="zh-TW" altLang="en-US"/>
          </a:p>
        </p:txBody>
      </p:sp>
    </p:spTree>
    <p:extLst>
      <p:ext uri="{BB962C8B-B14F-4D97-AF65-F5344CB8AC3E}">
        <p14:creationId xmlns:p14="http://schemas.microsoft.com/office/powerpoint/2010/main" val="18418045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animation-direction</a:t>
            </a:r>
          </a:p>
          <a:p>
            <a:pPr lvl="1"/>
            <a:r>
              <a:rPr lang="en-US" altLang="zh-TW" dirty="0">
                <a:solidFill>
                  <a:schemeClr val="tx1"/>
                </a:solidFill>
              </a:rPr>
              <a:t>the direction in which the animation will run. </a:t>
            </a:r>
          </a:p>
          <a:p>
            <a:pPr lvl="1"/>
            <a:r>
              <a:rPr lang="en-US" altLang="zh-TW" dirty="0">
                <a:solidFill>
                  <a:srgbClr val="000000"/>
                </a:solidFill>
                <a:ea typeface="新細明體" panose="02020500000000000000" pitchFamily="18" charset="-120"/>
              </a:rPr>
              <a:t>Possible values</a:t>
            </a:r>
            <a:endParaRPr lang="en-US" altLang="zh-TW" dirty="0"/>
          </a:p>
          <a:p>
            <a:pPr lvl="2"/>
            <a:r>
              <a:rPr lang="en-US" altLang="zh-TW" dirty="0"/>
              <a:t>normal </a:t>
            </a:r>
          </a:p>
          <a:p>
            <a:pPr lvl="3"/>
            <a:r>
              <a:rPr lang="en-US" altLang="zh-TW" dirty="0"/>
              <a:t>The animation should be played as normal</a:t>
            </a:r>
          </a:p>
          <a:p>
            <a:pPr lvl="2"/>
            <a:r>
              <a:rPr lang="en-US" altLang="zh-TW" dirty="0"/>
              <a:t>reverse</a:t>
            </a:r>
          </a:p>
          <a:p>
            <a:pPr lvl="3"/>
            <a:r>
              <a:rPr lang="en-US" altLang="zh-TW" dirty="0"/>
              <a:t>The animation should play in reverse direction</a:t>
            </a:r>
          </a:p>
          <a:p>
            <a:pPr lvl="2"/>
            <a:r>
              <a:rPr lang="en-US" altLang="zh-TW" dirty="0"/>
              <a:t>alternate</a:t>
            </a:r>
          </a:p>
          <a:p>
            <a:pPr lvl="3"/>
            <a:r>
              <a:rPr lang="en-US" altLang="zh-TW" dirty="0"/>
              <a:t>The animation will run in alternating directions</a:t>
            </a:r>
          </a:p>
          <a:p>
            <a:pPr lvl="2"/>
            <a:r>
              <a:rPr lang="en-US" altLang="zh-TW" dirty="0"/>
              <a:t>alternate-reverse</a:t>
            </a:r>
          </a:p>
          <a:p>
            <a:pPr lvl="3"/>
            <a:r>
              <a:rPr lang="en-US" altLang="zh-TW" dirty="0"/>
              <a:t>The animation will run in alternating directions and play in reverse direction</a:t>
            </a:r>
          </a:p>
        </p:txBody>
      </p:sp>
      <p:sp>
        <p:nvSpPr>
          <p:cNvPr id="3" name="標題 2"/>
          <p:cNvSpPr>
            <a:spLocks noGrp="1"/>
          </p:cNvSpPr>
          <p:nvPr>
            <p:ph type="title"/>
          </p:nvPr>
        </p:nvSpPr>
        <p:spPr/>
        <p:txBody>
          <a:bodyPr/>
          <a:lstStyle/>
          <a:p>
            <a:r>
              <a:rPr lang="en-US" altLang="zh-TW" dirty="0"/>
              <a:t>Animation; Selectors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52</a:t>
            </a:fld>
            <a:endParaRPr lang="zh-TW" altLang="en-US" dirty="0"/>
          </a:p>
        </p:txBody>
      </p:sp>
      <p:sp>
        <p:nvSpPr>
          <p:cNvPr id="18" name="弧形向右箭號 17"/>
          <p:cNvSpPr/>
          <p:nvPr/>
        </p:nvSpPr>
        <p:spPr>
          <a:xfrm>
            <a:off x="8138983" y="2710250"/>
            <a:ext cx="527222" cy="763070"/>
          </a:xfrm>
          <a:prstGeom prst="curvedRightArrow">
            <a:avLst>
              <a:gd name="adj1" fmla="val 0"/>
              <a:gd name="adj2" fmla="val 35243"/>
              <a:gd name="adj3" fmla="val 25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9" name="弧形箭號 (左彎) 18"/>
          <p:cNvSpPr/>
          <p:nvPr/>
        </p:nvSpPr>
        <p:spPr>
          <a:xfrm>
            <a:off x="8806247" y="3591698"/>
            <a:ext cx="543698" cy="691979"/>
          </a:xfrm>
          <a:prstGeom prst="curvedLeftArrow">
            <a:avLst>
              <a:gd name="adj1" fmla="val 0"/>
              <a:gd name="adj2" fmla="val 47894"/>
              <a:gd name="adj3" fmla="val 2651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0" name="弧形向右箭號 19"/>
          <p:cNvSpPr/>
          <p:nvPr/>
        </p:nvSpPr>
        <p:spPr>
          <a:xfrm>
            <a:off x="8880389" y="4283676"/>
            <a:ext cx="527222" cy="763070"/>
          </a:xfrm>
          <a:prstGeom prst="curvedRightArrow">
            <a:avLst>
              <a:gd name="adj1" fmla="val 0"/>
              <a:gd name="adj2" fmla="val 35243"/>
              <a:gd name="adj3" fmla="val 25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1" name="弧形箭號 (左彎) 20"/>
          <p:cNvSpPr/>
          <p:nvPr/>
        </p:nvSpPr>
        <p:spPr>
          <a:xfrm>
            <a:off x="9415851" y="4467504"/>
            <a:ext cx="543698" cy="691979"/>
          </a:xfrm>
          <a:prstGeom prst="curvedLeftArrow">
            <a:avLst>
              <a:gd name="adj1" fmla="val 0"/>
              <a:gd name="adj2" fmla="val 4789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2" name="弧形向右箭號 21"/>
          <p:cNvSpPr/>
          <p:nvPr/>
        </p:nvSpPr>
        <p:spPr>
          <a:xfrm>
            <a:off x="6775623" y="5669539"/>
            <a:ext cx="527222" cy="763070"/>
          </a:xfrm>
          <a:prstGeom prst="curvedRightArrow">
            <a:avLst>
              <a:gd name="adj1" fmla="val 0"/>
              <a:gd name="adj2" fmla="val 35243"/>
              <a:gd name="adj3" fmla="val 25000"/>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3" name="弧形箭號 (左彎) 22"/>
          <p:cNvSpPr/>
          <p:nvPr/>
        </p:nvSpPr>
        <p:spPr>
          <a:xfrm>
            <a:off x="7302845" y="5509801"/>
            <a:ext cx="543698" cy="816859"/>
          </a:xfrm>
          <a:prstGeom prst="curvedLeftArrow">
            <a:avLst>
              <a:gd name="adj1" fmla="val 0"/>
              <a:gd name="adj2" fmla="val 47894"/>
              <a:gd name="adj3" fmla="val 2651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40525005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animation-play-state</a:t>
            </a:r>
          </a:p>
          <a:p>
            <a:pPr lvl="1"/>
            <a:r>
              <a:rPr lang="en-US" altLang="zh-TW" dirty="0">
                <a:solidFill>
                  <a:srgbClr val="000000"/>
                </a:solidFill>
                <a:ea typeface="新細明體" panose="02020500000000000000" pitchFamily="18" charset="-120"/>
              </a:rPr>
              <a:t>Possible values</a:t>
            </a:r>
            <a:endParaRPr lang="en-US" altLang="zh-TW" dirty="0"/>
          </a:p>
          <a:p>
            <a:pPr lvl="2"/>
            <a:r>
              <a:rPr lang="en-US" altLang="zh-TW" dirty="0"/>
              <a:t>paused</a:t>
            </a:r>
          </a:p>
          <a:p>
            <a:pPr lvl="3"/>
            <a:r>
              <a:rPr lang="en-US" altLang="zh-TW" dirty="0"/>
              <a:t>Specifies that the animation is paused</a:t>
            </a:r>
          </a:p>
          <a:p>
            <a:pPr lvl="2"/>
            <a:r>
              <a:rPr lang="en-US" altLang="zh-TW" dirty="0"/>
              <a:t>running</a:t>
            </a:r>
          </a:p>
          <a:p>
            <a:pPr lvl="3"/>
            <a:r>
              <a:rPr lang="en-US" altLang="zh-TW" dirty="0"/>
              <a:t>Specifies that the animation is running</a:t>
            </a:r>
          </a:p>
          <a:p>
            <a:pPr lvl="1"/>
            <a:r>
              <a:rPr lang="en-US" altLang="zh-TW" dirty="0"/>
              <a:t>The </a:t>
            </a:r>
            <a:r>
              <a:rPr lang="en-US" altLang="zh-TW" dirty="0">
                <a:solidFill>
                  <a:srgbClr val="FF0000"/>
                </a:solidFill>
              </a:rPr>
              <a:t>shorthand animation </a:t>
            </a:r>
            <a:r>
              <a:rPr lang="en-US" altLang="zh-TW" dirty="0"/>
              <a:t>property cannot be used with it.</a:t>
            </a:r>
            <a:endParaRPr lang="zh-TW" altLang="en-US" dirty="0"/>
          </a:p>
        </p:txBody>
      </p:sp>
      <p:sp>
        <p:nvSpPr>
          <p:cNvPr id="3" name="標題 2"/>
          <p:cNvSpPr>
            <a:spLocks noGrp="1"/>
          </p:cNvSpPr>
          <p:nvPr>
            <p:ph type="title"/>
          </p:nvPr>
        </p:nvSpPr>
        <p:spPr/>
        <p:txBody>
          <a:bodyPr/>
          <a:lstStyle/>
          <a:p>
            <a:r>
              <a:rPr lang="en-US" altLang="zh-TW" dirty="0"/>
              <a:t>Animation; Selectors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53</a:t>
            </a:fld>
            <a:endParaRPr lang="zh-TW" altLang="en-US"/>
          </a:p>
        </p:txBody>
      </p:sp>
      <p:sp>
        <p:nvSpPr>
          <p:cNvPr id="5" name="矩形 4"/>
          <p:cNvSpPr/>
          <p:nvPr/>
        </p:nvSpPr>
        <p:spPr>
          <a:xfrm>
            <a:off x="3282778" y="4250893"/>
            <a:ext cx="5754130"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dirty="0"/>
              <a:t>-webkit-animation: movingimage linear 10s 1s 2 alternate;</a:t>
            </a:r>
          </a:p>
        </p:txBody>
      </p:sp>
    </p:spTree>
    <p:extLst>
      <p:ext uri="{BB962C8B-B14F-4D97-AF65-F5344CB8AC3E}">
        <p14:creationId xmlns:p14="http://schemas.microsoft.com/office/powerpoint/2010/main" val="39924743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solidFill>
                  <a:srgbClr val="FF0000"/>
                </a:solidFill>
              </a:rPr>
              <a:t>@</a:t>
            </a:r>
            <a:r>
              <a:rPr lang="en-US" altLang="zh-TW" dirty="0" err="1">
                <a:solidFill>
                  <a:srgbClr val="FF0000"/>
                </a:solidFill>
              </a:rPr>
              <a:t>keyframes</a:t>
            </a:r>
            <a:r>
              <a:rPr lang="en-US" altLang="zh-TW" dirty="0">
                <a:solidFill>
                  <a:srgbClr val="FF0000"/>
                </a:solidFill>
              </a:rPr>
              <a:t> Rule and Selectors</a:t>
            </a:r>
          </a:p>
          <a:p>
            <a:pPr lvl="1"/>
            <a:r>
              <a:rPr lang="en-US" altLang="zh-TW" dirty="0"/>
              <a:t>The </a:t>
            </a:r>
            <a:r>
              <a:rPr lang="en-US" altLang="zh-TW" dirty="0">
                <a:solidFill>
                  <a:srgbClr val="FF0000"/>
                </a:solidFill>
              </a:rPr>
              <a:t>@</a:t>
            </a:r>
            <a:r>
              <a:rPr lang="en-US" altLang="zh-TW" dirty="0" err="1">
                <a:solidFill>
                  <a:srgbClr val="FF0000"/>
                </a:solidFill>
              </a:rPr>
              <a:t>keyframes</a:t>
            </a:r>
            <a:r>
              <a:rPr lang="en-US" altLang="zh-TW" dirty="0">
                <a:solidFill>
                  <a:srgbClr val="FF0000"/>
                </a:solidFill>
              </a:rPr>
              <a:t> rule </a:t>
            </a:r>
            <a:r>
              <a:rPr lang="en-US" altLang="zh-TW" dirty="0"/>
              <a:t>defines the element’s properties that will change during the animation, the values to which those properties will change, and when they’ll change. </a:t>
            </a:r>
          </a:p>
          <a:p>
            <a:pPr lvl="1"/>
            <a:r>
              <a:rPr lang="en-US" altLang="zh-TW" dirty="0"/>
              <a:t>The @</a:t>
            </a:r>
            <a:r>
              <a:rPr lang="en-US" altLang="zh-TW" dirty="0" err="1"/>
              <a:t>keyframes</a:t>
            </a:r>
            <a:r>
              <a:rPr lang="en-US" altLang="zh-TW" dirty="0"/>
              <a:t> rule is followed by the name of the animation to which the </a:t>
            </a:r>
            <a:r>
              <a:rPr lang="en-US" altLang="zh-TW" dirty="0" err="1"/>
              <a:t>keyframes</a:t>
            </a:r>
            <a:r>
              <a:rPr lang="en-US" altLang="zh-TW" dirty="0"/>
              <a:t> are applied. </a:t>
            </a:r>
          </a:p>
          <a:p>
            <a:pPr lvl="1"/>
            <a:r>
              <a:rPr lang="en-US" altLang="zh-TW" dirty="0"/>
              <a:t>CSS rules consist of one or more </a:t>
            </a:r>
            <a:r>
              <a:rPr lang="en-US" altLang="zh-TW" dirty="0">
                <a:solidFill>
                  <a:srgbClr val="FF0000"/>
                </a:solidFill>
              </a:rPr>
              <a:t>selectors</a:t>
            </a:r>
            <a:r>
              <a:rPr lang="en-US" altLang="zh-TW" dirty="0"/>
              <a:t> followed by a declaration block in curly braces ({}). </a:t>
            </a:r>
          </a:p>
          <a:p>
            <a:pPr lvl="1"/>
            <a:r>
              <a:rPr lang="en-US" altLang="zh-TW" dirty="0"/>
              <a:t>Selectors enable you to apply styles to elements of a particular type or attribute. </a:t>
            </a:r>
          </a:p>
          <a:p>
            <a:pPr lvl="2"/>
            <a:r>
              <a:rPr lang="en-US" altLang="zh-TW" dirty="0"/>
              <a:t>from (same as 0%)</a:t>
            </a:r>
          </a:p>
          <a:p>
            <a:pPr lvl="2"/>
            <a:r>
              <a:rPr lang="en-US" altLang="zh-TW" dirty="0"/>
              <a:t>to (same as 100%)</a:t>
            </a:r>
          </a:p>
          <a:p>
            <a:endParaRPr lang="zh-TW" altLang="en-US" dirty="0"/>
          </a:p>
        </p:txBody>
      </p:sp>
      <p:sp>
        <p:nvSpPr>
          <p:cNvPr id="3" name="標題 2"/>
          <p:cNvSpPr>
            <a:spLocks noGrp="1"/>
          </p:cNvSpPr>
          <p:nvPr>
            <p:ph type="title"/>
          </p:nvPr>
        </p:nvSpPr>
        <p:spPr/>
        <p:txBody>
          <a:bodyPr/>
          <a:lstStyle/>
          <a:p>
            <a:r>
              <a:rPr lang="en-US" altLang="zh-TW" dirty="0"/>
              <a:t>Animation; Selectors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54</a:t>
            </a:fld>
            <a:endParaRPr lang="zh-TW" altLang="en-US"/>
          </a:p>
        </p:txBody>
      </p:sp>
    </p:spTree>
    <p:extLst>
      <p:ext uri="{BB962C8B-B14F-4D97-AF65-F5344CB8AC3E}">
        <p14:creationId xmlns:p14="http://schemas.microsoft.com/office/powerpoint/2010/main" val="7548215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Web Resource</a:t>
            </a:r>
          </a:p>
          <a:p>
            <a:pPr lvl="1"/>
            <a:r>
              <a:rPr lang="en-US" altLang="zh-TW" dirty="0">
                <a:hlinkClick r:id="rId2"/>
              </a:rPr>
              <a:t>http://www.w3schools.com/css/tryit.asp?filename=trycss3_animation4</a:t>
            </a:r>
            <a:endParaRPr lang="en-US" altLang="zh-TW" dirty="0"/>
          </a:p>
          <a:p>
            <a:pPr lvl="1"/>
            <a:r>
              <a:rPr lang="en-US" altLang="zh-TW" dirty="0">
                <a:hlinkClick r:id="rId3"/>
              </a:rPr>
              <a:t>http://www.w3schools.com/cssref/tryit.asp?filename=trycss3_keyframes</a:t>
            </a:r>
            <a:endParaRPr lang="en-US" altLang="zh-TW" dirty="0"/>
          </a:p>
          <a:p>
            <a:pPr lvl="1"/>
            <a:r>
              <a:rPr lang="en-US" altLang="zh-TW" dirty="0">
                <a:hlinkClick r:id="rId4"/>
              </a:rPr>
              <a:t>https://developer.mozilla.org/en-US/docs/Web/CSS/animation</a:t>
            </a:r>
            <a:endParaRPr lang="en-US" altLang="zh-TW" dirty="0"/>
          </a:p>
          <a:p>
            <a:pPr lvl="1"/>
            <a:endParaRPr lang="en-US" altLang="zh-TW" dirty="0"/>
          </a:p>
          <a:p>
            <a:pPr lvl="1"/>
            <a:endParaRPr lang="zh-TW" altLang="en-US" dirty="0"/>
          </a:p>
        </p:txBody>
      </p:sp>
      <p:sp>
        <p:nvSpPr>
          <p:cNvPr id="3" name="標題 2"/>
          <p:cNvSpPr>
            <a:spLocks noGrp="1"/>
          </p:cNvSpPr>
          <p:nvPr>
            <p:ph type="title"/>
          </p:nvPr>
        </p:nvSpPr>
        <p:spPr/>
        <p:txBody>
          <a:bodyPr/>
          <a:lstStyle/>
          <a:p>
            <a:r>
              <a:rPr lang="en-US" altLang="zh-TW" dirty="0"/>
              <a:t>Animation; Selectors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55</a:t>
            </a:fld>
            <a:endParaRPr lang="zh-TW" altLang="en-US"/>
          </a:p>
        </p:txBody>
      </p:sp>
    </p:spTree>
    <p:extLst>
      <p:ext uri="{BB962C8B-B14F-4D97-AF65-F5344CB8AC3E}">
        <p14:creationId xmlns:p14="http://schemas.microsoft.com/office/powerpoint/2010/main" val="28134105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56</a:t>
            </a:fld>
            <a:endParaRPr lang="zh-TW" altLang="en-US"/>
          </a:p>
        </p:txBody>
      </p:sp>
      <p:sp>
        <p:nvSpPr>
          <p:cNvPr id="5" name="橢圓 4"/>
          <p:cNvSpPr/>
          <p:nvPr/>
        </p:nvSpPr>
        <p:spPr>
          <a:xfrm>
            <a:off x="2734963" y="2421925"/>
            <a:ext cx="280087" cy="280087"/>
          </a:xfrm>
          <a:prstGeom prst="ellipse">
            <a:avLst/>
          </a:prstGeom>
          <a:gradFill flip="none" rotWithShape="1">
            <a:gsLst>
              <a:gs pos="0">
                <a:srgbClr val="002060"/>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p:nvPr/>
        </p:nvCxnSpPr>
        <p:spPr>
          <a:xfrm>
            <a:off x="2957383" y="2702011"/>
            <a:ext cx="720000" cy="720000"/>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flipV="1">
            <a:off x="3685621" y="2681270"/>
            <a:ext cx="720000" cy="720000"/>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a:off x="4405621" y="2681270"/>
            <a:ext cx="720000" cy="720000"/>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flipV="1">
            <a:off x="5139972" y="2681270"/>
            <a:ext cx="720000" cy="720000"/>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4286107" y="3725506"/>
            <a:ext cx="6116530"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200" dirty="0">
                <a:latin typeface="Courier New" panose="02070309020205020404" pitchFamily="49" charset="0"/>
                <a:cs typeface="Courier New" panose="02070309020205020404" pitchFamily="49" charset="0"/>
              </a:rPr>
              <a:t>div#box</a:t>
            </a:r>
          </a:p>
          <a:p>
            <a:r>
              <a:rPr lang="zh-TW" altLang="en-US" sz="1200" dirty="0">
                <a:latin typeface="Courier New" panose="02070309020205020404" pitchFamily="49" charset="0"/>
                <a:cs typeface="Courier New" panose="02070309020205020404" pitchFamily="49" charset="0"/>
              </a:rPr>
              <a:t>   {</a:t>
            </a:r>
          </a:p>
          <a:p>
            <a:r>
              <a:rPr lang="zh-TW" altLang="en-US" sz="1200" dirty="0">
                <a:latin typeface="Courier New" panose="02070309020205020404" pitchFamily="49" charset="0"/>
                <a:cs typeface="Courier New" panose="02070309020205020404" pitchFamily="49" charset="0"/>
              </a:rPr>
              <a:t>      width : 50px;</a:t>
            </a:r>
          </a:p>
          <a:p>
            <a:r>
              <a:rPr lang="zh-TW" altLang="en-US" sz="1200" dirty="0">
                <a:latin typeface="Courier New" panose="02070309020205020404" pitchFamily="49" charset="0"/>
                <a:cs typeface="Courier New" panose="02070309020205020404" pitchFamily="49" charset="0"/>
              </a:rPr>
              <a:t>      height : 50px;</a:t>
            </a:r>
          </a:p>
          <a:p>
            <a:r>
              <a:rPr lang="zh-TW" altLang="en-US" sz="1200" dirty="0">
                <a:latin typeface="Courier New" panose="02070309020205020404" pitchFamily="49" charset="0"/>
                <a:cs typeface="Courier New" panose="02070309020205020404" pitchFamily="49" charset="0"/>
              </a:rPr>
              <a:t>      border-radius: 25px;</a:t>
            </a:r>
          </a:p>
          <a:p>
            <a:r>
              <a:rPr lang="zh-TW" altLang="en-US" sz="1200" dirty="0">
                <a:latin typeface="Courier New" panose="02070309020205020404" pitchFamily="49" charset="0"/>
                <a:cs typeface="Courier New" panose="02070309020205020404" pitchFamily="49" charset="0"/>
              </a:rPr>
              <a:t>      position: relative;</a:t>
            </a:r>
            <a:endParaRPr lang="en-US" altLang="zh-TW" sz="1200" dirty="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     </a:t>
            </a:r>
            <a:r>
              <a:rPr lang="en-US" altLang="zh-TW" sz="1200" dirty="0">
                <a:latin typeface="Courier New" panose="02070309020205020404" pitchFamily="49" charset="0"/>
                <a:cs typeface="Courier New" panose="02070309020205020404" pitchFamily="49" charset="0"/>
              </a:rPr>
              <a:t>background : -</a:t>
            </a:r>
            <a:r>
              <a:rPr lang="en-US" altLang="zh-TW" sz="1200" dirty="0" err="1">
                <a:latin typeface="Courier New" panose="02070309020205020404" pitchFamily="49" charset="0"/>
                <a:cs typeface="Courier New" panose="02070309020205020404" pitchFamily="49" charset="0"/>
              </a:rPr>
              <a:t>webkit</a:t>
            </a:r>
            <a:r>
              <a:rPr lang="en-US" altLang="zh-TW" sz="1200" dirty="0">
                <a:latin typeface="Courier New" panose="02070309020205020404" pitchFamily="49" charset="0"/>
                <a:cs typeface="Courier New" panose="02070309020205020404" pitchFamily="49" charset="0"/>
              </a:rPr>
              <a:t>-radial-gradient(</a:t>
            </a:r>
            <a:r>
              <a:rPr lang="en-US" altLang="zh-TW" sz="1200" dirty="0" err="1">
                <a:latin typeface="Courier New" panose="02070309020205020404" pitchFamily="49" charset="0"/>
                <a:cs typeface="Courier New" panose="02070309020205020404" pitchFamily="49" charset="0"/>
              </a:rPr>
              <a:t>center,navy,white</a:t>
            </a:r>
            <a:r>
              <a:rPr lang="en-US" altLang="zh-TW" sz="1200" dirty="0">
                <a:latin typeface="Courier New" panose="02070309020205020404" pitchFamily="49" charset="0"/>
                <a:cs typeface="Courier New" panose="02070309020205020404" pitchFamily="49" charset="0"/>
              </a:rPr>
              <a:t>);</a:t>
            </a:r>
          </a:p>
          <a:p>
            <a:r>
              <a:rPr lang="en-US" altLang="zh-TW" sz="1200" dirty="0">
                <a:latin typeface="Courier New" panose="02070309020205020404" pitchFamily="49" charset="0"/>
                <a:cs typeface="Courier New" panose="02070309020205020404" pitchFamily="49" charset="0"/>
              </a:rPr>
              <a:t>      …</a:t>
            </a:r>
          </a:p>
          <a:p>
            <a:r>
              <a:rPr lang="zh-TW" altLang="en-US" sz="1200" dirty="0">
                <a:latin typeface="Courier New" panose="02070309020205020404" pitchFamily="49" charset="0"/>
                <a:cs typeface="Courier New" panose="02070309020205020404" pitchFamily="49" charset="0"/>
              </a:rPr>
              <a:t>    </a:t>
            </a:r>
            <a:r>
              <a:rPr lang="en-US" altLang="zh-TW" sz="1200" dirty="0">
                <a:latin typeface="Courier New" panose="02070309020205020404" pitchFamily="49" charset="0"/>
                <a:cs typeface="Courier New" panose="02070309020205020404" pitchFamily="49" charset="0"/>
              </a:rPr>
              <a:t>}</a:t>
            </a:r>
          </a:p>
        </p:txBody>
      </p:sp>
      <p:sp>
        <p:nvSpPr>
          <p:cNvPr id="14" name="矩形 13"/>
          <p:cNvSpPr/>
          <p:nvPr/>
        </p:nvSpPr>
        <p:spPr>
          <a:xfrm>
            <a:off x="4286107" y="5688071"/>
            <a:ext cx="6116530"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200" dirty="0">
                <a:latin typeface="Courier New" panose="02070309020205020404" pitchFamily="49" charset="0"/>
                <a:cs typeface="Courier New" panose="02070309020205020404" pitchFamily="49" charset="0"/>
              </a:rPr>
              <a:t>&lt;body&gt;</a:t>
            </a:r>
          </a:p>
          <a:p>
            <a:r>
              <a:rPr lang="zh-TW" altLang="en-US" sz="1200" dirty="0">
                <a:latin typeface="Courier New" panose="02070309020205020404" pitchFamily="49" charset="0"/>
                <a:cs typeface="Courier New" panose="02070309020205020404" pitchFamily="49" charset="0"/>
              </a:rPr>
              <a:t>        &lt;div id="box"&gt;&lt;/div&gt;</a:t>
            </a:r>
          </a:p>
          <a:p>
            <a:r>
              <a:rPr lang="zh-TW" altLang="en-US" sz="1200" dirty="0">
                <a:latin typeface="Courier New" panose="02070309020205020404" pitchFamily="49" charset="0"/>
                <a:cs typeface="Courier New" panose="02070309020205020404" pitchFamily="49" charset="0"/>
              </a:rPr>
              <a:t>&lt;/body&gt;</a:t>
            </a:r>
          </a:p>
        </p:txBody>
      </p:sp>
    </p:spTree>
    <p:extLst>
      <p:ext uri="{BB962C8B-B14F-4D97-AF65-F5344CB8AC3E}">
        <p14:creationId xmlns:p14="http://schemas.microsoft.com/office/powerpoint/2010/main" val="23241365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With CSS3 </a:t>
            </a:r>
            <a:r>
              <a:rPr lang="en-US" altLang="zh-TW" dirty="0">
                <a:solidFill>
                  <a:srgbClr val="FF0000"/>
                </a:solidFill>
              </a:rPr>
              <a:t>transitions</a:t>
            </a:r>
            <a:r>
              <a:rPr lang="en-US" altLang="zh-TW" dirty="0"/>
              <a:t>, you can change an element’s style over a specified duration. </a:t>
            </a:r>
          </a:p>
          <a:p>
            <a:r>
              <a:rPr lang="en-US" altLang="zh-TW" dirty="0"/>
              <a:t>CSS3 </a:t>
            </a:r>
            <a:r>
              <a:rPr lang="en-US" altLang="zh-TW" dirty="0">
                <a:solidFill>
                  <a:srgbClr val="FF0000"/>
                </a:solidFill>
              </a:rPr>
              <a:t>transformations</a:t>
            </a:r>
            <a:r>
              <a:rPr lang="en-US" altLang="zh-TW" dirty="0"/>
              <a:t> allow you to </a:t>
            </a:r>
            <a:r>
              <a:rPr lang="en-US" altLang="zh-TW" dirty="0">
                <a:solidFill>
                  <a:srgbClr val="FF0000"/>
                </a:solidFill>
              </a:rPr>
              <a:t>move</a:t>
            </a:r>
            <a:r>
              <a:rPr lang="en-US" altLang="zh-TW" dirty="0"/>
              <a:t>, </a:t>
            </a:r>
            <a:r>
              <a:rPr lang="en-US" altLang="zh-TW" dirty="0">
                <a:solidFill>
                  <a:srgbClr val="FF0000"/>
                </a:solidFill>
              </a:rPr>
              <a:t>rotate</a:t>
            </a:r>
            <a:r>
              <a:rPr lang="en-US" altLang="zh-TW" dirty="0"/>
              <a:t>, </a:t>
            </a:r>
            <a:r>
              <a:rPr lang="en-US" altLang="zh-TW" dirty="0">
                <a:solidFill>
                  <a:srgbClr val="FF0000"/>
                </a:solidFill>
              </a:rPr>
              <a:t>scale</a:t>
            </a:r>
            <a:r>
              <a:rPr lang="en-US" altLang="zh-TW" dirty="0"/>
              <a:t> and </a:t>
            </a:r>
            <a:r>
              <a:rPr lang="en-US" altLang="zh-TW" dirty="0">
                <a:solidFill>
                  <a:srgbClr val="FF0000"/>
                </a:solidFill>
              </a:rPr>
              <a:t>skew</a:t>
            </a:r>
            <a:r>
              <a:rPr lang="en-US" altLang="zh-TW" dirty="0"/>
              <a:t> elements. </a:t>
            </a:r>
          </a:p>
          <a:p>
            <a:r>
              <a:rPr lang="en-US" altLang="zh-TW" dirty="0">
                <a:solidFill>
                  <a:srgbClr val="FF0000"/>
                </a:solidFill>
              </a:rPr>
              <a:t>Transitions</a:t>
            </a:r>
            <a:r>
              <a:rPr lang="en-US" altLang="zh-TW" dirty="0"/>
              <a:t> are similar in concept to the </a:t>
            </a:r>
            <a:r>
              <a:rPr lang="en-US" altLang="zh-TW" dirty="0">
                <a:solidFill>
                  <a:srgbClr val="FF0000"/>
                </a:solidFill>
              </a:rPr>
              <a:t>animations</a:t>
            </a:r>
            <a:r>
              <a:rPr lang="en-US" altLang="zh-TW" dirty="0"/>
              <a:t>, but transitions allow you to specify only the </a:t>
            </a:r>
            <a:r>
              <a:rPr lang="en-US" altLang="zh-TW" dirty="0">
                <a:solidFill>
                  <a:srgbClr val="FF0000"/>
                </a:solidFill>
              </a:rPr>
              <a:t>starting</a:t>
            </a:r>
            <a:r>
              <a:rPr lang="en-US" altLang="zh-TW" dirty="0"/>
              <a:t> and </a:t>
            </a:r>
            <a:r>
              <a:rPr lang="en-US" altLang="zh-TW" dirty="0">
                <a:solidFill>
                  <a:srgbClr val="FF0000"/>
                </a:solidFill>
              </a:rPr>
              <a:t>ending</a:t>
            </a:r>
            <a:r>
              <a:rPr lang="en-US" altLang="zh-TW" dirty="0"/>
              <a:t> values of the CSS properties being changed. </a:t>
            </a:r>
          </a:p>
          <a:p>
            <a:r>
              <a:rPr lang="en-US" altLang="zh-TW" dirty="0"/>
              <a:t>An animation’s </a:t>
            </a:r>
            <a:r>
              <a:rPr lang="en-US" altLang="zh-TW" dirty="0" err="1"/>
              <a:t>keyframes</a:t>
            </a:r>
            <a:r>
              <a:rPr lang="en-US" altLang="zh-TW" dirty="0"/>
              <a:t> enable you to control intermediate states throughout the animation’s duration. </a:t>
            </a:r>
          </a:p>
          <a:p>
            <a:endParaRPr lang="zh-TW" altLang="en-US" dirty="0"/>
          </a:p>
        </p:txBody>
      </p:sp>
      <p:sp>
        <p:nvSpPr>
          <p:cNvPr id="3" name="標題 2"/>
          <p:cNvSpPr>
            <a:spLocks noGrp="1"/>
          </p:cNvSpPr>
          <p:nvPr>
            <p:ph type="title"/>
          </p:nvPr>
        </p:nvSpPr>
        <p:spPr/>
        <p:txBody>
          <a:bodyPr/>
          <a:lstStyle/>
          <a:p>
            <a:r>
              <a:rPr lang="en-US" altLang="zh-TW" dirty="0"/>
              <a:t>Transitions and Transformations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57</a:t>
            </a:fld>
            <a:endParaRPr lang="zh-TW" altLang="en-US"/>
          </a:p>
        </p:txBody>
      </p:sp>
    </p:spTree>
    <p:extLst>
      <p:ext uri="{BB962C8B-B14F-4D97-AF65-F5344CB8AC3E}">
        <p14:creationId xmlns:p14="http://schemas.microsoft.com/office/powerpoint/2010/main" val="26208782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Transitions and Transformations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58</a:t>
            </a:fld>
            <a:endParaRPr lang="zh-TW" altLang="en-US"/>
          </a:p>
        </p:txBody>
      </p:sp>
      <p:sp>
        <p:nvSpPr>
          <p:cNvPr id="12" name="矩形 11"/>
          <p:cNvSpPr/>
          <p:nvPr/>
        </p:nvSpPr>
        <p:spPr>
          <a:xfrm>
            <a:off x="1524001" y="1502637"/>
            <a:ext cx="6074765" cy="5220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Transitions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transition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transform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4s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moz</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transition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moz</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transform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4s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-o-</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transition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-o-</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transform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4s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transition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transform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4s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9E9E9E"/>
                </a:solidFill>
                <a:latin typeface="Courier New" panose="02070309020205020404" pitchFamily="49" charset="0"/>
                <a:ea typeface="細明體" panose="02020509000000000000" pitchFamily="49" charset="-120"/>
                <a:cs typeface="Times New Roman" panose="02020603050405020304" pitchFamily="18" charset="0"/>
              </a:rPr>
              <a:t>hover</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transform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rotate(</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360deg</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scale(</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moz</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transform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rotate(</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360deg</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scale(</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-o-</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transform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rotate(</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360deg</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scale(</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transform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rotate(</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360deg</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scale(</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"cpphtp.png"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"76"</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height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"100"</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 How to Program book cover"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pic>
        <p:nvPicPr>
          <p:cNvPr id="6" name="圖片 5"/>
          <p:cNvPicPr>
            <a:picLocks noChangeAspect="1"/>
          </p:cNvPicPr>
          <p:nvPr/>
        </p:nvPicPr>
        <p:blipFill>
          <a:blip r:embed="rId2"/>
          <a:stretch>
            <a:fillRect/>
          </a:stretch>
        </p:blipFill>
        <p:spPr>
          <a:xfrm>
            <a:off x="5239425" y="1621527"/>
            <a:ext cx="626400" cy="817376"/>
          </a:xfrm>
          <a:prstGeom prst="rect">
            <a:avLst/>
          </a:prstGeom>
        </p:spPr>
      </p:pic>
      <p:pic>
        <p:nvPicPr>
          <p:cNvPr id="7" name="圖片 6"/>
          <p:cNvPicPr>
            <a:picLocks noChangeAspect="1"/>
          </p:cNvPicPr>
          <p:nvPr/>
        </p:nvPicPr>
        <p:blipFill>
          <a:blip r:embed="rId3"/>
          <a:stretch>
            <a:fillRect/>
          </a:stretch>
        </p:blipFill>
        <p:spPr>
          <a:xfrm>
            <a:off x="6151094" y="1600200"/>
            <a:ext cx="1227600" cy="1212350"/>
          </a:xfrm>
          <a:prstGeom prst="rect">
            <a:avLst/>
          </a:prstGeom>
        </p:spPr>
      </p:pic>
      <p:pic>
        <p:nvPicPr>
          <p:cNvPr id="8" name="圖片 7"/>
          <p:cNvPicPr>
            <a:picLocks noChangeAspect="1"/>
          </p:cNvPicPr>
          <p:nvPr/>
        </p:nvPicPr>
        <p:blipFill>
          <a:blip r:embed="rId4"/>
          <a:stretch>
            <a:fillRect/>
          </a:stretch>
        </p:blipFill>
        <p:spPr>
          <a:xfrm>
            <a:off x="7580875" y="1621526"/>
            <a:ext cx="1684800" cy="1501835"/>
          </a:xfrm>
          <a:prstGeom prst="rect">
            <a:avLst/>
          </a:prstGeom>
        </p:spPr>
      </p:pic>
      <p:pic>
        <p:nvPicPr>
          <p:cNvPr id="9" name="圖片 8"/>
          <p:cNvPicPr>
            <a:picLocks noChangeAspect="1"/>
          </p:cNvPicPr>
          <p:nvPr/>
        </p:nvPicPr>
        <p:blipFill>
          <a:blip r:embed="rId5"/>
          <a:stretch>
            <a:fillRect/>
          </a:stretch>
        </p:blipFill>
        <p:spPr>
          <a:xfrm>
            <a:off x="9429119" y="1600201"/>
            <a:ext cx="1213200" cy="1579449"/>
          </a:xfrm>
          <a:prstGeom prst="rect">
            <a:avLst/>
          </a:prstGeom>
        </p:spPr>
      </p:pic>
      <p:sp>
        <p:nvSpPr>
          <p:cNvPr id="10" name="矩形 9"/>
          <p:cNvSpPr/>
          <p:nvPr/>
        </p:nvSpPr>
        <p:spPr>
          <a:xfrm>
            <a:off x="2644347" y="3196282"/>
            <a:ext cx="3921211" cy="7496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648466" y="4469028"/>
            <a:ext cx="4345459" cy="7496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015733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en-US" altLang="zh-TW" dirty="0"/>
          </a:p>
          <a:p>
            <a:endParaRPr lang="en-US" altLang="zh-TW" dirty="0"/>
          </a:p>
          <a:p>
            <a:endParaRPr lang="en-US" altLang="zh-TW" dirty="0"/>
          </a:p>
          <a:p>
            <a:r>
              <a:rPr lang="en-US" altLang="zh-TW" dirty="0"/>
              <a:t>transition-property</a:t>
            </a:r>
          </a:p>
          <a:p>
            <a:pPr lvl="1"/>
            <a:r>
              <a:rPr lang="en-US" altLang="zh-TW" dirty="0"/>
              <a:t>Specifies the name of the CSS property the transition effect is for</a:t>
            </a:r>
          </a:p>
          <a:p>
            <a:r>
              <a:rPr lang="en-US" altLang="zh-TW" dirty="0"/>
              <a:t>transition-duration</a:t>
            </a:r>
          </a:p>
          <a:p>
            <a:r>
              <a:rPr lang="en-US" altLang="zh-TW" dirty="0"/>
              <a:t>transition-timing-function</a:t>
            </a:r>
          </a:p>
          <a:p>
            <a:r>
              <a:rPr lang="en-US" altLang="zh-TW" dirty="0"/>
              <a:t>transition-delay</a:t>
            </a:r>
          </a:p>
          <a:p>
            <a:endParaRPr lang="zh-TW" altLang="en-US" dirty="0"/>
          </a:p>
        </p:txBody>
      </p:sp>
      <p:sp>
        <p:nvSpPr>
          <p:cNvPr id="3" name="標題 2"/>
          <p:cNvSpPr>
            <a:spLocks noGrp="1"/>
          </p:cNvSpPr>
          <p:nvPr>
            <p:ph type="title"/>
          </p:nvPr>
        </p:nvSpPr>
        <p:spPr/>
        <p:txBody>
          <a:bodyPr/>
          <a:lstStyle/>
          <a:p>
            <a:r>
              <a:rPr lang="en-US" altLang="zh-TW" dirty="0"/>
              <a:t>Transitions and Transformations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59</a:t>
            </a:fld>
            <a:endParaRPr lang="zh-TW" altLang="en-US"/>
          </a:p>
        </p:txBody>
      </p:sp>
      <p:sp>
        <p:nvSpPr>
          <p:cNvPr id="5" name="矩形 4"/>
          <p:cNvSpPr/>
          <p:nvPr/>
        </p:nvSpPr>
        <p:spPr>
          <a:xfrm>
            <a:off x="1507526" y="1950696"/>
            <a:ext cx="9160475"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dirty="0">
                <a:latin typeface="Courier New" panose="02070309020205020404" pitchFamily="49" charset="0"/>
                <a:cs typeface="Courier New" panose="02070309020205020404" pitchFamily="49" charset="0"/>
              </a:rPr>
              <a:t>syntax: [ none | &lt;</a:t>
            </a:r>
            <a:r>
              <a:rPr lang="zh-TW" altLang="en-US" dirty="0">
                <a:latin typeface="Courier New" panose="02070309020205020404" pitchFamily="49" charset="0"/>
                <a:cs typeface="Courier New" panose="02070309020205020404" pitchFamily="49" charset="0"/>
              </a:rPr>
              <a:t>transition-property</a:t>
            </a:r>
            <a:r>
              <a:rPr lang="en-US" altLang="zh-TW" dirty="0">
                <a:latin typeface="Courier New" panose="02070309020205020404" pitchFamily="49" charset="0"/>
                <a:cs typeface="Courier New" panose="02070309020205020404" pitchFamily="49" charset="0"/>
              </a:rPr>
              <a:t>&gt;] || &lt;</a:t>
            </a:r>
            <a:r>
              <a:rPr lang="zh-TW" altLang="en-US" dirty="0">
                <a:latin typeface="Courier New" panose="02070309020205020404" pitchFamily="49" charset="0"/>
                <a:cs typeface="Courier New" panose="02070309020205020404" pitchFamily="49" charset="0"/>
              </a:rPr>
              <a:t> transition-duration </a:t>
            </a:r>
            <a:r>
              <a:rPr lang="en-US" altLang="zh-TW" dirty="0">
                <a:latin typeface="Courier New" panose="02070309020205020404" pitchFamily="49" charset="0"/>
                <a:cs typeface="Courier New" panose="02070309020205020404" pitchFamily="49" charset="0"/>
              </a:rPr>
              <a:t>&gt; || &lt;</a:t>
            </a:r>
            <a:r>
              <a:rPr lang="zh-TW" altLang="en-US" dirty="0">
                <a:latin typeface="Courier New" panose="02070309020205020404" pitchFamily="49" charset="0"/>
                <a:cs typeface="Courier New" panose="02070309020205020404" pitchFamily="49" charset="0"/>
              </a:rPr>
              <a:t> transition-timing-function </a:t>
            </a:r>
            <a:r>
              <a:rPr lang="en-US" altLang="zh-TW" dirty="0">
                <a:latin typeface="Courier New" panose="02070309020205020404" pitchFamily="49" charset="0"/>
                <a:cs typeface="Courier New" panose="02070309020205020404" pitchFamily="49" charset="0"/>
              </a:rPr>
              <a:t>&gt; || &lt;</a:t>
            </a:r>
            <a:r>
              <a:rPr lang="zh-TW" altLang="en-US" dirty="0">
                <a:latin typeface="Courier New" panose="02070309020205020404" pitchFamily="49" charset="0"/>
                <a:cs typeface="Courier New" panose="02070309020205020404" pitchFamily="49" charset="0"/>
              </a:rPr>
              <a:t> transition-delay </a:t>
            </a:r>
            <a:r>
              <a:rPr lang="en-US" altLang="zh-TW" dirty="0">
                <a:latin typeface="Courier New" panose="02070309020205020404" pitchFamily="49" charset="0"/>
                <a:cs typeface="Courier New" panose="02070309020205020404" pitchFamily="49" charset="0"/>
              </a:rPr>
              <a:t>&gt;</a:t>
            </a:r>
          </a:p>
        </p:txBody>
      </p:sp>
      <p:sp>
        <p:nvSpPr>
          <p:cNvPr id="7" name="矩形 6"/>
          <p:cNvSpPr/>
          <p:nvPr/>
        </p:nvSpPr>
        <p:spPr>
          <a:xfrm>
            <a:off x="5362832" y="5023570"/>
            <a:ext cx="5000368"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dirty="0"/>
              <a:t>-webkit-transition-property: </a:t>
            </a:r>
            <a:r>
              <a:rPr lang="en-US" altLang="zh-TW" dirty="0"/>
              <a:t>-</a:t>
            </a:r>
            <a:r>
              <a:rPr lang="en-US" altLang="zh-TW" dirty="0" err="1"/>
              <a:t>webkit</a:t>
            </a:r>
            <a:r>
              <a:rPr lang="en-US" altLang="zh-TW" dirty="0"/>
              <a:t>-transform </a:t>
            </a:r>
            <a:endParaRPr lang="zh-TW" altLang="en-US" dirty="0"/>
          </a:p>
          <a:p>
            <a:r>
              <a:rPr lang="zh-TW" altLang="en-US" dirty="0"/>
              <a:t>-webkit-transition-duration: </a:t>
            </a:r>
            <a:r>
              <a:rPr lang="en-US" altLang="zh-TW" dirty="0"/>
              <a:t>4s</a:t>
            </a:r>
            <a:endParaRPr lang="zh-TW" altLang="en-US" dirty="0"/>
          </a:p>
          <a:p>
            <a:r>
              <a:rPr lang="zh-TW" altLang="en-US" dirty="0"/>
              <a:t>-webkit-transition-timing-function:  </a:t>
            </a:r>
            <a:r>
              <a:rPr lang="en-US" altLang="zh-TW" dirty="0"/>
              <a:t>linear</a:t>
            </a:r>
            <a:endParaRPr lang="zh-TW" altLang="en-US" dirty="0"/>
          </a:p>
          <a:p>
            <a:r>
              <a:rPr lang="zh-TW" altLang="en-US" dirty="0"/>
              <a:t>-webkit-transition-delay: </a:t>
            </a:r>
            <a:r>
              <a:rPr lang="en-US" altLang="zh-TW" dirty="0"/>
              <a:t>0s</a:t>
            </a:r>
            <a:endParaRPr lang="zh-TW" altLang="en-US" dirty="0"/>
          </a:p>
        </p:txBody>
      </p:sp>
    </p:spTree>
    <p:extLst>
      <p:ext uri="{BB962C8B-B14F-4D97-AF65-F5344CB8AC3E}">
        <p14:creationId xmlns:p14="http://schemas.microsoft.com/office/powerpoint/2010/main" val="2457166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000000"/>
                </a:solidFill>
                <a:ea typeface="新細明體" panose="02020500000000000000" pitchFamily="18" charset="-120"/>
              </a:rPr>
              <a:t>The text-shadow property has four values</a:t>
            </a:r>
          </a:p>
          <a:p>
            <a:pPr lvl="1"/>
            <a:r>
              <a:rPr lang="en-US" altLang="zh-TW" dirty="0">
                <a:solidFill>
                  <a:srgbClr val="7030A0"/>
                </a:solidFill>
              </a:rPr>
              <a:t>blur radius</a:t>
            </a:r>
            <a:endParaRPr lang="en-US" altLang="zh-TW" dirty="0"/>
          </a:p>
          <a:p>
            <a:pPr lvl="2"/>
            <a:r>
              <a:rPr lang="en-US" altLang="zh-TW" dirty="0"/>
              <a:t>the blur (in pixels) of the shadow</a:t>
            </a:r>
          </a:p>
          <a:p>
            <a:pPr lvl="2"/>
            <a:r>
              <a:rPr lang="en-US" altLang="zh-TW" dirty="0"/>
              <a:t>A blur-radius of 0px would result in a shadow with a sharp edge (no blur). </a:t>
            </a:r>
          </a:p>
          <a:p>
            <a:pPr lvl="3"/>
            <a:r>
              <a:rPr lang="en-US" altLang="zh-TW" dirty="0"/>
              <a:t>The greater the value, the greater the blurring of the edges. </a:t>
            </a:r>
          </a:p>
          <a:p>
            <a:pPr lvl="1"/>
            <a:r>
              <a:rPr lang="en-US" altLang="zh-TW" dirty="0">
                <a:solidFill>
                  <a:srgbClr val="7030A0"/>
                </a:solidFill>
              </a:rPr>
              <a:t>Color</a:t>
            </a:r>
            <a:endParaRPr lang="en-US" altLang="zh-TW" dirty="0"/>
          </a:p>
          <a:p>
            <a:pPr lvl="2"/>
            <a:r>
              <a:rPr lang="en-US" altLang="zh-TW" dirty="0"/>
              <a:t>determines the color of the text-shadow.</a:t>
            </a:r>
          </a:p>
          <a:p>
            <a:pPr lvl="1"/>
            <a:endParaRPr lang="en-US" altLang="zh-TW" dirty="0">
              <a:solidFill>
                <a:srgbClr val="000000"/>
              </a:solidFill>
              <a:ea typeface="新細明體" panose="02020500000000000000" pitchFamily="18" charset="-120"/>
            </a:endParaRPr>
          </a:p>
          <a:p>
            <a:endParaRPr lang="zh-TW" altLang="en-US" dirty="0"/>
          </a:p>
        </p:txBody>
      </p:sp>
      <p:sp>
        <p:nvSpPr>
          <p:cNvPr id="3" name="標題 2"/>
          <p:cNvSpPr>
            <a:spLocks noGrp="1"/>
          </p:cNvSpPr>
          <p:nvPr>
            <p:ph type="title"/>
          </p:nvPr>
        </p:nvSpPr>
        <p:spPr/>
        <p:txBody>
          <a:bodyPr/>
          <a:lstStyle/>
          <a:p>
            <a:r>
              <a:rPr lang="en-US" altLang="zh-TW" dirty="0"/>
              <a:t>Text Shadows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a:t>
            </a:fld>
            <a:endParaRPr lang="zh-TW" altLang="en-US"/>
          </a:p>
        </p:txBody>
      </p:sp>
    </p:spTree>
    <p:extLst>
      <p:ext uri="{BB962C8B-B14F-4D97-AF65-F5344CB8AC3E}">
        <p14:creationId xmlns:p14="http://schemas.microsoft.com/office/powerpoint/2010/main" val="25425015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solidFill>
                  <a:srgbClr val="FF0000"/>
                </a:solidFill>
              </a:rPr>
              <a:t>rotate property </a:t>
            </a:r>
          </a:p>
          <a:p>
            <a:pPr lvl="1"/>
            <a:r>
              <a:rPr lang="en-US" altLang="zh-TW" dirty="0">
                <a:solidFill>
                  <a:srgbClr val="000000"/>
                </a:solidFill>
                <a:ea typeface="新細明體" panose="02020500000000000000" pitchFamily="18" charset="-120"/>
              </a:rPr>
              <a:t>the number of degrees</a:t>
            </a:r>
          </a:p>
          <a:p>
            <a:pPr lvl="1"/>
            <a:r>
              <a:rPr lang="en-US" altLang="zh-TW" dirty="0">
                <a:solidFill>
                  <a:srgbClr val="000000"/>
                </a:solidFill>
                <a:ea typeface="新細明體" panose="02020500000000000000" pitchFamily="18" charset="-120"/>
              </a:rPr>
              <a:t>Negative values cause the element to rotate left</a:t>
            </a:r>
          </a:p>
          <a:p>
            <a:pPr lvl="1"/>
            <a:endParaRPr lang="en-US" altLang="zh-TW" dirty="0"/>
          </a:p>
          <a:p>
            <a:r>
              <a:rPr lang="en-US" altLang="zh-TW" dirty="0">
                <a:solidFill>
                  <a:srgbClr val="FF0000"/>
                </a:solidFill>
              </a:rPr>
              <a:t>scale property </a:t>
            </a:r>
          </a:p>
          <a:p>
            <a:pPr lvl="1"/>
            <a:r>
              <a:rPr lang="en-US" altLang="zh-TW" dirty="0">
                <a:solidFill>
                  <a:srgbClr val="000000"/>
                </a:solidFill>
                <a:ea typeface="新細明體" panose="02020500000000000000" pitchFamily="18" charset="-120"/>
              </a:rPr>
              <a:t>specifies how to scale the width and height</a:t>
            </a:r>
          </a:p>
          <a:p>
            <a:pPr lvl="1"/>
            <a:r>
              <a:rPr lang="en-US" altLang="zh-TW" dirty="0">
                <a:solidFill>
                  <a:srgbClr val="000000"/>
                </a:solidFill>
                <a:ea typeface="新細明體" panose="02020500000000000000" pitchFamily="18" charset="-120"/>
              </a:rPr>
              <a:t>The value 1 represents the original width or original height, so values greater than 1 increase the size and values less than 1 decrease the size.</a:t>
            </a:r>
          </a:p>
          <a:p>
            <a:pPr lvl="1"/>
            <a:endParaRPr lang="en-US" altLang="zh-TW" dirty="0">
              <a:solidFill>
                <a:srgbClr val="000000"/>
              </a:solidFill>
              <a:ea typeface="新細明體" panose="02020500000000000000" pitchFamily="18" charset="-120"/>
            </a:endParaRPr>
          </a:p>
          <a:p>
            <a:r>
              <a:rPr lang="en-US" altLang="zh-TW" dirty="0">
                <a:solidFill>
                  <a:srgbClr val="000000"/>
                </a:solidFill>
                <a:ea typeface="新細明體" panose="02020500000000000000" pitchFamily="18" charset="-120"/>
              </a:rPr>
              <a:t>Web Resource</a:t>
            </a:r>
          </a:p>
          <a:p>
            <a:pPr lvl="1"/>
            <a:r>
              <a:rPr lang="en-US" altLang="zh-TW" dirty="0">
                <a:solidFill>
                  <a:srgbClr val="000000"/>
                </a:solidFill>
                <a:ea typeface="新細明體" panose="02020500000000000000" pitchFamily="18" charset="-120"/>
                <a:hlinkClick r:id="rId2"/>
              </a:rPr>
              <a:t>http://www.w3schools.com/cssref/css3_pr_transform.asp</a:t>
            </a:r>
            <a:endParaRPr lang="en-US" altLang="zh-TW" dirty="0">
              <a:solidFill>
                <a:srgbClr val="000000"/>
              </a:solidFill>
              <a:ea typeface="新細明體" panose="02020500000000000000" pitchFamily="18" charset="-120"/>
            </a:endParaRPr>
          </a:p>
          <a:p>
            <a:pPr lvl="1"/>
            <a:endParaRPr lang="en-US" altLang="zh-TW" dirty="0">
              <a:solidFill>
                <a:srgbClr val="000000"/>
              </a:solidFill>
              <a:ea typeface="新細明體" panose="02020500000000000000" pitchFamily="18" charset="-120"/>
            </a:endParaRPr>
          </a:p>
          <a:p>
            <a:pPr lvl="1"/>
            <a:endParaRPr lang="zh-TW" altLang="en-US" dirty="0">
              <a:solidFill>
                <a:srgbClr val="FF0000"/>
              </a:solidFill>
            </a:endParaRPr>
          </a:p>
        </p:txBody>
      </p:sp>
      <p:sp>
        <p:nvSpPr>
          <p:cNvPr id="3" name="標題 2"/>
          <p:cNvSpPr>
            <a:spLocks noGrp="1"/>
          </p:cNvSpPr>
          <p:nvPr>
            <p:ph type="title"/>
          </p:nvPr>
        </p:nvSpPr>
        <p:spPr/>
        <p:txBody>
          <a:bodyPr/>
          <a:lstStyle/>
          <a:p>
            <a:r>
              <a:rPr lang="en-US" altLang="zh-TW" dirty="0"/>
              <a:t>Transitions and Transformations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60</a:t>
            </a:fld>
            <a:endParaRPr lang="zh-TW" altLang="en-US"/>
          </a:p>
        </p:txBody>
      </p:sp>
    </p:spTree>
    <p:extLst>
      <p:ext uri="{BB962C8B-B14F-4D97-AF65-F5344CB8AC3E}">
        <p14:creationId xmlns:p14="http://schemas.microsoft.com/office/powerpoint/2010/main" val="21321725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61</a:t>
            </a:fld>
            <a:endParaRPr lang="zh-TW" altLang="en-US"/>
          </a:p>
        </p:txBody>
      </p:sp>
      <p:pic>
        <p:nvPicPr>
          <p:cNvPr id="5" name="圖片 4"/>
          <p:cNvPicPr>
            <a:picLocks noChangeAspect="1"/>
          </p:cNvPicPr>
          <p:nvPr/>
        </p:nvPicPr>
        <p:blipFill>
          <a:blip r:embed="rId2"/>
          <a:stretch>
            <a:fillRect/>
          </a:stretch>
        </p:blipFill>
        <p:spPr>
          <a:xfrm>
            <a:off x="5181600" y="1743719"/>
            <a:ext cx="5029200" cy="1228725"/>
          </a:xfrm>
          <a:prstGeom prst="rect">
            <a:avLst/>
          </a:prstGeom>
        </p:spPr>
      </p:pic>
      <p:pic>
        <p:nvPicPr>
          <p:cNvPr id="6" name="圖片 5"/>
          <p:cNvPicPr>
            <a:picLocks noChangeAspect="1"/>
          </p:cNvPicPr>
          <p:nvPr/>
        </p:nvPicPr>
        <p:blipFill>
          <a:blip r:embed="rId3"/>
          <a:stretch>
            <a:fillRect/>
          </a:stretch>
        </p:blipFill>
        <p:spPr>
          <a:xfrm>
            <a:off x="5181600" y="3115962"/>
            <a:ext cx="5009524" cy="1228571"/>
          </a:xfrm>
          <a:prstGeom prst="rect">
            <a:avLst/>
          </a:prstGeom>
        </p:spPr>
      </p:pic>
      <p:pic>
        <p:nvPicPr>
          <p:cNvPr id="7" name="圖片 6"/>
          <p:cNvPicPr>
            <a:picLocks noChangeAspect="1"/>
          </p:cNvPicPr>
          <p:nvPr/>
        </p:nvPicPr>
        <p:blipFill>
          <a:blip r:embed="rId4"/>
          <a:stretch>
            <a:fillRect/>
          </a:stretch>
        </p:blipFill>
        <p:spPr>
          <a:xfrm>
            <a:off x="5161924" y="4488051"/>
            <a:ext cx="5029200" cy="1228725"/>
          </a:xfrm>
          <a:prstGeom prst="rect">
            <a:avLst/>
          </a:prstGeom>
        </p:spPr>
      </p:pic>
      <p:sp>
        <p:nvSpPr>
          <p:cNvPr id="8" name="矩形 7"/>
          <p:cNvSpPr/>
          <p:nvPr/>
        </p:nvSpPr>
        <p:spPr>
          <a:xfrm>
            <a:off x="1680520" y="1515877"/>
            <a:ext cx="3354637" cy="452431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200" dirty="0">
                <a:latin typeface="Courier New" panose="02070309020205020404" pitchFamily="49" charset="0"/>
                <a:cs typeface="Courier New" panose="02070309020205020404" pitchFamily="49" charset="0"/>
              </a:rPr>
              <a:t>#box1 {</a:t>
            </a:r>
          </a:p>
          <a:p>
            <a:r>
              <a:rPr lang="zh-TW" altLang="en-US" sz="1200" dirty="0">
                <a:latin typeface="Courier New" panose="02070309020205020404" pitchFamily="49" charset="0"/>
                <a:cs typeface="Courier New" panose="02070309020205020404" pitchFamily="49" charset="0"/>
              </a:rPr>
              <a:t>    position:relative;</a:t>
            </a:r>
          </a:p>
          <a:p>
            <a:r>
              <a:rPr lang="zh-TW" altLang="en-US" sz="1200" dirty="0">
                <a:latin typeface="Courier New" panose="02070309020205020404" pitchFamily="49" charset="0"/>
                <a:cs typeface="Courier New" panose="02070309020205020404" pitchFamily="49" charset="0"/>
              </a:rPr>
              <a:t>    width:500px;</a:t>
            </a:r>
          </a:p>
          <a:p>
            <a:r>
              <a:rPr lang="zh-TW" altLang="en-US" sz="1200" dirty="0">
                <a:latin typeface="Courier New" panose="02070309020205020404" pitchFamily="49" charset="0"/>
                <a:cs typeface="Courier New" panose="02070309020205020404" pitchFamily="49" charset="0"/>
              </a:rPr>
              <a:t>    height:100px;</a:t>
            </a:r>
          </a:p>
          <a:p>
            <a:r>
              <a:rPr lang="zh-TW" altLang="en-US" sz="1200" dirty="0">
                <a:latin typeface="Courier New" panose="02070309020205020404" pitchFamily="49" charset="0"/>
                <a:cs typeface="Courier New" panose="02070309020205020404" pitchFamily="49" charset="0"/>
              </a:rPr>
              <a:t>    margin:0 auto 10px;</a:t>
            </a:r>
          </a:p>
          <a:p>
            <a:r>
              <a:rPr lang="zh-TW" altLang="en-US" sz="1200" dirty="0">
                <a:latin typeface="Courier New" panose="02070309020205020404" pitchFamily="49" charset="0"/>
                <a:cs typeface="Courier New" panose="02070309020205020404" pitchFamily="49" charset="0"/>
              </a:rPr>
              <a:t>    border:1px solid black;</a:t>
            </a:r>
          </a:p>
          <a:p>
            <a:r>
              <a:rPr lang="zh-TW" altLang="en-US" sz="1200" dirty="0">
                <a:latin typeface="Courier New" panose="02070309020205020404" pitchFamily="49" charset="0"/>
                <a:cs typeface="Courier New" panose="02070309020205020404" pitchFamily="49" charset="0"/>
              </a:rPr>
              <a:t>    padding:10px;</a:t>
            </a:r>
          </a:p>
          <a:p>
            <a:r>
              <a:rPr lang="zh-TW" altLang="en-US" sz="1200" dirty="0">
                <a:latin typeface="Courier New" panose="02070309020205020404" pitchFamily="49" charset="0"/>
                <a:cs typeface="Courier New" panose="02070309020205020404" pitchFamily="49" charset="0"/>
              </a:rPr>
              <a:t>}</a:t>
            </a:r>
          </a:p>
          <a:p>
            <a:r>
              <a:rPr lang="zh-TW" altLang="en-US" sz="1200" dirty="0">
                <a:latin typeface="Courier New" panose="02070309020205020404" pitchFamily="49" charset="0"/>
                <a:cs typeface="Courier New" panose="02070309020205020404" pitchFamily="49" charset="0"/>
              </a:rPr>
              <a:t>#box2 {</a:t>
            </a:r>
          </a:p>
          <a:p>
            <a:r>
              <a:rPr lang="zh-TW" altLang="en-US" sz="1200" dirty="0">
                <a:latin typeface="Courier New" panose="02070309020205020404" pitchFamily="49" charset="0"/>
                <a:cs typeface="Courier New" panose="02070309020205020404" pitchFamily="49" charset="0"/>
              </a:rPr>
              <a:t>    font-size:12px;</a:t>
            </a:r>
          </a:p>
          <a:p>
            <a:r>
              <a:rPr lang="zh-TW" altLang="en-US" sz="1200" dirty="0">
                <a:latin typeface="Courier New" panose="02070309020205020404" pitchFamily="49" charset="0"/>
                <a:cs typeface="Courier New" panose="02070309020205020404" pitchFamily="49" charset="0"/>
              </a:rPr>
              <a:t>    position:relative;</a:t>
            </a:r>
          </a:p>
          <a:p>
            <a:r>
              <a:rPr lang="zh-TW" altLang="en-US" sz="1200" dirty="0">
                <a:latin typeface="Courier New" panose="02070309020205020404" pitchFamily="49" charset="0"/>
                <a:cs typeface="Courier New" panose="02070309020205020404" pitchFamily="49" charset="0"/>
              </a:rPr>
              <a:t>    width:60px;</a:t>
            </a:r>
          </a:p>
          <a:p>
            <a:r>
              <a:rPr lang="zh-TW" altLang="en-US" sz="1200" dirty="0">
                <a:latin typeface="Courier New" panose="02070309020205020404" pitchFamily="49" charset="0"/>
                <a:cs typeface="Courier New" panose="02070309020205020404" pitchFamily="49" charset="0"/>
              </a:rPr>
              <a:t>    height:60px;</a:t>
            </a:r>
            <a:endParaRPr lang="en-US" altLang="zh-TW" sz="1200" dirty="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    -</a:t>
            </a:r>
            <a:r>
              <a:rPr lang="en-US" altLang="zh-TW" sz="1200" dirty="0" err="1">
                <a:latin typeface="Courier New" panose="02070309020205020404" pitchFamily="49" charset="0"/>
                <a:cs typeface="Courier New" panose="02070309020205020404" pitchFamily="49" charset="0"/>
              </a:rPr>
              <a:t>webkit</a:t>
            </a:r>
            <a:r>
              <a:rPr lang="en-US" altLang="zh-TW" sz="1200" dirty="0">
                <a:latin typeface="Courier New" panose="02070309020205020404" pitchFamily="49" charset="0"/>
                <a:cs typeface="Courier New" panose="02070309020205020404" pitchFamily="49" charset="0"/>
              </a:rPr>
              <a:t>-transition: …</a:t>
            </a:r>
            <a:endParaRPr lang="zh-TW" altLang="en-US" sz="1200" dirty="0">
              <a:latin typeface="Courier New" panose="02070309020205020404" pitchFamily="49" charset="0"/>
              <a:cs typeface="Courier New" panose="02070309020205020404" pitchFamily="49" charset="0"/>
            </a:endParaRPr>
          </a:p>
          <a:p>
            <a:r>
              <a:rPr lang="zh-TW" altLang="en-US" sz="1200" dirty="0">
                <a:latin typeface="Courier New" panose="02070309020205020404" pitchFamily="49" charset="0"/>
                <a:cs typeface="Courier New" panose="02070309020205020404" pitchFamily="49" charset="0"/>
              </a:rPr>
              <a:t>}</a:t>
            </a:r>
          </a:p>
          <a:p>
            <a:r>
              <a:rPr lang="zh-TW" altLang="en-US" sz="1200" dirty="0">
                <a:latin typeface="Courier New" panose="02070309020205020404" pitchFamily="49" charset="0"/>
                <a:cs typeface="Courier New" panose="02070309020205020404" pitchFamily="49" charset="0"/>
              </a:rPr>
              <a:t>#box2 p {</a:t>
            </a:r>
          </a:p>
          <a:p>
            <a:r>
              <a:rPr lang="zh-TW" altLang="en-US" sz="1200" dirty="0">
                <a:latin typeface="Courier New" panose="02070309020205020404" pitchFamily="49" charset="0"/>
                <a:cs typeface="Courier New" panose="02070309020205020404" pitchFamily="49" charset="0"/>
              </a:rPr>
              <a:t>    text-align:center;</a:t>
            </a:r>
          </a:p>
          <a:p>
            <a:r>
              <a:rPr lang="zh-TW" altLang="en-US" sz="1200" dirty="0">
                <a:latin typeface="Courier New" panose="02070309020205020404" pitchFamily="49" charset="0"/>
                <a:cs typeface="Courier New" panose="02070309020205020404" pitchFamily="49" charset="0"/>
              </a:rPr>
              <a:t>    padding-top:4px;</a:t>
            </a:r>
          </a:p>
          <a:p>
            <a:r>
              <a:rPr lang="zh-TW" altLang="en-US" sz="1200" dirty="0">
                <a:latin typeface="Courier New" panose="02070309020205020404" pitchFamily="49" charset="0"/>
                <a:cs typeface="Courier New" panose="02070309020205020404" pitchFamily="49" charset="0"/>
              </a:rPr>
              <a:t>}</a:t>
            </a:r>
            <a:endParaRPr lang="en-US" altLang="zh-TW" sz="1200" dirty="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#box1:hover #box2 {</a:t>
            </a:r>
          </a:p>
          <a:p>
            <a:r>
              <a:rPr lang="en-US" altLang="zh-TW" sz="1200" dirty="0">
                <a:latin typeface="Courier New" panose="02070309020205020404" pitchFamily="49" charset="0"/>
                <a:cs typeface="Courier New" panose="02070309020205020404" pitchFamily="49" charset="0"/>
              </a:rPr>
              <a:t>   margin-left:420px;</a:t>
            </a:r>
          </a:p>
          <a:p>
            <a:r>
              <a:rPr lang="en-US" altLang="zh-TW" sz="1200" dirty="0">
                <a:latin typeface="Courier New" panose="02070309020205020404" pitchFamily="49" charset="0"/>
                <a:cs typeface="Courier New" panose="02070309020205020404" pitchFamily="49" charset="0"/>
              </a:rPr>
              <a:t>   -</a:t>
            </a:r>
            <a:r>
              <a:rPr lang="en-US" altLang="zh-TW" sz="1200" dirty="0" err="1">
                <a:latin typeface="Courier New" panose="02070309020205020404" pitchFamily="49" charset="0"/>
                <a:cs typeface="Courier New" panose="02070309020205020404" pitchFamily="49" charset="0"/>
              </a:rPr>
              <a:t>webkit</a:t>
            </a:r>
            <a:r>
              <a:rPr lang="en-US" altLang="zh-TW" sz="1200" dirty="0">
                <a:latin typeface="Courier New" panose="02070309020205020404" pitchFamily="49" charset="0"/>
                <a:cs typeface="Courier New" panose="02070309020205020404" pitchFamily="49" charset="0"/>
              </a:rPr>
              <a:t>-border-radius: …</a:t>
            </a:r>
          </a:p>
          <a:p>
            <a:r>
              <a:rPr lang="en-US" altLang="zh-TW" sz="1200" dirty="0">
                <a:latin typeface="Courier New" panose="02070309020205020404" pitchFamily="49" charset="0"/>
                <a:cs typeface="Courier New" panose="02070309020205020404" pitchFamily="49" charset="0"/>
              </a:rPr>
              <a:t>   -</a:t>
            </a:r>
            <a:r>
              <a:rPr lang="en-US" altLang="zh-TW" sz="1200" dirty="0" err="1">
                <a:latin typeface="Courier New" panose="02070309020205020404" pitchFamily="49" charset="0"/>
                <a:cs typeface="Courier New" panose="02070309020205020404" pitchFamily="49" charset="0"/>
              </a:rPr>
              <a:t>webkit</a:t>
            </a:r>
            <a:r>
              <a:rPr lang="en-US" altLang="zh-TW" sz="1200" dirty="0">
                <a:latin typeface="Courier New" panose="02070309020205020404" pitchFamily="49" charset="0"/>
                <a:cs typeface="Courier New" panose="02070309020205020404" pitchFamily="49" charset="0"/>
              </a:rPr>
              <a:t>-transform: …</a:t>
            </a:r>
          </a:p>
          <a:p>
            <a:r>
              <a:rPr lang="en-US" altLang="zh-TW" sz="1200" dirty="0">
                <a:latin typeface="Courier New" panose="02070309020205020404" pitchFamily="49" charset="0"/>
                <a:cs typeface="Courier New" panose="02070309020205020404" pitchFamily="49" charset="0"/>
              </a:rPr>
              <a:t>}</a:t>
            </a:r>
            <a:endParaRPr lang="zh-TW" altLang="en-US" sz="1200" dirty="0">
              <a:latin typeface="Courier New" panose="02070309020205020404" pitchFamily="49" charset="0"/>
              <a:cs typeface="Courier New" panose="02070309020205020404" pitchFamily="49" charset="0"/>
            </a:endParaRPr>
          </a:p>
        </p:txBody>
      </p:sp>
      <p:sp>
        <p:nvSpPr>
          <p:cNvPr id="9" name="矩形 8"/>
          <p:cNvSpPr/>
          <p:nvPr/>
        </p:nvSpPr>
        <p:spPr>
          <a:xfrm>
            <a:off x="1680519" y="6093949"/>
            <a:ext cx="4572000" cy="646331"/>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zh-TW" altLang="en-US" sz="1200" dirty="0">
                <a:latin typeface="Courier New" panose="02070309020205020404" pitchFamily="49" charset="0"/>
                <a:cs typeface="Courier New" panose="02070309020205020404" pitchFamily="49" charset="0"/>
              </a:rPr>
              <a:t>&lt;div id="box1"&gt;</a:t>
            </a:r>
          </a:p>
          <a:p>
            <a:r>
              <a:rPr lang="zh-TW" altLang="en-US" sz="1200" dirty="0">
                <a:latin typeface="Courier New" panose="02070309020205020404" pitchFamily="49" charset="0"/>
                <a:cs typeface="Courier New" panose="02070309020205020404" pitchFamily="49" charset="0"/>
              </a:rPr>
              <a:t>    &lt;div id="box2"&gt;&lt;p&gt;Rotate 720&lt;/p&gt;&lt;/div&gt;</a:t>
            </a:r>
          </a:p>
          <a:p>
            <a:r>
              <a:rPr lang="zh-TW" altLang="en-US" sz="1200" dirty="0">
                <a:latin typeface="Courier New" panose="02070309020205020404" pitchFamily="49" charset="0"/>
                <a:cs typeface="Courier New" panose="02070309020205020404" pitchFamily="49" charset="0"/>
              </a:rPr>
              <a:t>&lt;/div&gt;</a:t>
            </a:r>
          </a:p>
        </p:txBody>
      </p:sp>
    </p:spTree>
    <p:extLst>
      <p:ext uri="{BB962C8B-B14F-4D97-AF65-F5344CB8AC3E}">
        <p14:creationId xmlns:p14="http://schemas.microsoft.com/office/powerpoint/2010/main" val="800846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62</a:t>
            </a:fld>
            <a:endParaRPr lang="zh-TW" altLang="en-US"/>
          </a:p>
        </p:txBody>
      </p:sp>
      <p:sp>
        <p:nvSpPr>
          <p:cNvPr id="6" name="矩形 5"/>
          <p:cNvSpPr/>
          <p:nvPr/>
        </p:nvSpPr>
        <p:spPr>
          <a:xfrm>
            <a:off x="1743604" y="2197161"/>
            <a:ext cx="4572000" cy="452431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marL="304800"/>
            <a:r>
              <a:rPr lang="en-US" altLang="zh-TW" sz="1200" kern="100" dirty="0">
                <a:latin typeface="Times New Roman" panose="02020603050405020304" pitchFamily="18" charset="0"/>
                <a:cs typeface="Times New Roman" panose="02020603050405020304" pitchFamily="18" charset="0"/>
              </a:rPr>
              <a:t>#box1</a:t>
            </a:r>
            <a:endParaRPr lang="zh-TW" altLang="zh-TW" sz="1200" kern="100" dirty="0">
              <a:latin typeface="Calibri" panose="020F0502020204030204" pitchFamily="34" charset="0"/>
              <a:cs typeface="Times New Roman" panose="02020603050405020304" pitchFamily="18" charset="0"/>
            </a:endParaRPr>
          </a:p>
          <a:p>
            <a:pPr marL="304800"/>
            <a:r>
              <a:rPr lang="en-US" altLang="zh-TW" sz="1200" kern="100" dirty="0">
                <a:latin typeface="Times New Roman" panose="02020603050405020304" pitchFamily="18" charset="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marL="304800"/>
            <a:r>
              <a:rPr lang="en-US" altLang="zh-TW" sz="1200" kern="100" dirty="0">
                <a:latin typeface="Times New Roman" panose="02020603050405020304" pitchFamily="18" charset="0"/>
                <a:cs typeface="Times New Roman" panose="02020603050405020304" pitchFamily="18" charset="0"/>
              </a:rPr>
              <a:t>    border: 1px solid orange;</a:t>
            </a:r>
            <a:endParaRPr lang="zh-TW" altLang="zh-TW" sz="1200" kern="100" dirty="0">
              <a:latin typeface="Calibri" panose="020F0502020204030204" pitchFamily="34" charset="0"/>
              <a:cs typeface="Times New Roman" panose="02020603050405020304" pitchFamily="18" charset="0"/>
            </a:endParaRPr>
          </a:p>
          <a:p>
            <a:pPr marL="304800"/>
            <a:r>
              <a:rPr lang="en-US" altLang="zh-TW" sz="1200" kern="100" dirty="0">
                <a:latin typeface="Times New Roman" panose="02020603050405020304" pitchFamily="18" charset="0"/>
                <a:cs typeface="Times New Roman" panose="02020603050405020304" pitchFamily="18" charset="0"/>
              </a:rPr>
              <a:t>    height : 30px;</a:t>
            </a:r>
            <a:endParaRPr lang="zh-TW" altLang="zh-TW" sz="1200" kern="100" dirty="0">
              <a:latin typeface="Calibri" panose="020F0502020204030204" pitchFamily="34" charset="0"/>
              <a:cs typeface="Times New Roman" panose="02020603050405020304" pitchFamily="18" charset="0"/>
            </a:endParaRPr>
          </a:p>
          <a:p>
            <a:pPr marL="304800"/>
            <a:r>
              <a:rPr lang="en-US" altLang="zh-TW" sz="1200" kern="100" dirty="0">
                <a:latin typeface="Times New Roman" panose="02020603050405020304" pitchFamily="18" charset="0"/>
                <a:cs typeface="Times New Roman" panose="02020603050405020304" pitchFamily="18" charset="0"/>
              </a:rPr>
              <a:t>    width : 370px;</a:t>
            </a:r>
            <a:endParaRPr lang="zh-TW" altLang="zh-TW" sz="1200" kern="100" dirty="0">
              <a:latin typeface="Calibri" panose="020F0502020204030204" pitchFamily="34" charset="0"/>
              <a:cs typeface="Times New Roman" panose="02020603050405020304" pitchFamily="18" charset="0"/>
            </a:endParaRPr>
          </a:p>
          <a:p>
            <a:pPr marL="304800"/>
            <a:r>
              <a:rPr lang="en-US" altLang="zh-TW" sz="1200" kern="100" dirty="0">
                <a:latin typeface="Times New Roman" panose="02020603050405020304" pitchFamily="18"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marL="304800"/>
            <a:r>
              <a:rPr lang="en-US" altLang="zh-TW" sz="1200" kern="100" dirty="0">
                <a:latin typeface="Times New Roman" panose="02020603050405020304" pitchFamily="18" charset="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marL="304800"/>
            <a:r>
              <a:rPr lang="en-US" altLang="zh-TW" sz="1200" kern="100" dirty="0">
                <a:latin typeface="Times New Roman" panose="02020603050405020304" pitchFamily="18" charset="0"/>
                <a:cs typeface="Times New Roman" panose="02020603050405020304" pitchFamily="18" charset="0"/>
              </a:rPr>
              <a:t>#box2</a:t>
            </a:r>
            <a:endParaRPr lang="zh-TW" altLang="zh-TW" sz="1200" kern="100" dirty="0">
              <a:latin typeface="Calibri" panose="020F0502020204030204" pitchFamily="34" charset="0"/>
              <a:cs typeface="Times New Roman" panose="02020603050405020304" pitchFamily="18" charset="0"/>
            </a:endParaRPr>
          </a:p>
          <a:p>
            <a:pPr marL="304800"/>
            <a:r>
              <a:rPr lang="en-US" altLang="zh-TW" sz="1200" kern="100" dirty="0">
                <a:latin typeface="Times New Roman" panose="02020603050405020304" pitchFamily="18" charset="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marL="304800"/>
            <a:r>
              <a:rPr lang="en-US" altLang="zh-TW" sz="1200" kern="100" dirty="0">
                <a:latin typeface="Times New Roman" panose="02020603050405020304" pitchFamily="18" charset="0"/>
                <a:cs typeface="Times New Roman" panose="02020603050405020304" pitchFamily="18" charset="0"/>
              </a:rPr>
              <a:t>    height : 30px;</a:t>
            </a:r>
            <a:endParaRPr lang="zh-TW" altLang="zh-TW" sz="1200" kern="100" dirty="0">
              <a:latin typeface="Calibri" panose="020F0502020204030204" pitchFamily="34" charset="0"/>
              <a:cs typeface="Times New Roman" panose="02020603050405020304" pitchFamily="18" charset="0"/>
            </a:endParaRPr>
          </a:p>
          <a:p>
            <a:pPr marL="304800"/>
            <a:r>
              <a:rPr lang="en-US" altLang="zh-TW" sz="1200" kern="100" dirty="0">
                <a:latin typeface="Times New Roman" panose="02020603050405020304" pitchFamily="18" charset="0"/>
                <a:cs typeface="Times New Roman" panose="02020603050405020304" pitchFamily="18" charset="0"/>
              </a:rPr>
              <a:t>    width : 0px;</a:t>
            </a:r>
            <a:endParaRPr lang="zh-TW" altLang="zh-TW" sz="1200" kern="100" dirty="0">
              <a:latin typeface="Calibri" panose="020F0502020204030204" pitchFamily="34" charset="0"/>
              <a:cs typeface="Times New Roman" panose="02020603050405020304" pitchFamily="18" charset="0"/>
            </a:endParaRPr>
          </a:p>
          <a:p>
            <a:pPr marL="304800"/>
            <a:r>
              <a:rPr lang="en-US" altLang="zh-TW" sz="1200" kern="100" dirty="0">
                <a:latin typeface="Times New Roman" panose="02020603050405020304" pitchFamily="18" charset="0"/>
                <a:cs typeface="Times New Roman" panose="02020603050405020304" pitchFamily="18" charset="0"/>
              </a:rPr>
              <a:t>    margin : -1px;</a:t>
            </a:r>
            <a:endParaRPr lang="zh-TW" altLang="zh-TW" sz="1200" kern="100" dirty="0">
              <a:latin typeface="Calibri" panose="020F0502020204030204" pitchFamily="34" charset="0"/>
              <a:cs typeface="Times New Roman" panose="02020603050405020304" pitchFamily="18" charset="0"/>
            </a:endParaRPr>
          </a:p>
          <a:p>
            <a:pPr marL="304800"/>
            <a:r>
              <a:rPr lang="en-US" altLang="zh-TW" sz="1200" kern="100" dirty="0">
                <a:latin typeface="Times New Roman" panose="02020603050405020304" pitchFamily="18" charset="0"/>
                <a:cs typeface="Times New Roman" panose="02020603050405020304" pitchFamily="18" charset="0"/>
              </a:rPr>
              <a:t>    border: 1px solid orange;</a:t>
            </a:r>
            <a:endParaRPr lang="zh-TW" altLang="zh-TW" sz="1200" kern="100" dirty="0">
              <a:latin typeface="Calibri" panose="020F0502020204030204" pitchFamily="34" charset="0"/>
              <a:cs typeface="Times New Roman" panose="02020603050405020304" pitchFamily="18" charset="0"/>
            </a:endParaRPr>
          </a:p>
          <a:p>
            <a:pPr marL="304800"/>
            <a:r>
              <a:rPr lang="en-US" altLang="zh-TW" sz="1200" kern="100" dirty="0">
                <a:latin typeface="Times New Roman" panose="02020603050405020304" pitchFamily="18"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marL="228600"/>
            <a:r>
              <a:rPr lang="en-US" altLang="zh-TW" sz="1200" kern="100" dirty="0">
                <a:latin typeface="Times New Roman" panose="02020603050405020304" pitchFamily="18" charset="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marL="228600"/>
            <a:r>
              <a:rPr lang="en-US" altLang="zh-TW" sz="1200" kern="100" dirty="0">
                <a:latin typeface="Times New Roman" panose="02020603050405020304" pitchFamily="18"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marL="304800"/>
            <a:r>
              <a:rPr lang="en-US" altLang="zh-TW" sz="1200" kern="100" dirty="0">
                <a:latin typeface="Times New Roman" panose="02020603050405020304" pitchFamily="18" charset="0"/>
                <a:cs typeface="Times New Roman" panose="02020603050405020304" pitchFamily="18" charset="0"/>
              </a:rPr>
              <a:t>&lt;body&gt;</a:t>
            </a:r>
            <a:endParaRPr lang="zh-TW" altLang="zh-TW" sz="1200" kern="100" dirty="0">
              <a:latin typeface="Calibri" panose="020F0502020204030204" pitchFamily="34" charset="0"/>
              <a:cs typeface="Times New Roman" panose="02020603050405020304" pitchFamily="18" charset="0"/>
            </a:endParaRPr>
          </a:p>
          <a:p>
            <a:pPr marL="304800"/>
            <a:r>
              <a:rPr lang="en-US" altLang="zh-TW" sz="1200" kern="100" dirty="0">
                <a:latin typeface="Times New Roman" panose="02020603050405020304" pitchFamily="18" charset="0"/>
                <a:cs typeface="Times New Roman" panose="02020603050405020304" pitchFamily="18" charset="0"/>
              </a:rPr>
              <a:t>&lt;div id="box1"&gt;</a:t>
            </a:r>
            <a:endParaRPr lang="zh-TW" altLang="zh-TW" sz="1200" kern="100" dirty="0">
              <a:latin typeface="Calibri" panose="020F0502020204030204" pitchFamily="34" charset="0"/>
              <a:cs typeface="Times New Roman" panose="02020603050405020304" pitchFamily="18" charset="0"/>
            </a:endParaRPr>
          </a:p>
          <a:p>
            <a:pPr marL="304800"/>
            <a:r>
              <a:rPr lang="en-US" altLang="zh-TW" sz="1200" kern="100" dirty="0">
                <a:latin typeface="Times New Roman" panose="02020603050405020304" pitchFamily="18" charset="0"/>
                <a:cs typeface="Times New Roman" panose="02020603050405020304" pitchFamily="18" charset="0"/>
              </a:rPr>
              <a:t>    &lt;div id="box2"&gt;</a:t>
            </a:r>
            <a:endParaRPr lang="zh-TW" altLang="zh-TW" sz="1200" kern="100" dirty="0">
              <a:latin typeface="Calibri" panose="020F0502020204030204" pitchFamily="34" charset="0"/>
              <a:cs typeface="Times New Roman" panose="02020603050405020304" pitchFamily="18" charset="0"/>
            </a:endParaRPr>
          </a:p>
          <a:p>
            <a:pPr marL="304800"/>
            <a:r>
              <a:rPr lang="en-US" altLang="zh-TW" sz="1200" kern="100" dirty="0">
                <a:latin typeface="Times New Roman" panose="02020603050405020304" pitchFamily="18" charset="0"/>
                <a:cs typeface="Times New Roman" panose="02020603050405020304" pitchFamily="18" charset="0"/>
              </a:rPr>
              <a:t>       &lt;p&gt; 0% 10% 20% 30% 40% 50% 60% 70% 80% 90% 100%&lt;/p&gt;</a:t>
            </a:r>
            <a:endParaRPr lang="zh-TW" altLang="zh-TW" sz="1200" kern="100" dirty="0">
              <a:latin typeface="Calibri" panose="020F0502020204030204" pitchFamily="34" charset="0"/>
              <a:cs typeface="Times New Roman" panose="02020603050405020304" pitchFamily="18" charset="0"/>
            </a:endParaRPr>
          </a:p>
          <a:p>
            <a:pPr marL="304800"/>
            <a:r>
              <a:rPr lang="en-US" altLang="zh-TW" sz="1200" kern="100" dirty="0">
                <a:latin typeface="Times New Roman" panose="02020603050405020304" pitchFamily="18" charset="0"/>
                <a:cs typeface="Times New Roman" panose="02020603050405020304" pitchFamily="18" charset="0"/>
              </a:rPr>
              <a:t>    &lt;/div&gt;</a:t>
            </a:r>
            <a:endParaRPr lang="zh-TW" altLang="zh-TW" sz="1200" kern="100" dirty="0">
              <a:latin typeface="Calibri" panose="020F0502020204030204" pitchFamily="34" charset="0"/>
              <a:cs typeface="Times New Roman" panose="02020603050405020304" pitchFamily="18" charset="0"/>
            </a:endParaRPr>
          </a:p>
          <a:p>
            <a:pPr marL="304800"/>
            <a:r>
              <a:rPr lang="en-US" altLang="zh-TW" sz="1200" kern="100" dirty="0">
                <a:latin typeface="Times New Roman" panose="02020603050405020304" pitchFamily="18" charset="0"/>
                <a:cs typeface="Times New Roman" panose="02020603050405020304" pitchFamily="18" charset="0"/>
              </a:rPr>
              <a:t>&lt;/div&gt;</a:t>
            </a:r>
            <a:endParaRPr lang="zh-TW" altLang="zh-TW" sz="1200" kern="100" dirty="0">
              <a:latin typeface="Calibri" panose="020F0502020204030204" pitchFamily="34" charset="0"/>
              <a:cs typeface="Times New Roman" panose="02020603050405020304" pitchFamily="18" charset="0"/>
            </a:endParaRPr>
          </a:p>
          <a:p>
            <a:pPr marL="228600"/>
            <a:r>
              <a:rPr lang="en-US" altLang="zh-TW" sz="1200" kern="100" dirty="0">
                <a:latin typeface="Times New Roman" panose="02020603050405020304" pitchFamily="18" charset="0"/>
                <a:cs typeface="Times New Roman" panose="02020603050405020304" pitchFamily="18" charset="0"/>
              </a:rPr>
              <a:t>&lt;/body&gt;</a:t>
            </a:r>
            <a:endParaRPr lang="zh-TW" altLang="zh-TW" sz="1200" kern="100" dirty="0">
              <a:latin typeface="Calibri" panose="020F0502020204030204" pitchFamily="34" charset="0"/>
              <a:cs typeface="Times New Roman" panose="02020603050405020304" pitchFamily="18" charset="0"/>
            </a:endParaRPr>
          </a:p>
        </p:txBody>
      </p:sp>
      <p:pic>
        <p:nvPicPr>
          <p:cNvPr id="5" name="圖片 4"/>
          <p:cNvPicPr/>
          <p:nvPr/>
        </p:nvPicPr>
        <p:blipFill>
          <a:blip r:embed="rId2">
            <a:extLst>
              <a:ext uri="{28A0092B-C50C-407E-A947-70E740481C1C}">
                <a14:useLocalDpi xmlns:a14="http://schemas.microsoft.com/office/drawing/2010/main" val="0"/>
              </a:ext>
            </a:extLst>
          </a:blip>
          <a:srcRect/>
          <a:stretch>
            <a:fillRect/>
          </a:stretch>
        </p:blipFill>
        <p:spPr bwMode="auto">
          <a:xfrm>
            <a:off x="5037139" y="2351617"/>
            <a:ext cx="5267325" cy="2476500"/>
          </a:xfrm>
          <a:prstGeom prst="rect">
            <a:avLst/>
          </a:prstGeom>
          <a:noFill/>
          <a:ln>
            <a:noFill/>
          </a:ln>
        </p:spPr>
      </p:pic>
    </p:spTree>
    <p:extLst>
      <p:ext uri="{BB962C8B-B14F-4D97-AF65-F5344CB8AC3E}">
        <p14:creationId xmlns:p14="http://schemas.microsoft.com/office/powerpoint/2010/main" val="254233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Skew</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63</a:t>
            </a:fld>
            <a:endParaRPr lang="zh-TW" altLang="en-US"/>
          </a:p>
        </p:txBody>
      </p:sp>
      <p:sp>
        <p:nvSpPr>
          <p:cNvPr id="6" name="矩形 5"/>
          <p:cNvSpPr/>
          <p:nvPr/>
        </p:nvSpPr>
        <p:spPr>
          <a:xfrm>
            <a:off x="1524000" y="1410356"/>
            <a:ext cx="5643834" cy="544764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html</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head</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meta</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charset</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"utf-8"</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title</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r>
              <a:rPr lang="en-US" altLang="zh-TW" sz="1200" kern="0" dirty="0">
                <a:solidFill>
                  <a:srgbClr val="D75F5F"/>
                </a:solidFill>
                <a:latin typeface="Courier New" panose="02070309020205020404" pitchFamily="49" charset="0"/>
                <a:ea typeface="細明體" panose="02020509000000000000" pitchFamily="49" charset="-120"/>
                <a:cs typeface="細明體" panose="02020509000000000000" pitchFamily="49" charset="-120"/>
              </a:rPr>
              <a:t>Skew</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title</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style</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type</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"text/</a:t>
            </a:r>
            <a:r>
              <a:rPr lang="en-US" altLang="zh-TW" sz="12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css</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.skew</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.textbox</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margin-left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75px</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background</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080"/>
                </a:solidFill>
                <a:latin typeface="Courier New" panose="02070309020205020404" pitchFamily="49" charset="0"/>
                <a:ea typeface="細明體" panose="02020509000000000000" pitchFamily="49" charset="-120"/>
                <a:cs typeface="細明體" panose="02020509000000000000" pitchFamily="49" charset="-120"/>
              </a:rPr>
              <a:t>lightgreen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height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100px</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width</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200px</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padding</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25px</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text-align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center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font-size</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250%</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border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3px</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solid</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080"/>
                </a:solidFill>
                <a:latin typeface="Courier New" panose="02070309020205020404" pitchFamily="49" charset="0"/>
                <a:ea typeface="細明體" panose="02020509000000000000" pitchFamily="49" charset="-120"/>
                <a:cs typeface="細明體" panose="02020509000000000000" pitchFamily="49" charset="-120"/>
              </a:rPr>
              <a:t>DarkGreen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border-radius</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15px</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webkit</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animation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skew </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3s</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infinite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linear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moz</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animation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skew </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3s</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infinite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linear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animation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skew </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3s</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infinite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linear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webkit-keyframes</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skew</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from</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webkit</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transform</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870000"/>
                </a:solidFill>
                <a:latin typeface="Courier New" panose="02070309020205020404" pitchFamily="49" charset="0"/>
                <a:ea typeface="細明體" panose="02020509000000000000" pitchFamily="49" charset="-120"/>
                <a:cs typeface="細明體" panose="02020509000000000000" pitchFamily="49" charset="-120"/>
              </a:rPr>
              <a:t>skewX</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0deg</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25%</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webkit</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transform</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870000"/>
                </a:solidFill>
                <a:latin typeface="Courier New" panose="02070309020205020404" pitchFamily="49" charset="0"/>
                <a:ea typeface="細明體" panose="02020509000000000000" pitchFamily="49" charset="-120"/>
                <a:cs typeface="細明體" panose="02020509000000000000" pitchFamily="49" charset="-120"/>
              </a:rPr>
              <a:t>skewX</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45deg</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50%</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webkit</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transform</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870000"/>
                </a:solidFill>
                <a:latin typeface="Courier New" panose="02070309020205020404" pitchFamily="49" charset="0"/>
                <a:ea typeface="細明體" panose="02020509000000000000" pitchFamily="49" charset="-120"/>
                <a:cs typeface="細明體" panose="02020509000000000000" pitchFamily="49" charset="-120"/>
              </a:rPr>
              <a:t>skewX</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75%</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webkit</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transform</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870000"/>
                </a:solidFill>
                <a:latin typeface="Courier New" panose="02070309020205020404" pitchFamily="49" charset="0"/>
                <a:ea typeface="細明體" panose="02020509000000000000" pitchFamily="49" charset="-120"/>
                <a:cs typeface="細明體" panose="02020509000000000000" pitchFamily="49" charset="-120"/>
              </a:rPr>
              <a:t>skewX</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-45deg</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to</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webkit</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transform</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870000"/>
                </a:solidFill>
                <a:latin typeface="Courier New" panose="02070309020205020404" pitchFamily="49" charset="0"/>
                <a:ea typeface="細明體" panose="02020509000000000000" pitchFamily="49" charset="-120"/>
                <a:cs typeface="細明體" panose="02020509000000000000" pitchFamily="49" charset="-120"/>
              </a:rPr>
              <a:t>skewX</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p:txBody>
      </p:sp>
      <p:cxnSp>
        <p:nvCxnSpPr>
          <p:cNvPr id="7" name="直線單箭頭接點 6"/>
          <p:cNvCxnSpPr/>
          <p:nvPr/>
        </p:nvCxnSpPr>
        <p:spPr>
          <a:xfrm flipH="1">
            <a:off x="4399005" y="4687330"/>
            <a:ext cx="222422" cy="6837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339546" y="5304947"/>
            <a:ext cx="4118919" cy="15034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7080421" y="1481309"/>
            <a:ext cx="3389870" cy="101566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animation</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skew 3s infinite linear;</a:t>
            </a:r>
          </a:p>
          <a:p>
            <a:r>
              <a:rPr lang="zh-TW" altLang="en-US" sz="1200" dirty="0"/>
              <a:t>animation-name:</a:t>
            </a:r>
            <a:r>
              <a:rPr lang="en-US" altLang="zh-TW" sz="1200" dirty="0"/>
              <a:t>skew</a:t>
            </a:r>
            <a:r>
              <a:rPr lang="zh-TW" altLang="en-US" sz="1200" dirty="0"/>
              <a:t>;</a:t>
            </a:r>
          </a:p>
          <a:p>
            <a:r>
              <a:rPr lang="zh-TW" altLang="en-US" sz="1200" dirty="0"/>
              <a:t>animation-duration: </a:t>
            </a:r>
            <a:r>
              <a:rPr lang="en-US" altLang="zh-TW" sz="1200" dirty="0"/>
              <a:t>3</a:t>
            </a:r>
            <a:r>
              <a:rPr lang="zh-TW" altLang="en-US" sz="1200" dirty="0"/>
              <a:t>s;</a:t>
            </a:r>
          </a:p>
          <a:p>
            <a:r>
              <a:rPr lang="zh-TW" altLang="en-US" sz="1200" dirty="0"/>
              <a:t>animation-iteration-count: </a:t>
            </a:r>
            <a:r>
              <a:rPr lang="en-US" altLang="zh-TW" sz="1200" dirty="0"/>
              <a:t>infinite</a:t>
            </a:r>
            <a:r>
              <a:rPr lang="zh-TW" altLang="en-US" sz="1200" dirty="0"/>
              <a:t>;</a:t>
            </a:r>
            <a:endParaRPr lang="en-US" altLang="zh-TW" sz="1200" dirty="0"/>
          </a:p>
          <a:p>
            <a:r>
              <a:rPr lang="zh-TW" altLang="en-US" sz="1200" dirty="0"/>
              <a:t>animation-timing-function: linear;</a:t>
            </a:r>
          </a:p>
        </p:txBody>
      </p:sp>
      <p:pic>
        <p:nvPicPr>
          <p:cNvPr id="10" name="圖片 9"/>
          <p:cNvPicPr>
            <a:picLocks noChangeAspect="1"/>
          </p:cNvPicPr>
          <p:nvPr/>
        </p:nvPicPr>
        <p:blipFill>
          <a:blip r:embed="rId2"/>
          <a:stretch>
            <a:fillRect/>
          </a:stretch>
        </p:blipFill>
        <p:spPr>
          <a:xfrm>
            <a:off x="8359140" y="2763201"/>
            <a:ext cx="1569720" cy="1226820"/>
          </a:xfrm>
          <a:prstGeom prst="rect">
            <a:avLst/>
          </a:prstGeom>
        </p:spPr>
      </p:pic>
      <p:pic>
        <p:nvPicPr>
          <p:cNvPr id="11" name="圖片 10"/>
          <p:cNvPicPr>
            <a:picLocks noChangeAspect="1"/>
          </p:cNvPicPr>
          <p:nvPr/>
        </p:nvPicPr>
        <p:blipFill>
          <a:blip r:embed="rId3"/>
          <a:stretch>
            <a:fillRect/>
          </a:stretch>
        </p:blipFill>
        <p:spPr>
          <a:xfrm>
            <a:off x="7916563" y="4066300"/>
            <a:ext cx="2667000" cy="1242060"/>
          </a:xfrm>
          <a:prstGeom prst="rect">
            <a:avLst/>
          </a:prstGeom>
        </p:spPr>
      </p:pic>
      <p:pic>
        <p:nvPicPr>
          <p:cNvPr id="12" name="圖片 11"/>
          <p:cNvPicPr>
            <a:picLocks noChangeAspect="1"/>
          </p:cNvPicPr>
          <p:nvPr/>
        </p:nvPicPr>
        <p:blipFill>
          <a:blip r:embed="rId4"/>
          <a:stretch>
            <a:fillRect/>
          </a:stretch>
        </p:blipFill>
        <p:spPr>
          <a:xfrm>
            <a:off x="7918211" y="5578554"/>
            <a:ext cx="2674620" cy="1219200"/>
          </a:xfrm>
          <a:prstGeom prst="rect">
            <a:avLst/>
          </a:prstGeom>
        </p:spPr>
      </p:pic>
      <p:sp>
        <p:nvSpPr>
          <p:cNvPr id="13" name="文字方塊 12"/>
          <p:cNvSpPr txBox="1"/>
          <p:nvPr/>
        </p:nvSpPr>
        <p:spPr>
          <a:xfrm>
            <a:off x="8373560" y="2536540"/>
            <a:ext cx="1525097" cy="369332"/>
          </a:xfrm>
          <a:prstGeom prst="rect">
            <a:avLst/>
          </a:prstGeom>
          <a:noFill/>
        </p:spPr>
        <p:txBody>
          <a:bodyPr wrap="none" rtlCol="0">
            <a:spAutoFit/>
          </a:bodyPr>
          <a:lstStyle/>
          <a:p>
            <a:r>
              <a:rPr lang="en-US" altLang="zh-TW" dirty="0">
                <a:solidFill>
                  <a:srgbClr val="FF0000"/>
                </a:solidFill>
              </a:rPr>
              <a:t>from , 50%, to</a:t>
            </a:r>
            <a:endParaRPr lang="zh-TW" altLang="en-US" dirty="0">
              <a:solidFill>
                <a:srgbClr val="FF0000"/>
              </a:solidFill>
            </a:endParaRPr>
          </a:p>
        </p:txBody>
      </p:sp>
      <p:sp>
        <p:nvSpPr>
          <p:cNvPr id="14" name="文字方塊 13"/>
          <p:cNvSpPr txBox="1"/>
          <p:nvPr/>
        </p:nvSpPr>
        <p:spPr>
          <a:xfrm>
            <a:off x="8839552" y="3863181"/>
            <a:ext cx="593111" cy="369332"/>
          </a:xfrm>
          <a:prstGeom prst="rect">
            <a:avLst/>
          </a:prstGeom>
          <a:noFill/>
        </p:spPr>
        <p:txBody>
          <a:bodyPr wrap="none" rtlCol="0">
            <a:spAutoFit/>
          </a:bodyPr>
          <a:lstStyle/>
          <a:p>
            <a:r>
              <a:rPr lang="en-US" altLang="zh-TW" dirty="0">
                <a:solidFill>
                  <a:srgbClr val="FF0000"/>
                </a:solidFill>
              </a:rPr>
              <a:t>25%</a:t>
            </a:r>
            <a:endParaRPr lang="zh-TW" altLang="en-US" dirty="0">
              <a:solidFill>
                <a:srgbClr val="FF0000"/>
              </a:solidFill>
            </a:endParaRPr>
          </a:p>
        </p:txBody>
      </p:sp>
      <p:sp>
        <p:nvSpPr>
          <p:cNvPr id="15" name="文字方塊 14"/>
          <p:cNvSpPr txBox="1"/>
          <p:nvPr/>
        </p:nvSpPr>
        <p:spPr>
          <a:xfrm>
            <a:off x="8942174" y="5304946"/>
            <a:ext cx="593111" cy="369332"/>
          </a:xfrm>
          <a:prstGeom prst="rect">
            <a:avLst/>
          </a:prstGeom>
          <a:noFill/>
        </p:spPr>
        <p:txBody>
          <a:bodyPr wrap="none" rtlCol="0">
            <a:spAutoFit/>
          </a:bodyPr>
          <a:lstStyle/>
          <a:p>
            <a:r>
              <a:rPr lang="en-US" altLang="zh-TW" dirty="0">
                <a:solidFill>
                  <a:srgbClr val="FF0000"/>
                </a:solidFill>
              </a:rPr>
              <a:t>75%</a:t>
            </a:r>
            <a:endParaRPr lang="zh-TW" altLang="en-US" dirty="0">
              <a:solidFill>
                <a:srgbClr val="FF0000"/>
              </a:solidFill>
            </a:endParaRPr>
          </a:p>
        </p:txBody>
      </p:sp>
      <p:sp>
        <p:nvSpPr>
          <p:cNvPr id="16" name="矩形 15"/>
          <p:cNvSpPr/>
          <p:nvPr/>
        </p:nvSpPr>
        <p:spPr>
          <a:xfrm>
            <a:off x="2669058" y="4584745"/>
            <a:ext cx="1729946" cy="1647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911751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Skew</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64</a:t>
            </a:fld>
            <a:endParaRPr lang="zh-TW" altLang="en-US"/>
          </a:p>
        </p:txBody>
      </p:sp>
      <p:sp>
        <p:nvSpPr>
          <p:cNvPr id="6" name="矩形 5"/>
          <p:cNvSpPr/>
          <p:nvPr/>
        </p:nvSpPr>
        <p:spPr>
          <a:xfrm>
            <a:off x="3150973" y="1600201"/>
            <a:ext cx="5284573" cy="452431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moz-keyframes</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skew</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from</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moz</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transform</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870000"/>
                </a:solidFill>
                <a:latin typeface="Courier New" panose="02070309020205020404" pitchFamily="49" charset="0"/>
                <a:ea typeface="細明體" panose="02020509000000000000" pitchFamily="49" charset="-120"/>
                <a:cs typeface="細明體" panose="02020509000000000000" pitchFamily="49" charset="-120"/>
              </a:rPr>
              <a:t>skewX</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0deg</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25%</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moz</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transform</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870000"/>
                </a:solidFill>
                <a:latin typeface="Courier New" panose="02070309020205020404" pitchFamily="49" charset="0"/>
                <a:ea typeface="細明體" panose="02020509000000000000" pitchFamily="49" charset="-120"/>
                <a:cs typeface="細明體" panose="02020509000000000000" pitchFamily="49" charset="-120"/>
              </a:rPr>
              <a:t>skewX</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45deg</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50%</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moz</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transform</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870000"/>
                </a:solidFill>
                <a:latin typeface="Courier New" panose="02070309020205020404" pitchFamily="49" charset="0"/>
                <a:ea typeface="細明體" panose="02020509000000000000" pitchFamily="49" charset="-120"/>
                <a:cs typeface="細明體" panose="02020509000000000000" pitchFamily="49" charset="-120"/>
              </a:rPr>
              <a:t>skewX</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75%</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moz</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transform</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870000"/>
                </a:solidFill>
                <a:latin typeface="Courier New" panose="02070309020205020404" pitchFamily="49" charset="0"/>
                <a:ea typeface="細明體" panose="02020509000000000000" pitchFamily="49" charset="-120"/>
                <a:cs typeface="細明體" panose="02020509000000000000" pitchFamily="49" charset="-120"/>
              </a:rPr>
              <a:t>skewX</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-45deg</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to</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moz</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transform</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870000"/>
                </a:solidFill>
                <a:latin typeface="Courier New" panose="02070309020205020404" pitchFamily="49" charset="0"/>
                <a:ea typeface="細明體" panose="02020509000000000000" pitchFamily="49" charset="-120"/>
                <a:cs typeface="細明體" panose="02020509000000000000" pitchFamily="49" charset="-120"/>
              </a:rPr>
              <a:t>skewX</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keyframes</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skew</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from</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transform</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870000"/>
                </a:solidFill>
                <a:latin typeface="Courier New" panose="02070309020205020404" pitchFamily="49" charset="0"/>
                <a:ea typeface="細明體" panose="02020509000000000000" pitchFamily="49" charset="-120"/>
                <a:cs typeface="細明體" panose="02020509000000000000" pitchFamily="49" charset="-120"/>
              </a:rPr>
              <a:t>skewX</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0deg</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25%</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transform</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870000"/>
                </a:solidFill>
                <a:latin typeface="Courier New" panose="02070309020205020404" pitchFamily="49" charset="0"/>
                <a:ea typeface="細明體" panose="02020509000000000000" pitchFamily="49" charset="-120"/>
                <a:cs typeface="細明體" panose="02020509000000000000" pitchFamily="49" charset="-120"/>
              </a:rPr>
              <a:t>skewX</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45deg</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50%</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transform</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870000"/>
                </a:solidFill>
                <a:latin typeface="Courier New" panose="02070309020205020404" pitchFamily="49" charset="0"/>
                <a:ea typeface="細明體" panose="02020509000000000000" pitchFamily="49" charset="-120"/>
                <a:cs typeface="細明體" panose="02020509000000000000" pitchFamily="49" charset="-120"/>
              </a:rPr>
              <a:t>skewX</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75%</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transform</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870000"/>
                </a:solidFill>
                <a:latin typeface="Courier New" panose="02070309020205020404" pitchFamily="49" charset="0"/>
                <a:ea typeface="細明體" panose="02020509000000000000" pitchFamily="49" charset="-120"/>
                <a:cs typeface="細明體" panose="02020509000000000000" pitchFamily="49" charset="-120"/>
              </a:rPr>
              <a:t>skewX</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-45deg</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to</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transform</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870000"/>
                </a:solidFill>
                <a:latin typeface="Courier New" panose="02070309020205020404" pitchFamily="49" charset="0"/>
                <a:ea typeface="細明體" panose="02020509000000000000" pitchFamily="49" charset="-120"/>
                <a:cs typeface="細明體" panose="02020509000000000000" pitchFamily="49" charset="-120"/>
              </a:rPr>
              <a:t>skewX</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style</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head</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body</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div</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class</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"box skew"</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div</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class</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"textbox"</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Skewing Text</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div</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div</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body</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html</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en-US" sz="1200" dirty="0"/>
          </a:p>
        </p:txBody>
      </p:sp>
    </p:spTree>
    <p:extLst>
      <p:ext uri="{BB962C8B-B14F-4D97-AF65-F5344CB8AC3E}">
        <p14:creationId xmlns:p14="http://schemas.microsoft.com/office/powerpoint/2010/main" val="30523231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CSS3 transformations also allow you to </a:t>
            </a:r>
            <a:r>
              <a:rPr lang="en-US" altLang="zh-TW" dirty="0">
                <a:solidFill>
                  <a:srgbClr val="FF0000"/>
                </a:solidFill>
              </a:rPr>
              <a:t>skew</a:t>
            </a:r>
            <a:r>
              <a:rPr lang="en-US" altLang="zh-TW" dirty="0"/>
              <a:t> block-level elements, slanting them at an angle either horizontally (</a:t>
            </a:r>
            <a:r>
              <a:rPr lang="en-US" altLang="zh-TW" dirty="0" err="1">
                <a:solidFill>
                  <a:srgbClr val="FF0000"/>
                </a:solidFill>
              </a:rPr>
              <a:t>skewX</a:t>
            </a:r>
            <a:r>
              <a:rPr lang="en-US" altLang="zh-TW" dirty="0"/>
              <a:t>) or vertically (</a:t>
            </a:r>
            <a:r>
              <a:rPr lang="en-US" altLang="zh-TW" dirty="0" err="1">
                <a:solidFill>
                  <a:srgbClr val="FF0000"/>
                </a:solidFill>
              </a:rPr>
              <a:t>skewY</a:t>
            </a:r>
            <a:r>
              <a:rPr lang="en-US" altLang="zh-TW" dirty="0"/>
              <a:t>). </a:t>
            </a:r>
          </a:p>
          <a:p>
            <a:endParaRPr lang="zh-TW" altLang="en-US" dirty="0"/>
          </a:p>
        </p:txBody>
      </p:sp>
      <p:sp>
        <p:nvSpPr>
          <p:cNvPr id="3" name="標題 2"/>
          <p:cNvSpPr>
            <a:spLocks noGrp="1"/>
          </p:cNvSpPr>
          <p:nvPr>
            <p:ph type="title"/>
          </p:nvPr>
        </p:nvSpPr>
        <p:spPr/>
        <p:txBody>
          <a:bodyPr/>
          <a:lstStyle/>
          <a:p>
            <a:r>
              <a:rPr lang="en-US" altLang="zh-TW" dirty="0"/>
              <a:t>Skew</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65</a:t>
            </a:fld>
            <a:endParaRPr lang="zh-TW" altLang="en-US"/>
          </a:p>
        </p:txBody>
      </p:sp>
    </p:spTree>
    <p:extLst>
      <p:ext uri="{BB962C8B-B14F-4D97-AF65-F5344CB8AC3E}">
        <p14:creationId xmlns:p14="http://schemas.microsoft.com/office/powerpoint/2010/main" val="25938993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Transitioning Between Images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66</a:t>
            </a:fld>
            <a:endParaRPr lang="zh-TW" altLang="en-US" dirty="0"/>
          </a:p>
        </p:txBody>
      </p:sp>
      <p:sp>
        <p:nvSpPr>
          <p:cNvPr id="15" name="矩形 14"/>
          <p:cNvSpPr/>
          <p:nvPr/>
        </p:nvSpPr>
        <p:spPr>
          <a:xfrm>
            <a:off x="1559930" y="1464477"/>
            <a:ext cx="6783940" cy="544764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Melting Images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#cover</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relative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auto</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#cover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absolute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transition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opacity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4s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ease-in-out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transition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opacity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4s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ease-in-out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#cover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9E9E9E"/>
                </a:solidFill>
                <a:latin typeface="Courier New" panose="02070309020205020404" pitchFamily="49" charset="0"/>
                <a:ea typeface="細明體" panose="02020509000000000000" pitchFamily="49" charset="-120"/>
                <a:cs typeface="Times New Roman" panose="02020603050405020304" pitchFamily="18" charset="0"/>
              </a:rPr>
              <a:t>hover</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opacity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"cover"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"bottom"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"jhtp.png"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"Java 9e cover"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"jhtp8.png"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"Java 8e cover"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6" name="矩形 5"/>
          <p:cNvSpPr/>
          <p:nvPr/>
        </p:nvSpPr>
        <p:spPr>
          <a:xfrm>
            <a:off x="2726724" y="4275438"/>
            <a:ext cx="1762898" cy="1812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5595552" y="1518042"/>
            <a:ext cx="4963297"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kern="0" dirty="0">
                <a:solidFill>
                  <a:schemeClr val="tx1"/>
                </a:solidFill>
                <a:ea typeface="細明體" panose="02020509000000000000" pitchFamily="49" charset="-120"/>
                <a:cs typeface="Courier New" panose="02070309020205020404" pitchFamily="49" charset="0"/>
              </a:rPr>
              <a:t>-</a:t>
            </a:r>
            <a:r>
              <a:rPr lang="en-US" altLang="zh-TW" kern="0" dirty="0" err="1">
                <a:solidFill>
                  <a:schemeClr val="tx1"/>
                </a:solidFill>
                <a:ea typeface="細明體" panose="02020509000000000000" pitchFamily="49" charset="-120"/>
                <a:cs typeface="Courier New" panose="02070309020205020404" pitchFamily="49" charset="0"/>
              </a:rPr>
              <a:t>webkit</a:t>
            </a:r>
            <a:r>
              <a:rPr lang="en-US" altLang="zh-TW" kern="0" dirty="0">
                <a:solidFill>
                  <a:schemeClr val="tx1"/>
                </a:solidFill>
                <a:ea typeface="細明體" panose="02020509000000000000" pitchFamily="49" charset="-120"/>
                <a:cs typeface="Courier New" panose="02070309020205020404" pitchFamily="49" charset="0"/>
              </a:rPr>
              <a:t>-transition: opacity 4s ease-in-out;</a:t>
            </a:r>
            <a:endParaRPr lang="en-US" altLang="zh-TW" dirty="0">
              <a:solidFill>
                <a:schemeClr val="tx1"/>
              </a:solidFill>
            </a:endParaRPr>
          </a:p>
          <a:p>
            <a:r>
              <a:rPr lang="zh-TW" altLang="en-US" dirty="0">
                <a:solidFill>
                  <a:schemeClr val="tx1"/>
                </a:solidFill>
              </a:rPr>
              <a:t>-webkit-transition-property: </a:t>
            </a:r>
            <a:r>
              <a:rPr lang="en-US" altLang="zh-TW" kern="0" dirty="0">
                <a:solidFill>
                  <a:schemeClr val="tx1"/>
                </a:solidFill>
                <a:ea typeface="細明體" panose="02020509000000000000" pitchFamily="49" charset="-120"/>
                <a:cs typeface="Courier New" panose="02070309020205020404" pitchFamily="49" charset="0"/>
              </a:rPr>
              <a:t>opacity </a:t>
            </a:r>
            <a:endParaRPr lang="zh-TW" altLang="en-US" dirty="0">
              <a:solidFill>
                <a:schemeClr val="tx1"/>
              </a:solidFill>
            </a:endParaRPr>
          </a:p>
          <a:p>
            <a:r>
              <a:rPr lang="zh-TW" altLang="en-US" dirty="0">
                <a:solidFill>
                  <a:schemeClr val="tx1"/>
                </a:solidFill>
              </a:rPr>
              <a:t>-webkit-transition-duration: </a:t>
            </a:r>
            <a:r>
              <a:rPr lang="en-US" altLang="zh-TW" dirty="0">
                <a:solidFill>
                  <a:schemeClr val="tx1"/>
                </a:solidFill>
              </a:rPr>
              <a:t>4s</a:t>
            </a:r>
            <a:endParaRPr lang="zh-TW" altLang="en-US" dirty="0">
              <a:solidFill>
                <a:schemeClr val="tx1"/>
              </a:solidFill>
            </a:endParaRPr>
          </a:p>
          <a:p>
            <a:r>
              <a:rPr lang="zh-TW" altLang="en-US" dirty="0">
                <a:solidFill>
                  <a:schemeClr val="tx1"/>
                </a:solidFill>
              </a:rPr>
              <a:t>-webkit-transition-timing-function: </a:t>
            </a:r>
            <a:r>
              <a:rPr lang="en-US" altLang="zh-TW" kern="0" dirty="0">
                <a:solidFill>
                  <a:schemeClr val="tx1"/>
                </a:solidFill>
                <a:ea typeface="細明體" panose="02020509000000000000" pitchFamily="49" charset="-120"/>
                <a:cs typeface="Courier New" panose="02070309020205020404" pitchFamily="49" charset="0"/>
              </a:rPr>
              <a:t>ease-in-out</a:t>
            </a:r>
            <a:endParaRPr lang="zh-TW" altLang="en-US" dirty="0">
              <a:solidFill>
                <a:schemeClr val="tx1"/>
              </a:solidFill>
            </a:endParaRPr>
          </a:p>
        </p:txBody>
      </p:sp>
      <p:cxnSp>
        <p:nvCxnSpPr>
          <p:cNvPr id="9" name="直線單箭頭接點 8"/>
          <p:cNvCxnSpPr/>
          <p:nvPr/>
        </p:nvCxnSpPr>
        <p:spPr>
          <a:xfrm flipH="1">
            <a:off x="3426942" y="4382531"/>
            <a:ext cx="1425145" cy="7414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圖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22452" y="2783343"/>
            <a:ext cx="972590" cy="1280160"/>
          </a:xfrm>
          <a:prstGeom prst="rect">
            <a:avLst/>
          </a:prstGeom>
        </p:spPr>
      </p:pic>
      <p:pic>
        <p:nvPicPr>
          <p:cNvPr id="11" name="圖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34364" y="5544735"/>
            <a:ext cx="972590" cy="1271848"/>
          </a:xfrm>
          <a:prstGeom prst="rect">
            <a:avLst/>
          </a:prstGeom>
        </p:spPr>
      </p:pic>
      <p:sp>
        <p:nvSpPr>
          <p:cNvPr id="12" name="矩形 11"/>
          <p:cNvSpPr/>
          <p:nvPr/>
        </p:nvSpPr>
        <p:spPr>
          <a:xfrm>
            <a:off x="9606954" y="6039232"/>
            <a:ext cx="1111202" cy="369332"/>
          </a:xfrm>
          <a:prstGeom prst="rect">
            <a:avLst/>
          </a:prstGeom>
        </p:spPr>
        <p:txBody>
          <a:bodyPr wrap="none">
            <a:spAutoFit/>
          </a:bodyPr>
          <a:lstStyle/>
          <a:p>
            <a:r>
              <a:rPr lang="en-US" altLang="zh-TW" kern="0" dirty="0">
                <a:ea typeface="細明體" panose="02020509000000000000" pitchFamily="49" charset="-120"/>
                <a:cs typeface="Courier New" panose="02070309020205020404" pitchFamily="49" charset="0"/>
              </a:rPr>
              <a:t>jhtp8.png</a:t>
            </a:r>
            <a:endParaRPr lang="zh-TW" altLang="en-US" dirty="0"/>
          </a:p>
        </p:txBody>
      </p:sp>
      <p:sp>
        <p:nvSpPr>
          <p:cNvPr id="13" name="矩形 12"/>
          <p:cNvSpPr/>
          <p:nvPr/>
        </p:nvSpPr>
        <p:spPr>
          <a:xfrm>
            <a:off x="9606955" y="2908863"/>
            <a:ext cx="992579" cy="369332"/>
          </a:xfrm>
          <a:prstGeom prst="rect">
            <a:avLst/>
          </a:prstGeom>
        </p:spPr>
        <p:txBody>
          <a:bodyPr wrap="none">
            <a:spAutoFit/>
          </a:bodyPr>
          <a:lstStyle/>
          <a:p>
            <a:r>
              <a:rPr lang="en-US" altLang="zh-TW" kern="0" dirty="0">
                <a:ea typeface="細明體" panose="02020509000000000000" pitchFamily="49" charset="-120"/>
                <a:cs typeface="Courier New" panose="02070309020205020404" pitchFamily="49" charset="0"/>
              </a:rPr>
              <a:t>jhtp.png</a:t>
            </a:r>
            <a:endParaRPr lang="zh-TW" altLang="en-US" dirty="0"/>
          </a:p>
        </p:txBody>
      </p:sp>
      <p:pic>
        <p:nvPicPr>
          <p:cNvPr id="14" name="圖片 13"/>
          <p:cNvPicPr>
            <a:picLocks noChangeAspect="1"/>
          </p:cNvPicPr>
          <p:nvPr/>
        </p:nvPicPr>
        <p:blipFill>
          <a:blip r:embed="rId4"/>
          <a:stretch>
            <a:fillRect/>
          </a:stretch>
        </p:blipFill>
        <p:spPr>
          <a:xfrm>
            <a:off x="8624754" y="4128477"/>
            <a:ext cx="972000" cy="1278001"/>
          </a:xfrm>
          <a:prstGeom prst="rect">
            <a:avLst/>
          </a:prstGeom>
        </p:spPr>
      </p:pic>
    </p:spTree>
    <p:extLst>
      <p:ext uri="{BB962C8B-B14F-4D97-AF65-F5344CB8AC3E}">
        <p14:creationId xmlns:p14="http://schemas.microsoft.com/office/powerpoint/2010/main" val="19680964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Similarities</a:t>
            </a:r>
          </a:p>
          <a:p>
            <a:pPr lvl="1"/>
            <a:r>
              <a:rPr lang="en-US" altLang="zh-TW" dirty="0"/>
              <a:t>Specify which CSS properties to listen for changes on</a:t>
            </a:r>
          </a:p>
          <a:p>
            <a:pPr lvl="1"/>
            <a:r>
              <a:rPr lang="en-US" altLang="zh-TW" dirty="0"/>
              <a:t>Set timing (easing) functions to alter the rate of going from a one property value to another</a:t>
            </a:r>
          </a:p>
          <a:p>
            <a:pPr lvl="1"/>
            <a:r>
              <a:rPr lang="en-US" altLang="zh-TW" dirty="0"/>
              <a:t>Specify a duration to control how long the animation or transition will take</a:t>
            </a:r>
          </a:p>
          <a:p>
            <a:pPr lvl="1"/>
            <a:r>
              <a:rPr lang="en-US" altLang="zh-TW" dirty="0"/>
              <a:t>Programmatically listen to animation and transition-specific events that you can then do with as you wish</a:t>
            </a:r>
          </a:p>
        </p:txBody>
      </p:sp>
      <p:sp>
        <p:nvSpPr>
          <p:cNvPr id="3" name="標題 2"/>
          <p:cNvSpPr>
            <a:spLocks noGrp="1"/>
          </p:cNvSpPr>
          <p:nvPr>
            <p:ph type="title"/>
          </p:nvPr>
        </p:nvSpPr>
        <p:spPr/>
        <p:txBody>
          <a:bodyPr/>
          <a:lstStyle/>
          <a:p>
            <a:r>
              <a:rPr lang="en-US" altLang="zh-TW" dirty="0"/>
              <a:t>Animation </a:t>
            </a:r>
            <a:r>
              <a:rPr lang="en-US" altLang="zh-TW" dirty="0" err="1"/>
              <a:t>v.s</a:t>
            </a:r>
            <a:r>
              <a:rPr lang="en-US" altLang="zh-TW" dirty="0"/>
              <a:t> Transitions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67</a:t>
            </a:fld>
            <a:endParaRPr lang="zh-TW" altLang="en-US"/>
          </a:p>
        </p:txBody>
      </p:sp>
    </p:spTree>
    <p:extLst>
      <p:ext uri="{BB962C8B-B14F-4D97-AF65-F5344CB8AC3E}">
        <p14:creationId xmlns:p14="http://schemas.microsoft.com/office/powerpoint/2010/main" val="33592009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Differences</a:t>
            </a:r>
          </a:p>
          <a:p>
            <a:pPr lvl="1"/>
            <a:r>
              <a:rPr lang="en-US" altLang="zh-TW" dirty="0"/>
              <a:t>Triggering</a:t>
            </a:r>
          </a:p>
          <a:p>
            <a:pPr lvl="2"/>
            <a:r>
              <a:rPr lang="en-US" altLang="zh-TW" dirty="0"/>
              <a:t>Animations don't require any explicit triggering. </a:t>
            </a:r>
          </a:p>
          <a:p>
            <a:pPr lvl="2"/>
            <a:r>
              <a:rPr lang="en-US" altLang="zh-TW" dirty="0"/>
              <a:t>Transition only plays as a reaction to a CSS property that has changed.</a:t>
            </a:r>
          </a:p>
          <a:p>
            <a:pPr lvl="1"/>
            <a:r>
              <a:rPr lang="en-US" altLang="zh-TW" dirty="0"/>
              <a:t>Looping</a:t>
            </a:r>
          </a:p>
          <a:p>
            <a:pPr lvl="2"/>
            <a:r>
              <a:rPr lang="en-US" altLang="zh-TW" dirty="0"/>
              <a:t>animation-iteration-count property</a:t>
            </a:r>
          </a:p>
          <a:p>
            <a:pPr lvl="2"/>
            <a:r>
              <a:rPr lang="en-US" altLang="zh-TW" dirty="0"/>
              <a:t>transition don't have a property </a:t>
            </a:r>
          </a:p>
          <a:p>
            <a:pPr marL="914400" lvl="2" indent="0">
              <a:buNone/>
            </a:pPr>
            <a:r>
              <a:rPr lang="en-US" altLang="zh-TW" dirty="0"/>
              <a:t> </a:t>
            </a:r>
          </a:p>
          <a:p>
            <a:pPr lvl="2"/>
            <a:endParaRPr lang="en-US" altLang="zh-TW" dirty="0"/>
          </a:p>
          <a:p>
            <a:pPr lvl="1"/>
            <a:endParaRPr lang="en-US" altLang="zh-TW" dirty="0"/>
          </a:p>
          <a:p>
            <a:pPr lvl="2"/>
            <a:endParaRPr lang="en-US" altLang="zh-TW" dirty="0"/>
          </a:p>
          <a:p>
            <a:pPr lvl="1"/>
            <a:endParaRPr lang="en-US" altLang="zh-TW" dirty="0"/>
          </a:p>
          <a:p>
            <a:pPr lvl="2"/>
            <a:endParaRPr lang="zh-TW" altLang="en-US" dirty="0"/>
          </a:p>
        </p:txBody>
      </p:sp>
      <p:sp>
        <p:nvSpPr>
          <p:cNvPr id="3" name="標題 2"/>
          <p:cNvSpPr>
            <a:spLocks noGrp="1"/>
          </p:cNvSpPr>
          <p:nvPr>
            <p:ph type="title"/>
          </p:nvPr>
        </p:nvSpPr>
        <p:spPr/>
        <p:txBody>
          <a:bodyPr/>
          <a:lstStyle/>
          <a:p>
            <a:r>
              <a:rPr lang="en-US" altLang="zh-TW" dirty="0"/>
              <a:t>Animation </a:t>
            </a:r>
            <a:r>
              <a:rPr lang="en-US" altLang="zh-TW" dirty="0" err="1"/>
              <a:t>v.s</a:t>
            </a:r>
            <a:r>
              <a:rPr lang="en-US" altLang="zh-TW" dirty="0"/>
              <a:t> Transitions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68</a:t>
            </a:fld>
            <a:endParaRPr lang="zh-TW" altLang="en-US"/>
          </a:p>
        </p:txBody>
      </p:sp>
    </p:spTree>
    <p:extLst>
      <p:ext uri="{BB962C8B-B14F-4D97-AF65-F5344CB8AC3E}">
        <p14:creationId xmlns:p14="http://schemas.microsoft.com/office/powerpoint/2010/main" val="25980457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Differences</a:t>
            </a:r>
          </a:p>
          <a:p>
            <a:pPr lvl="1"/>
            <a:r>
              <a:rPr lang="en-US" altLang="zh-TW" dirty="0"/>
              <a:t>Defining Intermediate Points / </a:t>
            </a:r>
            <a:r>
              <a:rPr lang="en-US" altLang="zh-TW" dirty="0" err="1"/>
              <a:t>Keyframes</a:t>
            </a:r>
            <a:endParaRPr lang="en-US" altLang="zh-TW" dirty="0"/>
          </a:p>
          <a:p>
            <a:pPr lvl="2"/>
            <a:r>
              <a:rPr lang="en-US" altLang="zh-TW" dirty="0"/>
              <a:t>animation : you have the ability to define </a:t>
            </a:r>
            <a:r>
              <a:rPr lang="en-US" altLang="zh-TW" dirty="0" err="1"/>
              <a:t>keyframes</a:t>
            </a:r>
            <a:r>
              <a:rPr lang="en-US" altLang="zh-TW" dirty="0"/>
              <a:t> which give you more control over your CSS property values beyond just the start and the end.</a:t>
            </a:r>
          </a:p>
          <a:p>
            <a:pPr lvl="2"/>
            <a:r>
              <a:rPr lang="en-US" altLang="zh-TW" dirty="0"/>
              <a:t>transitions : you don't have much control over anything beyond the end result</a:t>
            </a:r>
          </a:p>
          <a:p>
            <a:pPr lvl="1"/>
            <a:endParaRPr lang="zh-TW" altLang="en-US" dirty="0"/>
          </a:p>
        </p:txBody>
      </p:sp>
      <p:sp>
        <p:nvSpPr>
          <p:cNvPr id="3" name="標題 2"/>
          <p:cNvSpPr>
            <a:spLocks noGrp="1"/>
          </p:cNvSpPr>
          <p:nvPr>
            <p:ph type="title"/>
          </p:nvPr>
        </p:nvSpPr>
        <p:spPr/>
        <p:txBody>
          <a:bodyPr/>
          <a:lstStyle/>
          <a:p>
            <a:r>
              <a:rPr lang="en-US" altLang="zh-TW" dirty="0"/>
              <a:t>Animation </a:t>
            </a:r>
            <a:r>
              <a:rPr lang="en-US" altLang="zh-TW" dirty="0" err="1"/>
              <a:t>v.s</a:t>
            </a:r>
            <a:r>
              <a:rPr lang="en-US" altLang="zh-TW" dirty="0"/>
              <a:t> Transitions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69</a:t>
            </a:fld>
            <a:endParaRPr lang="zh-TW" altLang="en-US"/>
          </a:p>
        </p:txBody>
      </p:sp>
    </p:spTree>
    <p:extLst>
      <p:ext uri="{BB962C8B-B14F-4D97-AF65-F5344CB8AC3E}">
        <p14:creationId xmlns:p14="http://schemas.microsoft.com/office/powerpoint/2010/main" val="3782263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512609" y="1537174"/>
            <a:ext cx="5090018"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&lt;!DOCTYPE html&gt;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html</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head</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meta</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charset</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4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"utf-8"</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title</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r>
              <a:rPr lang="en-US" altLang="zh-TW" sz="1400" kern="0" dirty="0">
                <a:solidFill>
                  <a:srgbClr val="D75F5F"/>
                </a:solidFill>
                <a:latin typeface="Courier New" panose="02070309020205020404" pitchFamily="49" charset="0"/>
                <a:ea typeface="細明體" panose="02020509000000000000" pitchFamily="49" charset="-120"/>
                <a:cs typeface="細明體" panose="02020509000000000000" pitchFamily="49" charset="-120"/>
              </a:rPr>
              <a:t>Text Shadow</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title</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style</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type</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4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"text/</a:t>
            </a:r>
            <a:r>
              <a:rPr lang="en-US" altLang="zh-TW" sz="14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css</a:t>
            </a:r>
            <a:r>
              <a:rPr lang="en-US" altLang="zh-TW" sz="14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h1</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text-shadow</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-4px</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err="1">
                <a:solidFill>
                  <a:srgbClr val="008787"/>
                </a:solidFill>
                <a:latin typeface="Courier New" panose="02070309020205020404" pitchFamily="49" charset="0"/>
                <a:ea typeface="細明體" panose="02020509000000000000" pitchFamily="49" charset="-120"/>
                <a:cs typeface="細明體" panose="02020509000000000000" pitchFamily="49" charset="-120"/>
              </a:rPr>
              <a:t>4px</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6px</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err="1">
                <a:solidFill>
                  <a:srgbClr val="008080"/>
                </a:solidFill>
                <a:latin typeface="Courier New" panose="02070309020205020404" pitchFamily="49" charset="0"/>
                <a:ea typeface="細明體" panose="02020509000000000000" pitchFamily="49" charset="-120"/>
                <a:cs typeface="細明體" panose="02020509000000000000" pitchFamily="49" charset="-120"/>
              </a:rPr>
              <a:t>dimgrey</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font-size</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400%</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style</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head</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body</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h1</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r>
              <a:rPr lang="en-US" altLang="zh-TW" sz="1400" kern="0" dirty="0">
                <a:solidFill>
                  <a:srgbClr val="D75F5F"/>
                </a:solidFill>
                <a:latin typeface="Courier New" panose="02070309020205020404" pitchFamily="49" charset="0"/>
                <a:ea typeface="細明體" panose="02020509000000000000" pitchFamily="49" charset="-120"/>
                <a:cs typeface="細明體" panose="02020509000000000000" pitchFamily="49" charset="-120"/>
              </a:rPr>
              <a:t>Text Shadow</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h1</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body</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html</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400" kern="100" dirty="0">
              <a:latin typeface="Calibri" panose="020F0502020204030204" pitchFamily="34" charset="0"/>
              <a:cs typeface="Times New Roman" panose="02020603050405020304" pitchFamily="18" charset="0"/>
            </a:endParaRPr>
          </a:p>
          <a:p>
            <a:r>
              <a:rPr lang="en-US" altLang="zh-TW" sz="1400" kern="100" dirty="0">
                <a:latin typeface="Calibri" panose="020F0502020204030204" pitchFamily="34" charset="0"/>
                <a:cs typeface="Times New Roman" panose="02020603050405020304" pitchFamily="18" charset="0"/>
              </a:rPr>
              <a:t> </a:t>
            </a:r>
            <a:endParaRPr lang="zh-TW" altLang="zh-TW" sz="14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Text Shadows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a:t>
            </a:fld>
            <a:endParaRPr lang="zh-TW" altLang="en-US"/>
          </a:p>
        </p:txBody>
      </p:sp>
      <p:sp>
        <p:nvSpPr>
          <p:cNvPr id="6" name="矩形 5"/>
          <p:cNvSpPr/>
          <p:nvPr/>
        </p:nvSpPr>
        <p:spPr>
          <a:xfrm>
            <a:off x="1663079" y="5579754"/>
            <a:ext cx="4621427" cy="276999"/>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altLang="zh-TW" sz="1200" dirty="0">
                <a:solidFill>
                  <a:srgbClr val="000000"/>
                </a:solidFill>
                <a:latin typeface="Arial" panose="020B0604020202020204" pitchFamily="34" charset="0"/>
              </a:rPr>
              <a:t>text-shadow: X </a:t>
            </a:r>
            <a:r>
              <a:rPr lang="zh-TW" altLang="en-US" sz="1200" dirty="0">
                <a:solidFill>
                  <a:srgbClr val="000000"/>
                </a:solidFill>
                <a:latin typeface="Arial" panose="020B0604020202020204" pitchFamily="34" charset="0"/>
              </a:rPr>
              <a:t>軸方向的陰影 </a:t>
            </a:r>
            <a:r>
              <a:rPr lang="en-US" altLang="zh-TW" sz="1200" dirty="0">
                <a:solidFill>
                  <a:srgbClr val="000000"/>
                </a:solidFill>
                <a:latin typeface="Arial" panose="020B0604020202020204" pitchFamily="34" charset="0"/>
              </a:rPr>
              <a:t>Y </a:t>
            </a:r>
            <a:r>
              <a:rPr lang="zh-TW" altLang="en-US" sz="1200" dirty="0">
                <a:solidFill>
                  <a:srgbClr val="000000"/>
                </a:solidFill>
                <a:latin typeface="Arial" panose="020B0604020202020204" pitchFamily="34" charset="0"/>
              </a:rPr>
              <a:t>軸方向的陰影 模糊範圍 陰影顏色</a:t>
            </a:r>
            <a:r>
              <a:rPr lang="en-US" altLang="zh-TW" sz="1200" dirty="0">
                <a:solidFill>
                  <a:srgbClr val="000000"/>
                </a:solidFill>
                <a:latin typeface="Arial" panose="020B0604020202020204" pitchFamily="34" charset="0"/>
              </a:rPr>
              <a:t>;</a:t>
            </a:r>
            <a:endParaRPr lang="zh-TW" altLang="en-US" sz="1200" dirty="0"/>
          </a:p>
        </p:txBody>
      </p:sp>
      <p:pic>
        <p:nvPicPr>
          <p:cNvPr id="7" name="圖片 6"/>
          <p:cNvPicPr>
            <a:picLocks noChangeAspect="1"/>
          </p:cNvPicPr>
          <p:nvPr/>
        </p:nvPicPr>
        <p:blipFill>
          <a:blip r:embed="rId2"/>
          <a:stretch>
            <a:fillRect/>
          </a:stretch>
        </p:blipFill>
        <p:spPr>
          <a:xfrm>
            <a:off x="6753226" y="1251107"/>
            <a:ext cx="3457575" cy="552450"/>
          </a:xfrm>
          <a:prstGeom prst="rect">
            <a:avLst/>
          </a:prstGeom>
          <a:ln>
            <a:solidFill>
              <a:schemeClr val="tx1"/>
            </a:solidFill>
          </a:ln>
        </p:spPr>
      </p:pic>
      <p:sp>
        <p:nvSpPr>
          <p:cNvPr id="8" name="矩形 7"/>
          <p:cNvSpPr/>
          <p:nvPr/>
        </p:nvSpPr>
        <p:spPr>
          <a:xfrm>
            <a:off x="6753096" y="1911757"/>
            <a:ext cx="3612292"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TW" b="1" kern="0" dirty="0">
                <a:solidFill>
                  <a:schemeClr val="tx1"/>
                </a:solidFill>
                <a:ea typeface="細明體" panose="02020509000000000000" pitchFamily="49" charset="-120"/>
                <a:cs typeface="Courier New" panose="02070309020205020404" pitchFamily="49" charset="0"/>
              </a:rPr>
              <a:t>text-shadow</a:t>
            </a:r>
            <a:r>
              <a:rPr lang="en-US" altLang="zh-TW" kern="0" dirty="0">
                <a:solidFill>
                  <a:schemeClr val="tx1"/>
                </a:solidFill>
                <a:ea typeface="細明體" panose="02020509000000000000" pitchFamily="49" charset="-120"/>
                <a:cs typeface="Courier New" panose="02070309020205020404" pitchFamily="49" charset="0"/>
              </a:rPr>
              <a:t>: -4px </a:t>
            </a:r>
            <a:r>
              <a:rPr lang="en-US" altLang="zh-TW" kern="0" dirty="0" err="1">
                <a:solidFill>
                  <a:schemeClr val="tx1"/>
                </a:solidFill>
                <a:ea typeface="細明體" panose="02020509000000000000" pitchFamily="49" charset="-120"/>
                <a:cs typeface="Courier New" panose="02070309020205020404" pitchFamily="49" charset="0"/>
              </a:rPr>
              <a:t>4px</a:t>
            </a:r>
            <a:r>
              <a:rPr lang="en-US" altLang="zh-TW" kern="0" dirty="0">
                <a:solidFill>
                  <a:schemeClr val="tx1"/>
                </a:solidFill>
                <a:ea typeface="細明體" panose="02020509000000000000" pitchFamily="49" charset="-120"/>
                <a:cs typeface="Courier New" panose="02070309020205020404" pitchFamily="49" charset="0"/>
              </a:rPr>
              <a:t> 6px </a:t>
            </a:r>
            <a:r>
              <a:rPr lang="en-US" altLang="zh-TW" kern="0" dirty="0" err="1">
                <a:solidFill>
                  <a:schemeClr val="tx1"/>
                </a:solidFill>
                <a:ea typeface="細明體" panose="02020509000000000000" pitchFamily="49" charset="-120"/>
                <a:cs typeface="Courier New" panose="02070309020205020404" pitchFamily="49" charset="0"/>
              </a:rPr>
              <a:t>dimgrey</a:t>
            </a:r>
            <a:endParaRPr lang="zh-TW" altLang="en-US" dirty="0">
              <a:solidFill>
                <a:schemeClr val="tx1"/>
              </a:solidFill>
            </a:endParaRPr>
          </a:p>
        </p:txBody>
      </p:sp>
      <p:pic>
        <p:nvPicPr>
          <p:cNvPr id="9" name="圖片 8"/>
          <p:cNvPicPr>
            <a:picLocks noChangeAspect="1"/>
          </p:cNvPicPr>
          <p:nvPr/>
        </p:nvPicPr>
        <p:blipFill>
          <a:blip r:embed="rId3"/>
          <a:stretch>
            <a:fillRect/>
          </a:stretch>
        </p:blipFill>
        <p:spPr>
          <a:xfrm>
            <a:off x="6753097" y="2454950"/>
            <a:ext cx="3476625" cy="876300"/>
          </a:xfrm>
          <a:prstGeom prst="rect">
            <a:avLst/>
          </a:prstGeom>
          <a:solidFill>
            <a:schemeClr val="tx1"/>
          </a:solidFill>
          <a:ln>
            <a:solidFill>
              <a:schemeClr val="tx1"/>
            </a:solidFill>
          </a:ln>
        </p:spPr>
      </p:pic>
      <p:sp>
        <p:nvSpPr>
          <p:cNvPr id="10" name="矩形 9"/>
          <p:cNvSpPr/>
          <p:nvPr/>
        </p:nvSpPr>
        <p:spPr>
          <a:xfrm>
            <a:off x="6753096" y="3410863"/>
            <a:ext cx="3914904"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TW" b="1" kern="0" dirty="0">
                <a:solidFill>
                  <a:schemeClr val="tx1"/>
                </a:solidFill>
                <a:ea typeface="細明體" panose="02020509000000000000" pitchFamily="49" charset="-120"/>
                <a:cs typeface="Courier New" panose="02070309020205020404" pitchFamily="49" charset="0"/>
              </a:rPr>
              <a:t>text-shadow</a:t>
            </a:r>
            <a:r>
              <a:rPr lang="en-US" altLang="zh-TW" kern="0" dirty="0">
                <a:solidFill>
                  <a:schemeClr val="tx1"/>
                </a:solidFill>
                <a:ea typeface="細明體" panose="02020509000000000000" pitchFamily="49" charset="-120"/>
                <a:cs typeface="Courier New" panose="02070309020205020404" pitchFamily="49" charset="0"/>
              </a:rPr>
              <a:t>: </a:t>
            </a:r>
            <a:r>
              <a:rPr lang="en-US" altLang="zh-TW" kern="0" dirty="0">
                <a:solidFill>
                  <a:srgbClr val="FF0000"/>
                </a:solidFill>
                <a:ea typeface="細明體" panose="02020509000000000000" pitchFamily="49" charset="-120"/>
                <a:cs typeface="Courier New" panose="02070309020205020404" pitchFamily="49" charset="0"/>
              </a:rPr>
              <a:t>-40px </a:t>
            </a:r>
            <a:r>
              <a:rPr lang="en-US" altLang="zh-TW" kern="0" dirty="0" err="1">
                <a:solidFill>
                  <a:srgbClr val="FF0000"/>
                </a:solidFill>
                <a:ea typeface="細明體" panose="02020509000000000000" pitchFamily="49" charset="-120"/>
                <a:cs typeface="Courier New" panose="02070309020205020404" pitchFamily="49" charset="0"/>
              </a:rPr>
              <a:t>40px</a:t>
            </a:r>
            <a:r>
              <a:rPr lang="en-US" altLang="zh-TW" kern="0" dirty="0">
                <a:solidFill>
                  <a:srgbClr val="FF0000"/>
                </a:solidFill>
                <a:ea typeface="細明體" panose="02020509000000000000" pitchFamily="49" charset="-120"/>
                <a:cs typeface="Courier New" panose="02070309020205020404" pitchFamily="49" charset="0"/>
              </a:rPr>
              <a:t> </a:t>
            </a:r>
            <a:r>
              <a:rPr lang="en-US" altLang="zh-TW" kern="0" dirty="0">
                <a:solidFill>
                  <a:schemeClr val="tx1"/>
                </a:solidFill>
                <a:ea typeface="細明體" panose="02020509000000000000" pitchFamily="49" charset="-120"/>
                <a:cs typeface="Courier New" panose="02070309020205020404" pitchFamily="49" charset="0"/>
              </a:rPr>
              <a:t>6px </a:t>
            </a:r>
            <a:r>
              <a:rPr lang="en-US" altLang="zh-TW" kern="0" dirty="0" err="1">
                <a:solidFill>
                  <a:schemeClr val="tx1"/>
                </a:solidFill>
                <a:ea typeface="細明體" panose="02020509000000000000" pitchFamily="49" charset="-120"/>
                <a:cs typeface="Courier New" panose="02070309020205020404" pitchFamily="49" charset="0"/>
              </a:rPr>
              <a:t>dimgrey</a:t>
            </a:r>
            <a:endParaRPr lang="zh-TW" altLang="en-US" dirty="0">
              <a:solidFill>
                <a:schemeClr val="tx1"/>
              </a:solidFill>
            </a:endParaRPr>
          </a:p>
        </p:txBody>
      </p:sp>
      <p:pic>
        <p:nvPicPr>
          <p:cNvPr id="11" name="圖片 10"/>
          <p:cNvPicPr>
            <a:picLocks noChangeAspect="1"/>
          </p:cNvPicPr>
          <p:nvPr/>
        </p:nvPicPr>
        <p:blipFill>
          <a:blip r:embed="rId4"/>
          <a:stretch>
            <a:fillRect/>
          </a:stretch>
        </p:blipFill>
        <p:spPr>
          <a:xfrm>
            <a:off x="6748333" y="3890464"/>
            <a:ext cx="3486150" cy="895350"/>
          </a:xfrm>
          <a:prstGeom prst="rect">
            <a:avLst/>
          </a:prstGeom>
          <a:ln>
            <a:solidFill>
              <a:schemeClr val="tx1"/>
            </a:solidFill>
          </a:ln>
        </p:spPr>
      </p:pic>
      <p:sp>
        <p:nvSpPr>
          <p:cNvPr id="12" name="矩形 11"/>
          <p:cNvSpPr/>
          <p:nvPr/>
        </p:nvSpPr>
        <p:spPr>
          <a:xfrm>
            <a:off x="6741705" y="4883549"/>
            <a:ext cx="3937686"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TW" b="1" kern="0" dirty="0">
                <a:solidFill>
                  <a:schemeClr val="tx1"/>
                </a:solidFill>
                <a:ea typeface="細明體" panose="02020509000000000000" pitchFamily="49" charset="-120"/>
                <a:cs typeface="Courier New" panose="02070309020205020404" pitchFamily="49" charset="0"/>
              </a:rPr>
              <a:t>text-shadow</a:t>
            </a:r>
            <a:r>
              <a:rPr lang="en-US" altLang="zh-TW" kern="0" dirty="0">
                <a:solidFill>
                  <a:schemeClr val="tx1"/>
                </a:solidFill>
                <a:ea typeface="細明體" panose="02020509000000000000" pitchFamily="49" charset="-120"/>
                <a:cs typeface="Courier New" panose="02070309020205020404" pitchFamily="49" charset="0"/>
              </a:rPr>
              <a:t>: -40px </a:t>
            </a:r>
            <a:r>
              <a:rPr lang="en-US" altLang="zh-TW" kern="0" dirty="0" err="1">
                <a:solidFill>
                  <a:schemeClr val="tx1"/>
                </a:solidFill>
                <a:ea typeface="細明體" panose="02020509000000000000" pitchFamily="49" charset="-120"/>
                <a:cs typeface="Courier New" panose="02070309020205020404" pitchFamily="49" charset="0"/>
              </a:rPr>
              <a:t>40px</a:t>
            </a:r>
            <a:r>
              <a:rPr lang="en-US" altLang="zh-TW" kern="0" dirty="0">
                <a:solidFill>
                  <a:schemeClr val="tx1"/>
                </a:solidFill>
                <a:ea typeface="細明體" panose="02020509000000000000" pitchFamily="49" charset="-120"/>
                <a:cs typeface="Courier New" panose="02070309020205020404" pitchFamily="49" charset="0"/>
              </a:rPr>
              <a:t> </a:t>
            </a:r>
            <a:r>
              <a:rPr lang="en-US" altLang="zh-TW" kern="0" dirty="0">
                <a:solidFill>
                  <a:srgbClr val="FF0000"/>
                </a:solidFill>
                <a:ea typeface="細明體" panose="02020509000000000000" pitchFamily="49" charset="-120"/>
                <a:cs typeface="Courier New" panose="02070309020205020404" pitchFamily="49" charset="0"/>
              </a:rPr>
              <a:t>20px</a:t>
            </a:r>
            <a:r>
              <a:rPr lang="en-US" altLang="zh-TW" kern="0" dirty="0">
                <a:solidFill>
                  <a:schemeClr val="tx1"/>
                </a:solidFill>
                <a:ea typeface="細明體" panose="02020509000000000000" pitchFamily="49" charset="-120"/>
                <a:cs typeface="Courier New" panose="02070309020205020404" pitchFamily="49" charset="0"/>
              </a:rPr>
              <a:t> </a:t>
            </a:r>
            <a:r>
              <a:rPr lang="en-US" altLang="zh-TW" kern="0" dirty="0" err="1">
                <a:solidFill>
                  <a:schemeClr val="tx1"/>
                </a:solidFill>
                <a:ea typeface="細明體" panose="02020509000000000000" pitchFamily="49" charset="-120"/>
                <a:cs typeface="Courier New" panose="02070309020205020404" pitchFamily="49" charset="0"/>
              </a:rPr>
              <a:t>dimgrey</a:t>
            </a:r>
            <a:endParaRPr lang="zh-TW" altLang="en-US" dirty="0">
              <a:solidFill>
                <a:schemeClr val="tx1"/>
              </a:solidFill>
            </a:endParaRPr>
          </a:p>
        </p:txBody>
      </p:sp>
      <p:pic>
        <p:nvPicPr>
          <p:cNvPr id="13" name="圖片 12"/>
          <p:cNvPicPr>
            <a:picLocks noChangeAspect="1"/>
          </p:cNvPicPr>
          <p:nvPr/>
        </p:nvPicPr>
        <p:blipFill>
          <a:blip r:embed="rId5"/>
          <a:stretch>
            <a:fillRect/>
          </a:stretch>
        </p:blipFill>
        <p:spPr>
          <a:xfrm>
            <a:off x="6741706" y="5331939"/>
            <a:ext cx="3457575" cy="857250"/>
          </a:xfrm>
          <a:prstGeom prst="rect">
            <a:avLst/>
          </a:prstGeom>
        </p:spPr>
      </p:pic>
      <p:sp>
        <p:nvSpPr>
          <p:cNvPr id="15" name="矩形 14"/>
          <p:cNvSpPr/>
          <p:nvPr/>
        </p:nvSpPr>
        <p:spPr>
          <a:xfrm>
            <a:off x="6741705" y="6264474"/>
            <a:ext cx="3914904"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TW" b="1" kern="0" dirty="0">
                <a:solidFill>
                  <a:schemeClr val="tx1"/>
                </a:solidFill>
                <a:ea typeface="細明體" panose="02020509000000000000" pitchFamily="49" charset="-120"/>
                <a:cs typeface="Courier New" panose="02070309020205020404" pitchFamily="49" charset="0"/>
              </a:rPr>
              <a:t>text-shadow</a:t>
            </a:r>
            <a:r>
              <a:rPr lang="en-US" altLang="zh-TW" kern="0" dirty="0">
                <a:solidFill>
                  <a:schemeClr val="tx1"/>
                </a:solidFill>
                <a:ea typeface="細明體" panose="02020509000000000000" pitchFamily="49" charset="-120"/>
                <a:cs typeface="Courier New" panose="02070309020205020404" pitchFamily="49" charset="0"/>
              </a:rPr>
              <a:t>: -40px </a:t>
            </a:r>
            <a:r>
              <a:rPr lang="en-US" altLang="zh-TW" kern="0" dirty="0" err="1">
                <a:solidFill>
                  <a:schemeClr val="tx1"/>
                </a:solidFill>
                <a:ea typeface="細明體" panose="02020509000000000000" pitchFamily="49" charset="-120"/>
                <a:cs typeface="Courier New" panose="02070309020205020404" pitchFamily="49" charset="0"/>
              </a:rPr>
              <a:t>40px</a:t>
            </a:r>
            <a:r>
              <a:rPr lang="en-US" altLang="zh-TW" kern="0" dirty="0">
                <a:solidFill>
                  <a:schemeClr val="tx1"/>
                </a:solidFill>
                <a:ea typeface="細明體" panose="02020509000000000000" pitchFamily="49" charset="-120"/>
                <a:cs typeface="Courier New" panose="02070309020205020404" pitchFamily="49" charset="0"/>
              </a:rPr>
              <a:t> 6px </a:t>
            </a:r>
            <a:r>
              <a:rPr lang="en-US" altLang="zh-TW" kern="0" dirty="0">
                <a:solidFill>
                  <a:srgbClr val="FF0000"/>
                </a:solidFill>
                <a:ea typeface="細明體" panose="02020509000000000000" pitchFamily="49" charset="-120"/>
                <a:cs typeface="Courier New" panose="02070309020205020404" pitchFamily="49" charset="0"/>
              </a:rPr>
              <a:t>blue</a:t>
            </a:r>
            <a:endParaRPr lang="zh-TW" altLang="en-US" dirty="0">
              <a:solidFill>
                <a:srgbClr val="FF0000"/>
              </a:solidFill>
            </a:endParaRPr>
          </a:p>
        </p:txBody>
      </p:sp>
      <p:sp>
        <p:nvSpPr>
          <p:cNvPr id="16" name="矩形 15"/>
          <p:cNvSpPr/>
          <p:nvPr/>
        </p:nvSpPr>
        <p:spPr>
          <a:xfrm>
            <a:off x="2806950" y="3290701"/>
            <a:ext cx="3791558" cy="2318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57425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Using the </a:t>
            </a:r>
            <a:r>
              <a:rPr lang="en-US" altLang="zh-TW" dirty="0">
                <a:solidFill>
                  <a:srgbClr val="FF0000"/>
                </a:solidFill>
              </a:rPr>
              <a:t>@font-face </a:t>
            </a:r>
            <a:r>
              <a:rPr lang="en-US" altLang="zh-TW" dirty="0">
                <a:solidFill>
                  <a:schemeClr val="tx1"/>
                </a:solidFill>
              </a:rPr>
              <a:t>rule</a:t>
            </a:r>
            <a:r>
              <a:rPr lang="en-US" altLang="zh-TW" dirty="0"/>
              <a:t>, you can specify fonts for a web page, even if they’re not installed on the user's system. </a:t>
            </a:r>
          </a:p>
          <a:p>
            <a:r>
              <a:rPr lang="en-US" altLang="zh-TW" dirty="0"/>
              <a:t>You can use downloadable fonts to help ensure a uniform look across client sites.  </a:t>
            </a:r>
          </a:p>
          <a:p>
            <a:r>
              <a:rPr lang="en-US" altLang="zh-TW" dirty="0"/>
              <a:t>Web Resource</a:t>
            </a:r>
          </a:p>
          <a:p>
            <a:pPr lvl="1"/>
            <a:r>
              <a:rPr lang="en-US" altLang="zh-TW" dirty="0"/>
              <a:t>http://www.google.com/fonts/ </a:t>
            </a:r>
          </a:p>
          <a:p>
            <a:endParaRPr lang="zh-TW" altLang="en-US" dirty="0"/>
          </a:p>
        </p:txBody>
      </p:sp>
      <p:sp>
        <p:nvSpPr>
          <p:cNvPr id="3" name="標題 2"/>
          <p:cNvSpPr>
            <a:spLocks noGrp="1"/>
          </p:cNvSpPr>
          <p:nvPr>
            <p:ph type="title"/>
          </p:nvPr>
        </p:nvSpPr>
        <p:spPr/>
        <p:txBody>
          <a:bodyPr>
            <a:normAutofit/>
          </a:bodyPr>
          <a:lstStyle/>
          <a:p>
            <a:r>
              <a:rPr lang="en-US" altLang="zh-TW" dirty="0"/>
              <a:t>Downloading Web Fonts and the @font-face Rule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70</a:t>
            </a:fld>
            <a:endParaRPr lang="zh-TW" altLang="en-US"/>
          </a:p>
        </p:txBody>
      </p:sp>
    </p:spTree>
    <p:extLst>
      <p:ext uri="{BB962C8B-B14F-4D97-AF65-F5344CB8AC3E}">
        <p14:creationId xmlns:p14="http://schemas.microsoft.com/office/powerpoint/2010/main" val="27704171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normAutofit/>
          </a:bodyPr>
          <a:lstStyle/>
          <a:p>
            <a:r>
              <a:rPr lang="en-US" altLang="zh-TW" dirty="0"/>
              <a:t>Downloading Web Fonts and the @font-face Rule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71</a:t>
            </a:fld>
            <a:endParaRPr lang="zh-TW" altLang="en-US"/>
          </a:p>
        </p:txBody>
      </p:sp>
      <p:sp>
        <p:nvSpPr>
          <p:cNvPr id="12" name="矩形 11"/>
          <p:cNvSpPr/>
          <p:nvPr/>
        </p:nvSpPr>
        <p:spPr>
          <a:xfrm>
            <a:off x="1548715" y="136285"/>
            <a:ext cx="8081319" cy="415498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Embedded Fonts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link</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http://fonts.googleapis.com/</a:t>
            </a:r>
            <a:r>
              <a:rPr lang="en-US" altLang="zh-TW" sz="1200" kern="0" dirty="0" err="1">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css?family</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a:t>
            </a:r>
            <a:r>
              <a:rPr lang="en-US" altLang="zh-TW" sz="1200" kern="0" dirty="0" err="1">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Calligraffitti</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rel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'stylesheet'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Calligraffitti</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48px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text-shadow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87"/>
                </a:solidFill>
                <a:latin typeface="Courier New" panose="02070309020205020404" pitchFamily="49" charset="0"/>
                <a:ea typeface="細明體" panose="02020509000000000000" pitchFamily="49" charset="-120"/>
                <a:cs typeface="Times New Roman" panose="02020603050405020304" pitchFamily="18" charset="0"/>
              </a:rPr>
              <a:t>3px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87"/>
                </a:solidFill>
                <a:latin typeface="Courier New" panose="02070309020205020404" pitchFamily="49" charset="0"/>
                <a:ea typeface="細明體" panose="02020509000000000000" pitchFamily="49" charset="-120"/>
                <a:cs typeface="Times New Roman" panose="02020603050405020304" pitchFamily="18" charset="0"/>
              </a:rPr>
              <a:t>3px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DimGrey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Embedding the Google web font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Calligraffitti</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9" name="矩形 8"/>
          <p:cNvSpPr/>
          <p:nvPr/>
        </p:nvSpPr>
        <p:spPr>
          <a:xfrm>
            <a:off x="1524001" y="4723929"/>
            <a:ext cx="1062681" cy="21877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1" name="圖片 10"/>
          <p:cNvPicPr>
            <a:picLocks noChangeAspect="1"/>
          </p:cNvPicPr>
          <p:nvPr/>
        </p:nvPicPr>
        <p:blipFill>
          <a:blip r:embed="rId3"/>
          <a:stretch>
            <a:fillRect/>
          </a:stretch>
        </p:blipFill>
        <p:spPr>
          <a:xfrm>
            <a:off x="4555525" y="2789526"/>
            <a:ext cx="6065108" cy="572180"/>
          </a:xfrm>
          <a:prstGeom prst="rect">
            <a:avLst/>
          </a:prstGeom>
        </p:spPr>
      </p:pic>
      <p:sp>
        <p:nvSpPr>
          <p:cNvPr id="5" name="矩形 4"/>
          <p:cNvSpPr/>
          <p:nvPr/>
        </p:nvSpPr>
        <p:spPr>
          <a:xfrm>
            <a:off x="1532239" y="4514449"/>
            <a:ext cx="8336692" cy="212365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latin</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@font-face</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font-family</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Calligraffitti</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font-style</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normal</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font-weight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400</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src</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local(</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Calligraffitti</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local(</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Calligraffitti</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-Regular'</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870000"/>
                </a:solidFill>
                <a:latin typeface="Courier New" panose="02070309020205020404" pitchFamily="49" charset="0"/>
                <a:ea typeface="細明體" panose="02020509000000000000" pitchFamily="49" charset="-120"/>
                <a:cs typeface="細明體" panose="02020509000000000000" pitchFamily="49" charset="-120"/>
              </a:rPr>
              <a:t>url</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FF"/>
                </a:solidFill>
                <a:latin typeface="Courier New" panose="02070309020205020404" pitchFamily="49" charset="0"/>
                <a:ea typeface="細明體" panose="02020509000000000000" pitchFamily="49" charset="-120"/>
                <a:cs typeface="細明體" panose="02020509000000000000" pitchFamily="49" charset="-120"/>
                <a:hlinkClick r:id="rId4"/>
              </a:rPr>
              <a:t>http://fonts.gstatic.com/s/calligraffitti/v7/vLVN2Y-z65rVu1R7lWdvyHgb5cXjTnFmJ5DL9C8eNek.woff2</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format(</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'woff2'</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080"/>
                </a:solidFill>
                <a:latin typeface="Courier New" panose="02070309020205020404" pitchFamily="49" charset="0"/>
                <a:ea typeface="細明體" panose="02020509000000000000" pitchFamily="49" charset="-120"/>
                <a:cs typeface="細明體" panose="02020509000000000000" pitchFamily="49" charset="-120"/>
              </a:rPr>
              <a:t>unicode</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-range: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U+0000-00FF</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U+0131</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U+0152-0153</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U+02C6</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U+02DA</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U+02DC</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U+2000-206F</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U+2074</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U+20AC</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U+2212</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U+2215</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U+E0FF</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U+EFFD</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U+F000</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p:txBody>
      </p:sp>
      <p:sp>
        <p:nvSpPr>
          <p:cNvPr id="10" name="矩形 9"/>
          <p:cNvSpPr/>
          <p:nvPr/>
        </p:nvSpPr>
        <p:spPr>
          <a:xfrm>
            <a:off x="4609070" y="4410332"/>
            <a:ext cx="3468131" cy="27699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1200" kern="0" dirty="0">
                <a:solidFill>
                  <a:srgbClr val="0000FF"/>
                </a:solidFill>
                <a:ea typeface="細明體" panose="02020509000000000000" pitchFamily="49" charset="-120"/>
                <a:cs typeface="Courier New" panose="02070309020205020404" pitchFamily="49" charset="0"/>
                <a:hlinkClick r:id="rId2"/>
              </a:rPr>
              <a:t>http://fonts.googleapis.com/css?family=Calligraffitti</a:t>
            </a:r>
            <a:endParaRPr lang="zh-TW" altLang="en-US" sz="1200" dirty="0"/>
          </a:p>
        </p:txBody>
      </p:sp>
      <p:cxnSp>
        <p:nvCxnSpPr>
          <p:cNvPr id="8" name="直線單箭頭接點 7"/>
          <p:cNvCxnSpPr/>
          <p:nvPr/>
        </p:nvCxnSpPr>
        <p:spPr>
          <a:xfrm flipH="1">
            <a:off x="3163330" y="1186250"/>
            <a:ext cx="2932670" cy="35010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97003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http://www.google.com/fonts/</a:t>
            </a:r>
            <a:endParaRPr lang="zh-TW" altLang="en-US" dirty="0"/>
          </a:p>
        </p:txBody>
      </p:sp>
      <p:sp>
        <p:nvSpPr>
          <p:cNvPr id="3" name="標題 2"/>
          <p:cNvSpPr>
            <a:spLocks noGrp="1"/>
          </p:cNvSpPr>
          <p:nvPr>
            <p:ph type="title"/>
          </p:nvPr>
        </p:nvSpPr>
        <p:spPr/>
        <p:txBody>
          <a:bodyPr>
            <a:normAutofit/>
          </a:bodyPr>
          <a:lstStyle/>
          <a:p>
            <a:r>
              <a:rPr lang="en-US" altLang="zh-TW" dirty="0"/>
              <a:t>Downloading Web Fonts and the @font-face Rule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72</a:t>
            </a:fld>
            <a:endParaRPr lang="zh-TW" altLang="en-US"/>
          </a:p>
        </p:txBody>
      </p:sp>
      <p:pic>
        <p:nvPicPr>
          <p:cNvPr id="10" name="圖片 9"/>
          <p:cNvPicPr>
            <a:picLocks noChangeAspect="1"/>
          </p:cNvPicPr>
          <p:nvPr/>
        </p:nvPicPr>
        <p:blipFill>
          <a:blip r:embed="rId2"/>
          <a:stretch>
            <a:fillRect/>
          </a:stretch>
        </p:blipFill>
        <p:spPr>
          <a:xfrm>
            <a:off x="69937" y="2109552"/>
            <a:ext cx="8667663" cy="2767700"/>
          </a:xfrm>
          <a:prstGeom prst="rect">
            <a:avLst/>
          </a:prstGeom>
        </p:spPr>
      </p:pic>
      <p:pic>
        <p:nvPicPr>
          <p:cNvPr id="11" name="圖片 10"/>
          <p:cNvPicPr>
            <a:picLocks noChangeAspect="1"/>
          </p:cNvPicPr>
          <p:nvPr/>
        </p:nvPicPr>
        <p:blipFill>
          <a:blip r:embed="rId3"/>
          <a:stretch>
            <a:fillRect/>
          </a:stretch>
        </p:blipFill>
        <p:spPr>
          <a:xfrm>
            <a:off x="8883368" y="1982229"/>
            <a:ext cx="2904762" cy="3761905"/>
          </a:xfrm>
          <a:prstGeom prst="rect">
            <a:avLst/>
          </a:prstGeom>
        </p:spPr>
      </p:pic>
      <p:cxnSp>
        <p:nvCxnSpPr>
          <p:cNvPr id="8" name="直線單箭頭接點 7"/>
          <p:cNvCxnSpPr/>
          <p:nvPr/>
        </p:nvCxnSpPr>
        <p:spPr>
          <a:xfrm flipV="1">
            <a:off x="7909203" y="4106487"/>
            <a:ext cx="1525742" cy="494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50470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Flexible Box Layout Module (FBLM) </a:t>
            </a:r>
            <a:r>
              <a:rPr lang="en-US" altLang="zh-TW" dirty="0"/>
              <a:t>makes it easy to align the contents of boxes, change their size, change their order dynamically, and lay out the contents in any direction.</a:t>
            </a:r>
            <a:endParaRPr lang="zh-TW" altLang="en-US" dirty="0"/>
          </a:p>
        </p:txBody>
      </p:sp>
      <p:sp>
        <p:nvSpPr>
          <p:cNvPr id="3" name="標題 2"/>
          <p:cNvSpPr>
            <a:spLocks noGrp="1"/>
          </p:cNvSpPr>
          <p:nvPr>
            <p:ph type="title"/>
          </p:nvPr>
        </p:nvSpPr>
        <p:spPr/>
        <p:txBody>
          <a:bodyPr>
            <a:normAutofit/>
          </a:bodyPr>
          <a:lstStyle/>
          <a:p>
            <a:r>
              <a:rPr lang="en-US" altLang="zh-TW" dirty="0"/>
              <a:t>Flexible Box Layout Module and :nth-child Selectors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73</a:t>
            </a:fld>
            <a:endParaRPr lang="zh-TW" altLang="en-US"/>
          </a:p>
        </p:txBody>
      </p:sp>
    </p:spTree>
    <p:extLst>
      <p:ext uri="{BB962C8B-B14F-4D97-AF65-F5344CB8AC3E}">
        <p14:creationId xmlns:p14="http://schemas.microsoft.com/office/powerpoint/2010/main" val="37586457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normAutofit/>
          </a:bodyPr>
          <a:lstStyle/>
          <a:p>
            <a:r>
              <a:rPr lang="en-US" altLang="zh-TW" dirty="0"/>
              <a:t>Flexible Box Layout Module and :nth-child Selectors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74</a:t>
            </a:fld>
            <a:endParaRPr lang="zh-TW" altLang="en-US"/>
          </a:p>
        </p:txBody>
      </p:sp>
      <p:sp>
        <p:nvSpPr>
          <p:cNvPr id="12" name="矩形 11"/>
          <p:cNvSpPr/>
          <p:nvPr/>
        </p:nvSpPr>
        <p:spPr>
          <a:xfrm>
            <a:off x="1524000" y="174773"/>
            <a:ext cx="8880389" cy="6660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Flexible Box Layout Model</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link</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http://fonts.googleapis.com/</a:t>
            </a:r>
            <a:r>
              <a:rPr lang="en-US" altLang="zh-TW" sz="1050" kern="0" dirty="0" err="1">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css?family</a:t>
            </a:r>
            <a:r>
              <a:rPr lang="en-US" altLang="zh-TW" sz="105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=Rosario</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rel</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'stylesheet'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05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05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.flexbox</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600px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height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420px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display</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box;</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display</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box;</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box-orient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horizontal</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box-orient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horizontal</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.flexbox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transition</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1s</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ease-out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transition</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1s</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ease-out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border-radius</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border-radius</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120px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box-shadow</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dimgrey</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.flexbox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05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nth-child</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lightgrey</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.flexbox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05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nth-child</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lightgrey</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.flexbox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05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nth-child</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lightgrey</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.flexbox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05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nth-child</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4</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lightgrey</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.flexbox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05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err="1">
                <a:solidFill>
                  <a:srgbClr val="9E9E9E"/>
                </a:solidFill>
                <a:latin typeface="Courier New" panose="02070309020205020404" pitchFamily="49" charset="0"/>
                <a:ea typeface="細明體" panose="02020509000000000000" pitchFamily="49" charset="-120"/>
                <a:cs typeface="Times New Roman" panose="02020603050405020304" pitchFamily="18" charset="0"/>
              </a:rPr>
              <a:t>hover</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font-weight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bold</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.flexbox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05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nth-child</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hover</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royalblue</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.flexbox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05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nth-child</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hover</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crimson</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.flexbox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05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nth-child</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hover</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crimson</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.flexbox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05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nth-child</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4</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hover</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darkgreen</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height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250px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overflow</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hidden</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"Rosario"</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p:txBody>
      </p:sp>
      <p:sp>
        <p:nvSpPr>
          <p:cNvPr id="6" name="矩形 5"/>
          <p:cNvSpPr/>
          <p:nvPr/>
        </p:nvSpPr>
        <p:spPr>
          <a:xfrm>
            <a:off x="2290120" y="2788855"/>
            <a:ext cx="1186248" cy="1565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2232456" y="4703806"/>
            <a:ext cx="5296929" cy="16140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2483711" y="1985319"/>
            <a:ext cx="2570205" cy="6455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5173363" y="1600201"/>
            <a:ext cx="2206053"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dirty="0"/>
              <a:t>div</a:t>
            </a:r>
            <a:r>
              <a:rPr lang="zh-TW" altLang="en-US" dirty="0"/>
              <a:t>用</a:t>
            </a:r>
            <a:r>
              <a:rPr lang="en-US" altLang="zh-TW" dirty="0"/>
              <a:t>box</a:t>
            </a:r>
            <a:r>
              <a:rPr lang="zh-TW" altLang="en-US" dirty="0"/>
              <a:t>的方式呈現</a:t>
            </a:r>
            <a:endParaRPr lang="en-US" altLang="zh-TW" dirty="0"/>
          </a:p>
          <a:p>
            <a:r>
              <a:rPr lang="zh-TW" altLang="en-US" dirty="0"/>
              <a:t>排列方式為水平</a:t>
            </a:r>
          </a:p>
        </p:txBody>
      </p:sp>
      <p:sp>
        <p:nvSpPr>
          <p:cNvPr id="10" name="矩形 9"/>
          <p:cNvSpPr/>
          <p:nvPr/>
        </p:nvSpPr>
        <p:spPr>
          <a:xfrm>
            <a:off x="5247504" y="2483708"/>
            <a:ext cx="4963297"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.flexbox</a:t>
            </a:r>
            <a:r>
              <a:rPr lang="en-US" altLang="zh-TW"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b="1"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b="1" kern="0" dirty="0" smtClean="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flexbox</a:t>
            </a:r>
            <a:r>
              <a:rPr lang="zh-TW" altLang="en-US" b="1" kern="0" dirty="0" smtClean="0">
                <a:solidFill>
                  <a:srgbClr val="870000"/>
                </a:solidFill>
                <a:latin typeface="Courier New" panose="02070309020205020404" pitchFamily="49" charset="0"/>
                <a:ea typeface="細明體" panose="02020509000000000000" pitchFamily="49" charset="-120"/>
                <a:cs typeface="Times New Roman" panose="02020603050405020304" pitchFamily="18" charset="0"/>
              </a:rPr>
              <a:t>裡的</a:t>
            </a:r>
            <a:r>
              <a:rPr lang="en-US" altLang="zh-TW" b="1" kern="0" dirty="0" smtClean="0">
                <a:solidFill>
                  <a:srgbClr val="870000"/>
                </a:solidFill>
                <a:latin typeface="Courier New" panose="02070309020205020404" pitchFamily="49" charset="0"/>
                <a:ea typeface="細明體" panose="02020509000000000000" pitchFamily="49" charset="-120"/>
                <a:cs typeface="Times New Roman" panose="02020603050405020304" pitchFamily="18" charset="0"/>
              </a:rPr>
              <a:t>div</a:t>
            </a:r>
            <a:endParaRPr lang="zh-TW" altLang="zh-TW" kern="100" dirty="0">
              <a:latin typeface="Calibri" panose="020F0502020204030204" pitchFamily="34" charset="0"/>
              <a:cs typeface="Times New Roman" panose="02020603050405020304" pitchFamily="18" charset="0"/>
            </a:endParaRPr>
          </a:p>
          <a:p>
            <a:endParaRPr lang="en-US" altLang="zh-TW" kern="0" dirty="0" smtClean="0">
              <a:solidFill>
                <a:schemeClr val="tx1"/>
              </a:solidFill>
              <a:ea typeface="細明體" panose="02020509000000000000" pitchFamily="49" charset="-120"/>
              <a:cs typeface="Courier New" panose="02070309020205020404" pitchFamily="49" charset="0"/>
            </a:endParaRPr>
          </a:p>
          <a:p>
            <a:r>
              <a:rPr lang="en-US" altLang="zh-TW" kern="0" dirty="0" smtClean="0">
                <a:solidFill>
                  <a:schemeClr val="tx1"/>
                </a:solidFill>
                <a:ea typeface="細明體" panose="02020509000000000000" pitchFamily="49" charset="-120"/>
                <a:cs typeface="Courier New" panose="02070309020205020404" pitchFamily="49" charset="0"/>
              </a:rPr>
              <a:t>-</a:t>
            </a:r>
            <a:r>
              <a:rPr lang="en-US" altLang="zh-TW" kern="0" dirty="0" err="1">
                <a:solidFill>
                  <a:schemeClr val="tx1"/>
                </a:solidFill>
                <a:ea typeface="細明體" panose="02020509000000000000" pitchFamily="49" charset="-120"/>
                <a:cs typeface="Courier New" panose="02070309020205020404" pitchFamily="49" charset="0"/>
              </a:rPr>
              <a:t>webkit</a:t>
            </a:r>
            <a:r>
              <a:rPr lang="en-US" altLang="zh-TW" kern="0" dirty="0">
                <a:solidFill>
                  <a:schemeClr val="tx1"/>
                </a:solidFill>
                <a:ea typeface="細明體" panose="02020509000000000000" pitchFamily="49" charset="-120"/>
                <a:cs typeface="Courier New" panose="02070309020205020404" pitchFamily="49" charset="0"/>
              </a:rPr>
              <a:t>-transition: 1s ease-out;</a:t>
            </a:r>
            <a:endParaRPr lang="en-US" altLang="zh-TW" dirty="0">
              <a:solidFill>
                <a:schemeClr val="tx1"/>
              </a:solidFill>
            </a:endParaRPr>
          </a:p>
          <a:p>
            <a:r>
              <a:rPr lang="zh-TW" altLang="en-US" dirty="0">
                <a:solidFill>
                  <a:schemeClr val="tx1"/>
                </a:solidFill>
              </a:rPr>
              <a:t>-webkit-transition-duration: </a:t>
            </a:r>
            <a:r>
              <a:rPr lang="en-US" altLang="zh-TW" dirty="0">
                <a:solidFill>
                  <a:schemeClr val="tx1"/>
                </a:solidFill>
              </a:rPr>
              <a:t>1s</a:t>
            </a:r>
            <a:endParaRPr lang="zh-TW" altLang="en-US" dirty="0">
              <a:solidFill>
                <a:schemeClr val="tx1"/>
              </a:solidFill>
            </a:endParaRPr>
          </a:p>
          <a:p>
            <a:r>
              <a:rPr lang="zh-TW" altLang="en-US" dirty="0">
                <a:solidFill>
                  <a:schemeClr val="tx1"/>
                </a:solidFill>
              </a:rPr>
              <a:t>-webkit-transition-timing-function: </a:t>
            </a:r>
            <a:r>
              <a:rPr lang="en-US" altLang="zh-TW" kern="0" dirty="0">
                <a:solidFill>
                  <a:schemeClr val="tx1"/>
                </a:solidFill>
                <a:ea typeface="細明體" panose="02020509000000000000" pitchFamily="49" charset="-120"/>
                <a:cs typeface="Courier New" panose="02070309020205020404" pitchFamily="49" charset="0"/>
              </a:rPr>
              <a:t>ease-out</a:t>
            </a:r>
            <a:endParaRPr lang="zh-TW" altLang="en-US" dirty="0">
              <a:solidFill>
                <a:schemeClr val="tx1"/>
              </a:solidFill>
            </a:endParaRPr>
          </a:p>
        </p:txBody>
      </p:sp>
      <p:sp>
        <p:nvSpPr>
          <p:cNvPr id="11" name="文字方塊 10"/>
          <p:cNvSpPr txBox="1"/>
          <p:nvPr/>
        </p:nvSpPr>
        <p:spPr>
          <a:xfrm>
            <a:off x="6428261" y="4100940"/>
            <a:ext cx="166904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dirty="0"/>
              <a:t>&gt; :child selector</a:t>
            </a:r>
          </a:p>
        </p:txBody>
      </p:sp>
    </p:spTree>
    <p:extLst>
      <p:ext uri="{BB962C8B-B14F-4D97-AF65-F5344CB8AC3E}">
        <p14:creationId xmlns:p14="http://schemas.microsoft.com/office/powerpoint/2010/main" val="36877376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normAutofit/>
          </a:bodyPr>
          <a:lstStyle/>
          <a:p>
            <a:r>
              <a:rPr lang="en-US" altLang="zh-TW" dirty="0"/>
              <a:t>Flexible Box Layout Module and :nth-child Selectors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75</a:t>
            </a:fld>
            <a:endParaRPr lang="zh-TW" altLang="en-US"/>
          </a:p>
        </p:txBody>
      </p:sp>
      <p:sp>
        <p:nvSpPr>
          <p:cNvPr id="6" name="矩形 5"/>
          <p:cNvSpPr/>
          <p:nvPr/>
        </p:nvSpPr>
        <p:spPr>
          <a:xfrm>
            <a:off x="2063577" y="1884248"/>
            <a:ext cx="7714736" cy="433965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"flexbox"</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"GPP.png"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"Good programming practice icon"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Good Programming Practices call attention to techniques that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will help you produce programs that are clearer, more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understandable and more maintainable.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"EPT.png"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"Error prevention tip icon"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Error-Prevention Tips contain suggestions for exposing bugs</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and removing them from your programs; many describe aspects of</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programming that prevent bugs from getting into programs in</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the first place.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"CPE.png"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"Common programming error icon"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Common Programming Errors point out the errors that students</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tend to make frequently. These Common Programming Errors reduce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the likelihood that you'll make the same mistakes.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"SEO.png"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"Software engineering observation icon"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Software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Engineering Observations highlight architectural and design</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issues that affect the construction of software systems,</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especially large-scale systems.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en-US" sz="1200" dirty="0"/>
          </a:p>
        </p:txBody>
      </p:sp>
    </p:spTree>
    <p:extLst>
      <p:ext uri="{BB962C8B-B14F-4D97-AF65-F5344CB8AC3E}">
        <p14:creationId xmlns:p14="http://schemas.microsoft.com/office/powerpoint/2010/main" val="42767567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normAutofit/>
          </a:bodyPr>
          <a:lstStyle/>
          <a:p>
            <a:r>
              <a:rPr lang="en-US" altLang="zh-TW" dirty="0"/>
              <a:t>Flexible Box Layout Module and :nth-child Selectors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76</a:t>
            </a:fld>
            <a:endParaRPr lang="zh-TW" altLang="en-US"/>
          </a:p>
        </p:txBody>
      </p:sp>
      <p:sp>
        <p:nvSpPr>
          <p:cNvPr id="6" name="矩形 5"/>
          <p:cNvSpPr/>
          <p:nvPr/>
        </p:nvSpPr>
        <p:spPr>
          <a:xfrm>
            <a:off x="1524000" y="1352960"/>
            <a:ext cx="7224584" cy="32316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.flexbox </a:t>
            </a:r>
            <a:r>
              <a:rPr lang="en-US" altLang="zh-TW" sz="1200" kern="0" dirty="0">
                <a:solidFill>
                  <a:srgbClr val="FFFFF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div:hover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width: 200px; color: white; font-weight: bold;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.flexbox </a:t>
            </a:r>
            <a:r>
              <a:rPr lang="en-US" altLang="zh-TW" sz="1200" kern="0" dirty="0">
                <a:solidFill>
                  <a:srgbClr val="FFFFF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div:nth-child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(1):hover { background-color: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royalblue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.flexbox </a:t>
            </a:r>
            <a:r>
              <a:rPr lang="en-US" altLang="zh-TW" sz="1200" kern="0" dirty="0">
                <a:solidFill>
                  <a:srgbClr val="FFFFF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div:nth-child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(2):hover { background-color: crimson;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.flexbox </a:t>
            </a:r>
            <a:r>
              <a:rPr lang="en-US" altLang="zh-TW" sz="1200" kern="0" dirty="0">
                <a:solidFill>
                  <a:srgbClr val="FFFFF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div:nth-child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(3):hover { background-color: crimson;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.flexbox </a:t>
            </a:r>
            <a:r>
              <a:rPr lang="en-US" altLang="zh-TW" sz="1200" kern="0" dirty="0">
                <a:solidFill>
                  <a:srgbClr val="FFFFF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div:nth-child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(4):hover { background-color: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darkgreen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"flexbox"</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"GPP.png"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"Good programming practice icon"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Good Programming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"EPT.png"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"Error prevention tip icon"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Error-Prevention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"CPE.png"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"Common programming error icon"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Common Programming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"SEO.png"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"Software engineering observation icon"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Software Engineering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cxnSp>
        <p:nvCxnSpPr>
          <p:cNvPr id="7" name="直線單箭頭接點 6"/>
          <p:cNvCxnSpPr/>
          <p:nvPr/>
        </p:nvCxnSpPr>
        <p:spPr>
          <a:xfrm flipH="1">
            <a:off x="2143898" y="1744368"/>
            <a:ext cx="1787610" cy="1095632"/>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flipH="1">
            <a:off x="2135661" y="1886278"/>
            <a:ext cx="1869989" cy="12851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H="1">
            <a:off x="2119185" y="2085105"/>
            <a:ext cx="1812324" cy="145903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 name="直線單箭頭接點 12"/>
          <p:cNvCxnSpPr/>
          <p:nvPr/>
        </p:nvCxnSpPr>
        <p:spPr>
          <a:xfrm flipH="1">
            <a:off x="2135660" y="2259035"/>
            <a:ext cx="1853514" cy="163932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16" name="圖片 15"/>
          <p:cNvPicPr>
            <a:picLocks noChangeAspect="1"/>
          </p:cNvPicPr>
          <p:nvPr/>
        </p:nvPicPr>
        <p:blipFill>
          <a:blip r:embed="rId2"/>
          <a:stretch>
            <a:fillRect/>
          </a:stretch>
        </p:blipFill>
        <p:spPr>
          <a:xfrm>
            <a:off x="1524001" y="4590117"/>
            <a:ext cx="3397655" cy="2189129"/>
          </a:xfrm>
          <a:prstGeom prst="rect">
            <a:avLst/>
          </a:prstGeom>
        </p:spPr>
      </p:pic>
      <p:pic>
        <p:nvPicPr>
          <p:cNvPr id="17" name="圖片 16"/>
          <p:cNvPicPr>
            <a:picLocks noChangeAspect="1"/>
          </p:cNvPicPr>
          <p:nvPr/>
        </p:nvPicPr>
        <p:blipFill>
          <a:blip r:embed="rId3"/>
          <a:stretch>
            <a:fillRect/>
          </a:stretch>
        </p:blipFill>
        <p:spPr>
          <a:xfrm>
            <a:off x="5003240" y="4559721"/>
            <a:ext cx="3878780" cy="2219524"/>
          </a:xfrm>
          <a:prstGeom prst="rect">
            <a:avLst/>
          </a:prstGeom>
        </p:spPr>
      </p:pic>
      <p:pic>
        <p:nvPicPr>
          <p:cNvPr id="18" name="圖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09553" y="5410712"/>
            <a:ext cx="804369" cy="804369"/>
          </a:xfrm>
          <a:prstGeom prst="rect">
            <a:avLst/>
          </a:prstGeom>
        </p:spPr>
      </p:pic>
      <p:pic>
        <p:nvPicPr>
          <p:cNvPr id="19" name="圖片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09553" y="4216045"/>
            <a:ext cx="804369" cy="804369"/>
          </a:xfrm>
          <a:prstGeom prst="rect">
            <a:avLst/>
          </a:prstGeom>
        </p:spPr>
      </p:pic>
      <p:pic>
        <p:nvPicPr>
          <p:cNvPr id="20" name="圖片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09553" y="3021378"/>
            <a:ext cx="804369" cy="804369"/>
          </a:xfrm>
          <a:prstGeom prst="rect">
            <a:avLst/>
          </a:prstGeom>
        </p:spPr>
      </p:pic>
      <p:pic>
        <p:nvPicPr>
          <p:cNvPr id="21" name="圖片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09553" y="1801833"/>
            <a:ext cx="804369" cy="829246"/>
          </a:xfrm>
          <a:prstGeom prst="rect">
            <a:avLst/>
          </a:prstGeom>
        </p:spPr>
      </p:pic>
      <p:sp>
        <p:nvSpPr>
          <p:cNvPr id="22" name="矩形 21"/>
          <p:cNvSpPr/>
          <p:nvPr/>
        </p:nvSpPr>
        <p:spPr>
          <a:xfrm>
            <a:off x="9237275" y="2492580"/>
            <a:ext cx="713657" cy="276999"/>
          </a:xfrm>
          <a:prstGeom prst="rect">
            <a:avLst/>
          </a:prstGeom>
        </p:spPr>
        <p:txBody>
          <a:bodyPr wrap="none">
            <a:spAutoFit/>
          </a:bodyPr>
          <a:lstStyle/>
          <a:p>
            <a:r>
              <a:rPr lang="en-US" altLang="zh-TW" sz="1200" kern="0" dirty="0">
                <a:ea typeface="細明體" panose="02020509000000000000" pitchFamily="49" charset="-120"/>
                <a:cs typeface="Courier New" panose="02070309020205020404" pitchFamily="49" charset="0"/>
              </a:rPr>
              <a:t>GPP.png</a:t>
            </a:r>
            <a:endParaRPr lang="zh-TW" altLang="en-US" sz="1200" dirty="0"/>
          </a:p>
        </p:txBody>
      </p:sp>
      <p:sp>
        <p:nvSpPr>
          <p:cNvPr id="23" name="矩形 22"/>
          <p:cNvSpPr/>
          <p:nvPr/>
        </p:nvSpPr>
        <p:spPr>
          <a:xfrm>
            <a:off x="9240662" y="3724682"/>
            <a:ext cx="686406" cy="276999"/>
          </a:xfrm>
          <a:prstGeom prst="rect">
            <a:avLst/>
          </a:prstGeom>
        </p:spPr>
        <p:txBody>
          <a:bodyPr wrap="none">
            <a:spAutoFit/>
          </a:bodyPr>
          <a:lstStyle/>
          <a:p>
            <a:r>
              <a:rPr lang="en-US" altLang="zh-TW" sz="1200" kern="0" dirty="0">
                <a:ea typeface="細明體" panose="02020509000000000000" pitchFamily="49" charset="-120"/>
                <a:cs typeface="Courier New" panose="02070309020205020404" pitchFamily="49" charset="0"/>
              </a:rPr>
              <a:t>EPT.png</a:t>
            </a:r>
            <a:endParaRPr lang="zh-TW" altLang="en-US" sz="1200" dirty="0"/>
          </a:p>
        </p:txBody>
      </p:sp>
      <p:sp>
        <p:nvSpPr>
          <p:cNvPr id="24" name="矩形 23"/>
          <p:cNvSpPr/>
          <p:nvPr/>
        </p:nvSpPr>
        <p:spPr>
          <a:xfrm>
            <a:off x="9224603" y="4917269"/>
            <a:ext cx="692818" cy="276999"/>
          </a:xfrm>
          <a:prstGeom prst="rect">
            <a:avLst/>
          </a:prstGeom>
        </p:spPr>
        <p:txBody>
          <a:bodyPr wrap="none">
            <a:spAutoFit/>
          </a:bodyPr>
          <a:lstStyle/>
          <a:p>
            <a:r>
              <a:rPr lang="en-US" altLang="zh-TW" sz="1200" kern="0" dirty="0">
                <a:ea typeface="細明體" panose="02020509000000000000" pitchFamily="49" charset="-120"/>
                <a:cs typeface="Courier New" panose="02070309020205020404" pitchFamily="49" charset="0"/>
              </a:rPr>
              <a:t>CPE.png</a:t>
            </a:r>
            <a:endParaRPr lang="zh-TW" altLang="en-US" sz="1200" dirty="0"/>
          </a:p>
        </p:txBody>
      </p:sp>
      <p:sp>
        <p:nvSpPr>
          <p:cNvPr id="25" name="矩形 24"/>
          <p:cNvSpPr/>
          <p:nvPr/>
        </p:nvSpPr>
        <p:spPr>
          <a:xfrm>
            <a:off x="9279426" y="6091654"/>
            <a:ext cx="704039" cy="276999"/>
          </a:xfrm>
          <a:prstGeom prst="rect">
            <a:avLst/>
          </a:prstGeom>
        </p:spPr>
        <p:txBody>
          <a:bodyPr wrap="none">
            <a:spAutoFit/>
          </a:bodyPr>
          <a:lstStyle/>
          <a:p>
            <a:r>
              <a:rPr lang="en-US" altLang="zh-TW" sz="1200" kern="0" dirty="0">
                <a:ea typeface="細明體" panose="02020509000000000000" pitchFamily="49" charset="-120"/>
                <a:cs typeface="Courier New" panose="02070309020205020404" pitchFamily="49" charset="0"/>
              </a:rPr>
              <a:t>SEO.png</a:t>
            </a:r>
            <a:endParaRPr lang="zh-TW" altLang="en-US" sz="1200" dirty="0"/>
          </a:p>
        </p:txBody>
      </p:sp>
    </p:spTree>
    <p:extLst>
      <p:ext uri="{BB962C8B-B14F-4D97-AF65-F5344CB8AC3E}">
        <p14:creationId xmlns:p14="http://schemas.microsoft.com/office/powerpoint/2010/main" val="36045197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644608" y="1795771"/>
            <a:ext cx="6326659" cy="489364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nth-child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nth-child</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odd</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royalblue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nth-child</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even</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crimson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:nth-child Selectors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77</a:t>
            </a:fld>
            <a:endParaRPr lang="zh-TW" altLang="en-US"/>
          </a:p>
        </p:txBody>
      </p:sp>
      <p:sp>
        <p:nvSpPr>
          <p:cNvPr id="6" name="矩形 5"/>
          <p:cNvSpPr/>
          <p:nvPr/>
        </p:nvSpPr>
        <p:spPr>
          <a:xfrm>
            <a:off x="3468130" y="3789405"/>
            <a:ext cx="601362" cy="5272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8177213" y="2902295"/>
            <a:ext cx="1933575" cy="1943100"/>
          </a:xfrm>
          <a:prstGeom prst="rect">
            <a:avLst/>
          </a:prstGeom>
        </p:spPr>
      </p:pic>
    </p:spTree>
    <p:extLst>
      <p:ext uri="{BB962C8B-B14F-4D97-AF65-F5344CB8AC3E}">
        <p14:creationId xmlns:p14="http://schemas.microsoft.com/office/powerpoint/2010/main" val="15605918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:nth-child Selectors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78</a:t>
            </a:fld>
            <a:endParaRPr lang="zh-TW" altLang="en-US"/>
          </a:p>
        </p:txBody>
      </p:sp>
      <p:pic>
        <p:nvPicPr>
          <p:cNvPr id="6" name="圖片 5"/>
          <p:cNvPicPr>
            <a:picLocks noChangeAspect="1"/>
          </p:cNvPicPr>
          <p:nvPr/>
        </p:nvPicPr>
        <p:blipFill>
          <a:blip r:embed="rId2"/>
          <a:stretch>
            <a:fillRect/>
          </a:stretch>
        </p:blipFill>
        <p:spPr>
          <a:xfrm>
            <a:off x="8484201" y="2393736"/>
            <a:ext cx="1962150" cy="1971675"/>
          </a:xfrm>
          <a:prstGeom prst="rect">
            <a:avLst/>
          </a:prstGeom>
        </p:spPr>
      </p:pic>
      <p:sp>
        <p:nvSpPr>
          <p:cNvPr id="9" name="矩形 8"/>
          <p:cNvSpPr/>
          <p:nvPr/>
        </p:nvSpPr>
        <p:spPr>
          <a:xfrm>
            <a:off x="1981200" y="1527179"/>
            <a:ext cx="6267450" cy="507831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nth-child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nth-child</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3n+1</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royalblue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nth-child</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3n+2</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crimson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nth-child</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3n</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darkgreen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7" name="矩形 6"/>
          <p:cNvSpPr/>
          <p:nvPr/>
        </p:nvSpPr>
        <p:spPr>
          <a:xfrm>
            <a:off x="3665066" y="3599570"/>
            <a:ext cx="601362" cy="5272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809611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79</a:t>
            </a:fld>
            <a:endParaRPr lang="zh-TW" altLang="en-US"/>
          </a:p>
        </p:txBody>
      </p:sp>
      <p:pic>
        <p:nvPicPr>
          <p:cNvPr id="5" name="圖片 4"/>
          <p:cNvPicPr>
            <a:picLocks noChangeAspect="1"/>
          </p:cNvPicPr>
          <p:nvPr/>
        </p:nvPicPr>
        <p:blipFill>
          <a:blip r:embed="rId2"/>
          <a:stretch>
            <a:fillRect/>
          </a:stretch>
        </p:blipFill>
        <p:spPr>
          <a:xfrm>
            <a:off x="5119688" y="4031374"/>
            <a:ext cx="1952625" cy="1943100"/>
          </a:xfrm>
          <a:prstGeom prst="rect">
            <a:avLst/>
          </a:prstGeom>
        </p:spPr>
      </p:pic>
      <p:sp>
        <p:nvSpPr>
          <p:cNvPr id="6" name="矩形 5"/>
          <p:cNvSpPr/>
          <p:nvPr/>
        </p:nvSpPr>
        <p:spPr>
          <a:xfrm>
            <a:off x="2130995" y="2310025"/>
            <a:ext cx="6042039" cy="156966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zh-TW" sz="1200" dirty="0">
                <a:latin typeface="Courier New" panose="02070309020205020404" pitchFamily="49" charset="0"/>
                <a:cs typeface="Courier New" panose="02070309020205020404" pitchFamily="49" charset="0"/>
              </a:rPr>
              <a:t>table</a:t>
            </a:r>
          </a:p>
          <a:p>
            <a:r>
              <a:rPr lang="en-US" altLang="zh-TW" sz="1200" dirty="0">
                <a:latin typeface="Courier New" panose="02070309020205020404" pitchFamily="49" charset="0"/>
                <a:cs typeface="Courier New" panose="02070309020205020404" pitchFamily="49" charset="0"/>
              </a:rPr>
              <a:t>{</a:t>
            </a:r>
          </a:p>
          <a:p>
            <a:r>
              <a:rPr lang="en-US" altLang="zh-TW" sz="1200" dirty="0">
                <a:latin typeface="Courier New" panose="02070309020205020404" pitchFamily="49" charset="0"/>
                <a:cs typeface="Courier New" panose="02070309020205020404" pitchFamily="49" charset="0"/>
              </a:rPr>
              <a:t>  width : 200px;</a:t>
            </a:r>
          </a:p>
          <a:p>
            <a:r>
              <a:rPr lang="en-US" altLang="zh-TW" sz="1200" dirty="0">
                <a:latin typeface="Courier New" panose="02070309020205020404" pitchFamily="49" charset="0"/>
                <a:cs typeface="Courier New" panose="02070309020205020404" pitchFamily="49" charset="0"/>
              </a:rPr>
              <a:t>  height : 200px;</a:t>
            </a:r>
          </a:p>
          <a:p>
            <a:r>
              <a:rPr lang="en-US" altLang="zh-TW" sz="1200" dirty="0">
                <a:latin typeface="Courier New" panose="02070309020205020404" pitchFamily="49" charset="0"/>
                <a:cs typeface="Courier New" panose="02070309020205020404" pitchFamily="49" charset="0"/>
              </a:rPr>
              <a:t>}</a:t>
            </a:r>
          </a:p>
          <a:p>
            <a:r>
              <a:rPr lang="zh-TW" altLang="en-US" sz="1200" dirty="0">
                <a:latin typeface="Courier New" panose="02070309020205020404" pitchFamily="49" charset="0"/>
                <a:cs typeface="Courier New" panose="02070309020205020404" pitchFamily="49" charset="0"/>
              </a:rPr>
              <a:t>tr:nth-child(</a:t>
            </a:r>
            <a:r>
              <a:rPr lang="en-US" altLang="zh-TW" sz="1200" dirty="0">
                <a:latin typeface="Courier New" panose="02070309020205020404" pitchFamily="49" charset="0"/>
                <a:cs typeface="Courier New" panose="02070309020205020404" pitchFamily="49" charset="0"/>
              </a:rPr>
              <a:t>…</a:t>
            </a:r>
            <a:r>
              <a:rPr lang="zh-TW" altLang="en-US" sz="1200" dirty="0">
                <a:latin typeface="Courier New" panose="02070309020205020404" pitchFamily="49" charset="0"/>
                <a:cs typeface="Courier New" panose="02070309020205020404" pitchFamily="49" charset="0"/>
              </a:rPr>
              <a:t>) &gt; td:nth-child(</a:t>
            </a:r>
            <a:r>
              <a:rPr lang="en-US" altLang="zh-TW" sz="1200" dirty="0">
                <a:latin typeface="Courier New" panose="02070309020205020404" pitchFamily="49" charset="0"/>
                <a:cs typeface="Courier New" panose="02070309020205020404" pitchFamily="49" charset="0"/>
              </a:rPr>
              <a:t>…</a:t>
            </a:r>
            <a:r>
              <a:rPr lang="zh-TW" altLang="en-US" sz="1200" dirty="0">
                <a:latin typeface="Courier New" panose="02070309020205020404" pitchFamily="49" charset="0"/>
                <a:cs typeface="Courier New" panose="02070309020205020404" pitchFamily="49" charset="0"/>
              </a:rPr>
              <a:t>) </a:t>
            </a:r>
            <a:r>
              <a:rPr lang="en-US" altLang="zh-TW" sz="1200" dirty="0">
                <a:latin typeface="Courier New" panose="02070309020205020404" pitchFamily="49" charset="0"/>
                <a:cs typeface="Courier New" panose="02070309020205020404" pitchFamily="49" charset="0"/>
              </a:rPr>
              <a:t>{</a:t>
            </a:r>
            <a:r>
              <a:rPr lang="en-US" altLang="zh-TW" sz="1200" dirty="0" err="1">
                <a:latin typeface="Courier New" panose="02070309020205020404" pitchFamily="49" charset="0"/>
                <a:cs typeface="Courier New" panose="02070309020205020404" pitchFamily="49" charset="0"/>
              </a:rPr>
              <a:t>background-color:royalblue</a:t>
            </a:r>
            <a:r>
              <a:rPr lang="en-US" altLang="zh-TW" sz="1200" dirty="0">
                <a:latin typeface="Courier New" panose="02070309020205020404" pitchFamily="49" charset="0"/>
                <a:cs typeface="Courier New" panose="02070309020205020404" pitchFamily="49" charset="0"/>
              </a:rPr>
              <a:t>;}</a:t>
            </a:r>
          </a:p>
          <a:p>
            <a:r>
              <a:rPr lang="zh-TW" altLang="en-US" sz="1200" dirty="0">
                <a:latin typeface="Courier New" panose="02070309020205020404" pitchFamily="49" charset="0"/>
                <a:cs typeface="Courier New" panose="02070309020205020404" pitchFamily="49" charset="0"/>
              </a:rPr>
              <a:t>tr:nth-child(</a:t>
            </a:r>
            <a:r>
              <a:rPr lang="en-US" altLang="zh-TW" sz="1200" dirty="0">
                <a:latin typeface="Courier New" panose="02070309020205020404" pitchFamily="49" charset="0"/>
                <a:cs typeface="Courier New" panose="02070309020205020404" pitchFamily="49" charset="0"/>
              </a:rPr>
              <a:t>…</a:t>
            </a:r>
            <a:r>
              <a:rPr lang="zh-TW" altLang="en-US" sz="1200" dirty="0">
                <a:latin typeface="Courier New" panose="02070309020205020404" pitchFamily="49" charset="0"/>
                <a:cs typeface="Courier New" panose="02070309020205020404" pitchFamily="49" charset="0"/>
              </a:rPr>
              <a:t>) &gt; td:nth-child(</a:t>
            </a:r>
            <a:r>
              <a:rPr lang="en-US" altLang="zh-TW" sz="1200" dirty="0">
                <a:latin typeface="Courier New" panose="02070309020205020404" pitchFamily="49" charset="0"/>
                <a:cs typeface="Courier New" panose="02070309020205020404" pitchFamily="49" charset="0"/>
              </a:rPr>
              <a:t>…</a:t>
            </a:r>
            <a:r>
              <a:rPr lang="zh-TW" altLang="en-US" sz="1200" dirty="0">
                <a:latin typeface="Courier New" panose="02070309020205020404" pitchFamily="49" charset="0"/>
                <a:cs typeface="Courier New" panose="02070309020205020404" pitchFamily="49" charset="0"/>
              </a:rPr>
              <a:t>) </a:t>
            </a:r>
            <a:r>
              <a:rPr lang="en-US" altLang="zh-TW" sz="1200" dirty="0">
                <a:latin typeface="Courier New" panose="02070309020205020404" pitchFamily="49" charset="0"/>
                <a:cs typeface="Courier New" panose="02070309020205020404" pitchFamily="49" charset="0"/>
              </a:rPr>
              <a:t>{</a:t>
            </a:r>
            <a:r>
              <a:rPr lang="en-US" altLang="zh-TW" sz="1200" dirty="0" err="1">
                <a:latin typeface="Courier New" panose="02070309020205020404" pitchFamily="49" charset="0"/>
                <a:cs typeface="Courier New" panose="02070309020205020404" pitchFamily="49" charset="0"/>
              </a:rPr>
              <a:t>background-color:crimson</a:t>
            </a:r>
            <a:r>
              <a:rPr lang="en-US" altLang="zh-TW" sz="1200" dirty="0">
                <a:latin typeface="Courier New" panose="02070309020205020404" pitchFamily="49" charset="0"/>
                <a:cs typeface="Courier New" panose="02070309020205020404" pitchFamily="49" charset="0"/>
              </a:rPr>
              <a:t>;}</a:t>
            </a:r>
          </a:p>
          <a:p>
            <a:r>
              <a:rPr lang="en-US" altLang="zh-TW"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46491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The </a:t>
            </a:r>
            <a:r>
              <a:rPr lang="en-US" altLang="zh-TW" dirty="0">
                <a:solidFill>
                  <a:srgbClr val="FF0000"/>
                </a:solidFill>
              </a:rPr>
              <a:t>border-radius</a:t>
            </a:r>
            <a:r>
              <a:rPr lang="en-US" altLang="zh-TW" dirty="0"/>
              <a:t> property allows you to add rounded corners to an element.</a:t>
            </a:r>
          </a:p>
          <a:p>
            <a:r>
              <a:rPr lang="en-US" altLang="zh-TW" dirty="0"/>
              <a:t>Any border-radius value greater than </a:t>
            </a:r>
            <a:r>
              <a:rPr lang="en-US" altLang="zh-TW" dirty="0">
                <a:solidFill>
                  <a:srgbClr val="7030A0"/>
                </a:solidFill>
              </a:rPr>
              <a:t>half of the shortest side length </a:t>
            </a:r>
            <a:r>
              <a:rPr lang="en-US" altLang="zh-TW" dirty="0"/>
              <a:t>produces a completely round end.</a:t>
            </a:r>
          </a:p>
          <a:p>
            <a:r>
              <a:rPr lang="en-US" altLang="zh-TW" dirty="0"/>
              <a:t>You can also specify the radius for each corner with border-top-left-radius, border-top-right-radius, border-bottom-left-radius and border-bottom-right-radius. </a:t>
            </a:r>
          </a:p>
          <a:p>
            <a:r>
              <a:rPr lang="en-US" altLang="zh-TW" dirty="0"/>
              <a:t>Web resource</a:t>
            </a:r>
          </a:p>
          <a:p>
            <a:pPr lvl="1"/>
            <a:r>
              <a:rPr lang="en-US" altLang="zh-TW" dirty="0">
                <a:hlinkClick r:id="rId2"/>
              </a:rPr>
              <a:t>http://www.cssportal.com/css3-rounded-corner/</a:t>
            </a:r>
            <a:endParaRPr lang="en-US" altLang="zh-TW" dirty="0"/>
          </a:p>
          <a:p>
            <a:pPr lvl="1"/>
            <a:endParaRPr lang="en-US" altLang="zh-TW" dirty="0"/>
          </a:p>
        </p:txBody>
      </p:sp>
      <p:sp>
        <p:nvSpPr>
          <p:cNvPr id="3" name="標題 2"/>
          <p:cNvSpPr>
            <a:spLocks noGrp="1"/>
          </p:cNvSpPr>
          <p:nvPr>
            <p:ph type="title"/>
          </p:nvPr>
        </p:nvSpPr>
        <p:spPr/>
        <p:txBody>
          <a:bodyPr/>
          <a:lstStyle/>
          <a:p>
            <a:r>
              <a:rPr lang="en-US" altLang="zh-TW" dirty="0"/>
              <a:t>Rounded Corners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8</a:t>
            </a:fld>
            <a:endParaRPr lang="zh-TW" altLang="en-US"/>
          </a:p>
        </p:txBody>
      </p:sp>
    </p:spTree>
    <p:extLst>
      <p:ext uri="{BB962C8B-B14F-4D97-AF65-F5344CB8AC3E}">
        <p14:creationId xmlns:p14="http://schemas.microsoft.com/office/powerpoint/2010/main" val="12647759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div</a:t>
            </a:r>
            <a:r>
              <a:rPr lang="zh-TW" altLang="en-US" dirty="0"/>
              <a:t> </a:t>
            </a:r>
            <a:r>
              <a:rPr lang="en-US" altLang="zh-TW" dirty="0" err="1"/>
              <a:t>img</a:t>
            </a:r>
            <a:r>
              <a:rPr lang="zh-TW" altLang="en-US" dirty="0"/>
              <a:t> </a:t>
            </a:r>
            <a:r>
              <a:rPr lang="en-US" altLang="zh-TW" dirty="0"/>
              <a:t>:</a:t>
            </a:r>
            <a:r>
              <a:rPr lang="zh-TW" altLang="en-US" dirty="0"/>
              <a:t> </a:t>
            </a:r>
            <a:r>
              <a:rPr lang="en-US" altLang="zh-TW" dirty="0"/>
              <a:t>ok</a:t>
            </a:r>
          </a:p>
          <a:p>
            <a:r>
              <a:rPr lang="en-US" altLang="zh-TW" dirty="0"/>
              <a:t>div</a:t>
            </a:r>
            <a:r>
              <a:rPr lang="zh-TW" altLang="en-US" dirty="0"/>
              <a:t> </a:t>
            </a:r>
            <a:r>
              <a:rPr lang="en-US" altLang="zh-TW" dirty="0"/>
              <a:t>&gt;</a:t>
            </a:r>
            <a:r>
              <a:rPr lang="zh-TW" altLang="en-US" dirty="0"/>
              <a:t> </a:t>
            </a:r>
            <a:r>
              <a:rPr lang="en-US" altLang="zh-TW" dirty="0" err="1"/>
              <a:t>img</a:t>
            </a:r>
            <a:r>
              <a:rPr lang="zh-TW" altLang="en-US" dirty="0"/>
              <a:t> </a:t>
            </a:r>
            <a:r>
              <a:rPr lang="en-US" altLang="zh-TW" dirty="0"/>
              <a:t>:miss</a:t>
            </a:r>
          </a:p>
          <a:p>
            <a:endParaRPr lang="en-US" altLang="zh-TW" dirty="0"/>
          </a:p>
          <a:p>
            <a:endParaRPr lang="en-US" altLang="zh-TW" dirty="0"/>
          </a:p>
          <a:p>
            <a:endParaRPr lang="en-US" altLang="zh-TW" dirty="0"/>
          </a:p>
          <a:p>
            <a:endParaRPr lang="en-US" altLang="zh-TW" dirty="0"/>
          </a:p>
          <a:p>
            <a:endParaRPr lang="en-US" altLang="zh-TW" dirty="0"/>
          </a:p>
          <a:p>
            <a:r>
              <a:rPr lang="en-US" altLang="zh-TW" dirty="0"/>
              <a:t>Note:</a:t>
            </a:r>
            <a:r>
              <a:rPr lang="zh-TW" altLang="en-US" dirty="0"/>
              <a:t> </a:t>
            </a:r>
            <a:r>
              <a:rPr lang="en-US" altLang="zh-TW" dirty="0"/>
              <a:t>"&gt;"</a:t>
            </a:r>
            <a:r>
              <a:rPr lang="zh-TW" altLang="en-US" dirty="0"/>
              <a:t> </a:t>
            </a:r>
            <a:r>
              <a:rPr lang="en-US" altLang="zh-TW" dirty="0"/>
              <a:t>:</a:t>
            </a:r>
            <a:r>
              <a:rPr lang="zh-TW" altLang="en-US" dirty="0"/>
              <a:t> </a:t>
            </a:r>
            <a:r>
              <a:rPr lang="en-US" altLang="zh-TW" dirty="0"/>
              <a:t>must</a:t>
            </a:r>
            <a:r>
              <a:rPr lang="zh-TW" altLang="en-US" dirty="0"/>
              <a:t> </a:t>
            </a:r>
            <a:r>
              <a:rPr lang="en-US" altLang="zh-TW" dirty="0"/>
              <a:t>child</a:t>
            </a:r>
            <a:r>
              <a:rPr lang="zh-TW" altLang="en-US" dirty="0"/>
              <a:t> </a:t>
            </a:r>
            <a:r>
              <a:rPr lang="en-US" altLang="zh-TW" dirty="0"/>
              <a:t>element</a:t>
            </a:r>
            <a:endParaRPr lang="zh-TW" altLang="en-US" dirty="0"/>
          </a:p>
        </p:txBody>
      </p:sp>
      <p:sp>
        <p:nvSpPr>
          <p:cNvPr id="3" name="標題 2"/>
          <p:cNvSpPr>
            <a:spLocks noGrp="1"/>
          </p:cNvSpPr>
          <p:nvPr>
            <p:ph type="title"/>
          </p:nvPr>
        </p:nvSpPr>
        <p:spPr/>
        <p:txBody>
          <a:bodyPr/>
          <a:lstStyle/>
          <a:p>
            <a:r>
              <a:rPr lang="en-US" altLang="zh-TW" dirty="0"/>
              <a:t>div </a:t>
            </a:r>
            <a:r>
              <a:rPr lang="en-US" altLang="zh-TW" dirty="0" err="1"/>
              <a:t>img</a:t>
            </a:r>
            <a:r>
              <a:rPr lang="en-US" altLang="zh-TW" dirty="0"/>
              <a:t> </a:t>
            </a:r>
            <a:r>
              <a:rPr lang="en-US" altLang="zh-TW" dirty="0" err="1"/>
              <a:t>v.s</a:t>
            </a:r>
            <a:r>
              <a:rPr lang="en-US" altLang="zh-TW" dirty="0"/>
              <a:t> div &gt;  </a:t>
            </a:r>
            <a:r>
              <a:rPr lang="en-US" altLang="zh-TW" dirty="0" err="1"/>
              <a:t>img</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80</a:t>
            </a:fld>
            <a:endParaRPr lang="zh-TW" altLang="en-US"/>
          </a:p>
        </p:txBody>
      </p:sp>
      <p:sp>
        <p:nvSpPr>
          <p:cNvPr id="5" name="矩形 4"/>
          <p:cNvSpPr/>
          <p:nvPr/>
        </p:nvSpPr>
        <p:spPr>
          <a:xfrm>
            <a:off x="2428926" y="2833498"/>
            <a:ext cx="3667075" cy="13234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1600" dirty="0">
                <a:latin typeface="Courier New" panose="02070309020205020404" pitchFamily="49" charset="0"/>
                <a:cs typeface="Courier New" panose="02070309020205020404" pitchFamily="49" charset="0"/>
              </a:rPr>
              <a:t>&lt;body&gt;</a:t>
            </a:r>
          </a:p>
          <a:p>
            <a:r>
              <a:rPr lang="zh-TW" altLang="en-US" sz="1600" dirty="0">
                <a:latin typeface="Courier New" panose="02070309020205020404" pitchFamily="49" charset="0"/>
                <a:cs typeface="Courier New" panose="02070309020205020404" pitchFamily="49" charset="0"/>
              </a:rPr>
              <a:t>     </a:t>
            </a:r>
            <a:r>
              <a:rPr lang="en-US" altLang="zh-TW" sz="1600" dirty="0">
                <a:latin typeface="Courier New" panose="02070309020205020404" pitchFamily="49" charset="0"/>
                <a:cs typeface="Courier New" panose="02070309020205020404" pitchFamily="49" charset="0"/>
              </a:rPr>
              <a:t>&lt;div&gt;</a:t>
            </a:r>
          </a:p>
          <a:p>
            <a:r>
              <a:rPr lang="zh-TW" altLang="en-US" sz="1600" dirty="0">
                <a:latin typeface="Courier New" panose="02070309020205020404" pitchFamily="49" charset="0"/>
                <a:cs typeface="Courier New" panose="02070309020205020404" pitchFamily="49" charset="0"/>
              </a:rPr>
              <a:t>           </a:t>
            </a:r>
            <a:r>
              <a:rPr lang="en-US" altLang="zh-TW" sz="1600" dirty="0">
                <a:latin typeface="Courier New" panose="02070309020205020404" pitchFamily="49" charset="0"/>
                <a:cs typeface="Courier New" panose="02070309020205020404" pitchFamily="49" charset="0"/>
              </a:rPr>
              <a:t>&lt;p&gt;&lt;</a:t>
            </a:r>
            <a:r>
              <a:rPr lang="en-US" altLang="zh-TW" sz="1600" dirty="0" err="1">
                <a:latin typeface="Courier New" panose="02070309020205020404" pitchFamily="49" charset="0"/>
                <a:cs typeface="Courier New" panose="02070309020205020404" pitchFamily="49" charset="0"/>
              </a:rPr>
              <a:t>img</a:t>
            </a:r>
            <a:r>
              <a:rPr lang="en-US" altLang="zh-TW" sz="1600" dirty="0">
                <a:latin typeface="Courier New" panose="02070309020205020404" pitchFamily="49" charset="0"/>
                <a:cs typeface="Courier New" panose="02070309020205020404" pitchFamily="49" charset="0"/>
              </a:rPr>
              <a:t>&gt;</a:t>
            </a:r>
            <a:r>
              <a:rPr lang="zh-TW" altLang="en-US" sz="1600" dirty="0">
                <a:latin typeface="Courier New" panose="02070309020205020404" pitchFamily="49" charset="0"/>
                <a:cs typeface="Courier New" panose="02070309020205020404" pitchFamily="49" charset="0"/>
              </a:rPr>
              <a:t> </a:t>
            </a:r>
            <a:r>
              <a:rPr lang="en-US" altLang="zh-TW" sz="1600" dirty="0">
                <a:latin typeface="Courier New" panose="02070309020205020404" pitchFamily="49" charset="0"/>
                <a:cs typeface="Courier New" panose="02070309020205020404" pitchFamily="49" charset="0"/>
              </a:rPr>
              <a:t>&lt;/p&gt;</a:t>
            </a:r>
          </a:p>
          <a:p>
            <a:r>
              <a:rPr lang="zh-TW" altLang="en-US" sz="1600" dirty="0">
                <a:latin typeface="Courier New" panose="02070309020205020404" pitchFamily="49" charset="0"/>
                <a:cs typeface="Courier New" panose="02070309020205020404" pitchFamily="49" charset="0"/>
              </a:rPr>
              <a:t>     </a:t>
            </a:r>
            <a:r>
              <a:rPr lang="en-US" altLang="zh-TW" sz="1600" dirty="0">
                <a:latin typeface="Courier New" panose="02070309020205020404" pitchFamily="49" charset="0"/>
                <a:cs typeface="Courier New" panose="02070309020205020404" pitchFamily="49" charset="0"/>
              </a:rPr>
              <a:t>&lt;/div&gt;</a:t>
            </a:r>
          </a:p>
          <a:p>
            <a:r>
              <a:rPr lang="en-US" altLang="zh-TW" sz="1600" dirty="0">
                <a:latin typeface="Courier New" panose="02070309020205020404" pitchFamily="49" charset="0"/>
                <a:cs typeface="Courier New" panose="02070309020205020404" pitchFamily="49" charset="0"/>
              </a:rPr>
              <a:t>&lt;/body&gt;</a:t>
            </a:r>
            <a:endParaRPr lang="zh-TW" alt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046191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b="1" dirty="0"/>
          </a:p>
        </p:txBody>
      </p:sp>
      <p:sp>
        <p:nvSpPr>
          <p:cNvPr id="3" name="標題 2"/>
          <p:cNvSpPr>
            <a:spLocks noGrp="1"/>
          </p:cNvSpPr>
          <p:nvPr>
            <p:ph type="title"/>
          </p:nvPr>
        </p:nvSpPr>
        <p:spPr/>
        <p:txBody>
          <a:bodyPr/>
          <a:lstStyle/>
          <a:p>
            <a:r>
              <a:rPr lang="en-US" altLang="zh-TW" dirty="0"/>
              <a:t>Multicolumn Layout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81</a:t>
            </a:fld>
            <a:endParaRPr lang="zh-TW" altLang="en-US"/>
          </a:p>
        </p:txBody>
      </p:sp>
      <p:sp>
        <p:nvSpPr>
          <p:cNvPr id="7" name="矩形 6"/>
          <p:cNvSpPr/>
          <p:nvPr/>
        </p:nvSpPr>
        <p:spPr>
          <a:xfrm>
            <a:off x="1524000" y="117694"/>
            <a:ext cx="9144000" cy="67403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8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Multicolumns</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8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8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8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8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0.9em</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0em</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8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multicolumns</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setting the number of columns to 3 */</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8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8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column-count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8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moz</a:t>
            </a:r>
            <a:r>
              <a:rPr lang="en-US" altLang="zh-TW" sz="8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column-count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-o-</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column-count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column-count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setting the space between columns to 30px */</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8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8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column-gap</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30px</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8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moz</a:t>
            </a:r>
            <a:r>
              <a:rPr lang="en-US" altLang="zh-TW" sz="8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column-gap</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30px</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-o-</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column-gap</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30px</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column-gap</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30px</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adding a 1px black line between each column */</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8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8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column-rule</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1px</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outset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8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moz</a:t>
            </a:r>
            <a:r>
              <a:rPr lang="en-US" altLang="zh-TW" sz="8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column-rule</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1px</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outset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-o-</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column-rule</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1px</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outset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column-rule</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1px</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outset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header</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Computers, Hardware and Software</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header</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8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8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multicolumns</a:t>
            </a:r>
            <a:r>
              <a:rPr lang="en-US" altLang="zh-TW" sz="8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A computer is a device that can perform computations and make logical decisions phenomenally faster than human beings can. Many of today's personal computers can perform billions of calculations in one </a:t>
            </a:r>
            <a:r>
              <a:rPr lang="en-US" altLang="zh-TW" sz="8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second</a:t>
            </a:r>
            <a:r>
              <a:rPr lang="en-US" altLang="zh-TW" sz="8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&amp;mdash;</a:t>
            </a:r>
            <a:r>
              <a:rPr lang="en-US" altLang="zh-TW" sz="8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more</a:t>
            </a:r>
            <a:r>
              <a:rPr lang="en-US" altLang="zh-TW" sz="8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than a human can perform in a lifetime. Supercomputers are already performing thousands of trillions (quadrillions) of instructions per second! To put that in perspective, a quadrillion-instruction-per-second computer can perform in one second more than 100,000 calculations for every person on the planet! </a:t>
            </a:r>
            <a:r>
              <a:rPr lang="en-US" altLang="zh-TW" sz="8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And</a:t>
            </a:r>
            <a:r>
              <a:rPr lang="en-US" altLang="zh-TW" sz="8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&amp;mdash;</a:t>
            </a:r>
            <a:r>
              <a:rPr lang="en-US" altLang="zh-TW" sz="8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these</a:t>
            </a:r>
            <a:r>
              <a:rPr lang="en-US" altLang="zh-TW" sz="8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"upper limits" are growing quickly!</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Computers process data under the control of sets of instructions called computer programs. These programs guide the computer through orderly sets of actions specified by people called computer programmers. The programs that run on a computer are referred to as software. In this book, you'll learn today's key programming methodology that's enhancing programmer productivity, thereby reducing software-development </a:t>
            </a:r>
            <a:r>
              <a:rPr lang="en-US" altLang="zh-TW" sz="8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costs</a:t>
            </a:r>
            <a:r>
              <a:rPr lang="en-US" altLang="zh-TW" sz="8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&amp;mdash;</a:t>
            </a:r>
            <a:r>
              <a:rPr lang="en-US" altLang="zh-TW" sz="8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object-oriented</a:t>
            </a:r>
            <a:r>
              <a:rPr lang="en-US" altLang="zh-TW" sz="8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programming.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A computer consists of various devices referred to as hardware (e.g., the keyboard, screen, mouse, hard disks, memory, DVDs and processing units). Computing costs are dropping dramatically, owing to rapid developments in hardware and software technologies. Computers that might have filled large rooms and cost millions of dollars decades ago are now inscribed on silicon chips smaller than a fingernail, costing perhaps a few dollars each. Ironically, silicon is one of the most abundant </a:t>
            </a:r>
            <a:r>
              <a:rPr lang="en-US" altLang="zh-TW" sz="8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materials</a:t>
            </a:r>
            <a:r>
              <a:rPr lang="en-US" altLang="zh-TW" sz="8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&amp;mdash;</a:t>
            </a:r>
            <a:r>
              <a:rPr lang="en-US" altLang="zh-TW" sz="8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it's</a:t>
            </a:r>
            <a:r>
              <a:rPr lang="en-US" altLang="zh-TW" sz="8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an ingredient in common sand. Silicon-chip technology has made computing so economical that more than a billion general-purpose computers are in use worldwide, and this is expected to double in the next few </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years.</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Computer chips (microprocessors) control countless devices. These embedded systems include anti-lock brakes in cars, navigation systems, smart home appliances, home security systems, cell phones and smartphones, robots, intelligent traffic intersections, collision avoidance systems, video game controllers and more. The vast majority of the microprocessors produced each year are embedded in devices other than general-purpose computers.</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footer</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&amp;copy;</a:t>
            </a:r>
            <a:r>
              <a:rPr lang="en-US" altLang="zh-TW" sz="8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2012 by Pearson Education, Inc. All Rights Reserved.</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footer</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p:txBody>
      </p:sp>
      <p:pic>
        <p:nvPicPr>
          <p:cNvPr id="6" name="圖片 5"/>
          <p:cNvPicPr>
            <a:picLocks noChangeAspect="1"/>
          </p:cNvPicPr>
          <p:nvPr/>
        </p:nvPicPr>
        <p:blipFill>
          <a:blip r:embed="rId2"/>
          <a:stretch>
            <a:fillRect/>
          </a:stretch>
        </p:blipFill>
        <p:spPr>
          <a:xfrm>
            <a:off x="6354025" y="483351"/>
            <a:ext cx="4189764" cy="3066793"/>
          </a:xfrm>
          <a:prstGeom prst="rect">
            <a:avLst/>
          </a:prstGeom>
          <a:ln>
            <a:solidFill>
              <a:schemeClr val="tx1"/>
            </a:solidFill>
          </a:ln>
        </p:spPr>
      </p:pic>
    </p:spTree>
    <p:extLst>
      <p:ext uri="{BB962C8B-B14F-4D97-AF65-F5344CB8AC3E}">
        <p14:creationId xmlns:p14="http://schemas.microsoft.com/office/powerpoint/2010/main" val="7943939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Multicolumn Layout </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82</a:t>
            </a:fld>
            <a:endParaRPr lang="zh-TW" altLang="en-US"/>
          </a:p>
        </p:txBody>
      </p:sp>
      <p:sp>
        <p:nvSpPr>
          <p:cNvPr id="8" name="矩形 7"/>
          <p:cNvSpPr/>
          <p:nvPr/>
        </p:nvSpPr>
        <p:spPr>
          <a:xfrm>
            <a:off x="1527110" y="2513032"/>
            <a:ext cx="5568779"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0.9em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multicolumns</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setting the number of columns to 3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column-count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moz</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column-count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-o-</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column-count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column-count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setting the space between columns to 30px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column-gap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moz</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column-gap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-o-</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column-gap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column-gap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adding a 1px black line between each column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column-rule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outset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moz</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column-rule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outset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-o-</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column-rule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outset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column-rule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outset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en-US" sz="1200" dirty="0"/>
          </a:p>
        </p:txBody>
      </p:sp>
      <p:pic>
        <p:nvPicPr>
          <p:cNvPr id="6" name="圖片 5"/>
          <p:cNvPicPr>
            <a:picLocks noChangeAspect="1"/>
          </p:cNvPicPr>
          <p:nvPr/>
        </p:nvPicPr>
        <p:blipFill>
          <a:blip r:embed="rId2"/>
          <a:stretch>
            <a:fillRect/>
          </a:stretch>
        </p:blipFill>
        <p:spPr>
          <a:xfrm>
            <a:off x="6227939" y="930966"/>
            <a:ext cx="4189764" cy="3066793"/>
          </a:xfrm>
          <a:prstGeom prst="rect">
            <a:avLst/>
          </a:prstGeom>
          <a:ln>
            <a:solidFill>
              <a:schemeClr val="tx1"/>
            </a:solidFill>
          </a:ln>
        </p:spPr>
      </p:pic>
      <p:sp>
        <p:nvSpPr>
          <p:cNvPr id="7" name="矩形 6"/>
          <p:cNvSpPr/>
          <p:nvPr/>
        </p:nvSpPr>
        <p:spPr>
          <a:xfrm>
            <a:off x="7219298" y="4498191"/>
            <a:ext cx="2868093" cy="92333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zh-TW" kern="0" dirty="0">
                <a:ea typeface="細明體" panose="02020509000000000000" pitchFamily="49" charset="-120"/>
                <a:cs typeface="Courier New" panose="02070309020205020404" pitchFamily="49" charset="0"/>
              </a:rPr>
              <a:t>column-count : </a:t>
            </a:r>
            <a:r>
              <a:rPr lang="zh-TW" altLang="en-US" kern="0" dirty="0">
                <a:ea typeface="細明體" panose="02020509000000000000" pitchFamily="49" charset="-120"/>
                <a:cs typeface="Courier New" panose="02070309020205020404" pitchFamily="49" charset="0"/>
              </a:rPr>
              <a:t>總共幾欄</a:t>
            </a:r>
            <a:endParaRPr lang="en-US" altLang="zh-TW" kern="0" dirty="0">
              <a:ea typeface="細明體" panose="02020509000000000000" pitchFamily="49" charset="-120"/>
              <a:cs typeface="Courier New" panose="02070309020205020404" pitchFamily="49" charset="0"/>
            </a:endParaRPr>
          </a:p>
          <a:p>
            <a:r>
              <a:rPr lang="en-US" altLang="zh-TW" kern="0" dirty="0">
                <a:ea typeface="細明體" panose="02020509000000000000" pitchFamily="49" charset="-120"/>
                <a:cs typeface="Courier New" panose="02070309020205020404" pitchFamily="49" charset="0"/>
              </a:rPr>
              <a:t>column-gap :</a:t>
            </a:r>
            <a:r>
              <a:rPr lang="zh-TW" altLang="en-US" kern="0" dirty="0">
                <a:ea typeface="細明體" panose="02020509000000000000" pitchFamily="49" charset="-120"/>
                <a:cs typeface="Courier New" panose="02070309020205020404" pitchFamily="49" charset="0"/>
              </a:rPr>
              <a:t> 兩欄之間距離</a:t>
            </a:r>
            <a:endParaRPr lang="en-US" altLang="zh-TW" kern="0" dirty="0">
              <a:ea typeface="細明體" panose="02020509000000000000" pitchFamily="49" charset="-120"/>
              <a:cs typeface="Courier New" panose="02070309020205020404" pitchFamily="49" charset="0"/>
            </a:endParaRPr>
          </a:p>
          <a:p>
            <a:r>
              <a:rPr lang="en-US" altLang="zh-TW" dirty="0"/>
              <a:t>column-rule: </a:t>
            </a:r>
            <a:r>
              <a:rPr lang="zh-TW" altLang="en-US" dirty="0"/>
              <a:t>分隔線樣式</a:t>
            </a:r>
          </a:p>
        </p:txBody>
      </p:sp>
    </p:spTree>
    <p:extLst>
      <p:ext uri="{BB962C8B-B14F-4D97-AF65-F5344CB8AC3E}">
        <p14:creationId xmlns:p14="http://schemas.microsoft.com/office/powerpoint/2010/main" val="260965042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標題 5"/>
          <p:cNvSpPr>
            <a:spLocks noGrp="1"/>
          </p:cNvSpPr>
          <p:nvPr>
            <p:ph type="subTitle" idx="1"/>
          </p:nvPr>
        </p:nvSpPr>
        <p:spPr/>
        <p:txBody>
          <a:bodyPr/>
          <a:lstStyle/>
          <a:p>
            <a:endParaRPr lang="zh-TW" altLang="en-US"/>
          </a:p>
        </p:txBody>
      </p:sp>
      <p:sp>
        <p:nvSpPr>
          <p:cNvPr id="5" name="標題 4"/>
          <p:cNvSpPr>
            <a:spLocks noGrp="1"/>
          </p:cNvSpPr>
          <p:nvPr>
            <p:ph type="ctrTitle"/>
          </p:nvPr>
        </p:nvSpPr>
        <p:spPr/>
        <p:txBody>
          <a:bodyPr/>
          <a:lstStyle/>
          <a:p>
            <a:pPr algn="ctr"/>
            <a:r>
              <a:rPr lang="en-US" altLang="zh-TW" dirty="0"/>
              <a:t>Q&amp;A</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83</a:t>
            </a:fld>
            <a:endParaRPr lang="zh-TW" altLang="en-US"/>
          </a:p>
        </p:txBody>
      </p:sp>
    </p:spTree>
    <p:extLst>
      <p:ext uri="{BB962C8B-B14F-4D97-AF65-F5344CB8AC3E}">
        <p14:creationId xmlns:p14="http://schemas.microsoft.com/office/powerpoint/2010/main" val="344497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524000" y="1584586"/>
            <a:ext cx="8188036" cy="544764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Rounded Corners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navy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lightcyan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border-radius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margin-bottom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#round2</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border-radius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 border-radius property adds rounded corners</a:t>
            </a:r>
            <a:r>
              <a:rPr lang="zh-TW" altLang="en-US" sz="1200" kern="100" dirty="0">
                <a:latin typeface="Calibri" panose="020F0502020204030204" pitchFamily="34" charset="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to an element.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"round2"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Increasing the border-radius rounds the corners</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of the element more.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Rounded Corners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9</a:t>
            </a:fld>
            <a:endParaRPr lang="zh-TW" altLang="en-US"/>
          </a:p>
        </p:txBody>
      </p:sp>
      <p:sp>
        <p:nvSpPr>
          <p:cNvPr id="6" name="矩形 5"/>
          <p:cNvSpPr/>
          <p:nvPr/>
        </p:nvSpPr>
        <p:spPr>
          <a:xfrm>
            <a:off x="2570206" y="4003589"/>
            <a:ext cx="2050285" cy="1839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 name="圖片 7"/>
          <p:cNvPicPr>
            <a:picLocks noChangeAspect="1"/>
          </p:cNvPicPr>
          <p:nvPr/>
        </p:nvPicPr>
        <p:blipFill>
          <a:blip r:embed="rId2"/>
          <a:stretch>
            <a:fillRect/>
          </a:stretch>
        </p:blipFill>
        <p:spPr>
          <a:xfrm>
            <a:off x="5954857" y="682562"/>
            <a:ext cx="2447925" cy="1581150"/>
          </a:xfrm>
          <a:prstGeom prst="rect">
            <a:avLst/>
          </a:prstGeom>
          <a:ln>
            <a:solidFill>
              <a:schemeClr val="tx1"/>
            </a:solidFill>
          </a:ln>
        </p:spPr>
      </p:pic>
      <p:pic>
        <p:nvPicPr>
          <p:cNvPr id="9" name="圖片 8"/>
          <p:cNvPicPr>
            <a:picLocks noChangeAspect="1"/>
          </p:cNvPicPr>
          <p:nvPr/>
        </p:nvPicPr>
        <p:blipFill>
          <a:blip r:embed="rId3"/>
          <a:stretch>
            <a:fillRect/>
          </a:stretch>
        </p:blipFill>
        <p:spPr>
          <a:xfrm>
            <a:off x="7710922" y="3615469"/>
            <a:ext cx="2428875" cy="714375"/>
          </a:xfrm>
          <a:prstGeom prst="rect">
            <a:avLst/>
          </a:prstGeom>
          <a:solidFill>
            <a:schemeClr val="tx1"/>
          </a:solidFill>
          <a:ln>
            <a:solidFill>
              <a:schemeClr val="tx1"/>
            </a:solidFill>
          </a:ln>
        </p:spPr>
      </p:pic>
      <p:sp>
        <p:nvSpPr>
          <p:cNvPr id="10" name="矩形 9"/>
          <p:cNvSpPr/>
          <p:nvPr/>
        </p:nvSpPr>
        <p:spPr>
          <a:xfrm>
            <a:off x="7710921" y="4453294"/>
            <a:ext cx="2689654" cy="95410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400" dirty="0"/>
              <a:t>border-top-left-radius: 10px;</a:t>
            </a:r>
          </a:p>
          <a:p>
            <a:r>
              <a:rPr lang="zh-TW" altLang="en-US" sz="1400" dirty="0"/>
              <a:t>border-top-right-radius: 20px;</a:t>
            </a:r>
          </a:p>
          <a:p>
            <a:r>
              <a:rPr lang="zh-TW" altLang="en-US" sz="1400" dirty="0"/>
              <a:t>border-bottom-left-radius: 30px;</a:t>
            </a:r>
          </a:p>
          <a:p>
            <a:r>
              <a:rPr lang="zh-TW" altLang="en-US" sz="1400" dirty="0"/>
              <a:t>border-bottom-right-radius: 40px;</a:t>
            </a:r>
          </a:p>
        </p:txBody>
      </p:sp>
      <p:sp>
        <p:nvSpPr>
          <p:cNvPr id="11" name="矩形 10"/>
          <p:cNvSpPr/>
          <p:nvPr/>
        </p:nvSpPr>
        <p:spPr>
          <a:xfrm>
            <a:off x="2678235" y="4933998"/>
            <a:ext cx="1942255" cy="1679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31530004"/>
      </p:ext>
    </p:extLst>
  </p:cSld>
  <p:clrMapOvr>
    <a:masterClrMapping/>
  </p:clrMapOvr>
</p:sld>
</file>

<file path=ppt/theme/theme1.xml><?xml version="1.0" encoding="utf-8"?>
<a:theme xmlns:a="http://schemas.openxmlformats.org/drawingml/2006/main" name="Custom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模組">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 3 Stacks and Queues (Ex).v1</Template>
  <TotalTime>2202</TotalTime>
  <Words>9773</Words>
  <Application>Microsoft Office PowerPoint</Application>
  <PresentationFormat>寬螢幕</PresentationFormat>
  <Paragraphs>1376</Paragraphs>
  <Slides>83</Slides>
  <Notes>1</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83</vt:i4>
      </vt:variant>
    </vt:vector>
  </HeadingPairs>
  <TitlesOfParts>
    <vt:vector size="91" baseType="lpstr">
      <vt:lpstr>細明體</vt:lpstr>
      <vt:lpstr>新細明體</vt:lpstr>
      <vt:lpstr>Arial</vt:lpstr>
      <vt:lpstr>Calibri</vt:lpstr>
      <vt:lpstr>Corbel</vt:lpstr>
      <vt:lpstr>Courier New</vt:lpstr>
      <vt:lpstr>Times New Roman</vt:lpstr>
      <vt:lpstr>Custom Theme</vt:lpstr>
      <vt:lpstr>Chapter 5 Introduction to Cascading Style Sheets (CSS)</vt:lpstr>
      <vt:lpstr>Outline</vt:lpstr>
      <vt:lpstr>Outline</vt:lpstr>
      <vt:lpstr>Web Resource</vt:lpstr>
      <vt:lpstr>Text Shadows</vt:lpstr>
      <vt:lpstr>Text Shadows</vt:lpstr>
      <vt:lpstr>Text Shadows</vt:lpstr>
      <vt:lpstr>Rounded Corners</vt:lpstr>
      <vt:lpstr>Rounded Corners</vt:lpstr>
      <vt:lpstr>Color</vt:lpstr>
      <vt:lpstr>Color</vt:lpstr>
      <vt:lpstr>Color</vt:lpstr>
      <vt:lpstr>Color</vt:lpstr>
      <vt:lpstr>Color</vt:lpstr>
      <vt:lpstr>Color</vt:lpstr>
      <vt:lpstr>Box Shadows</vt:lpstr>
      <vt:lpstr>Box Shadows</vt:lpstr>
      <vt:lpstr>Box Shadows</vt:lpstr>
      <vt:lpstr>Exercise</vt:lpstr>
      <vt:lpstr>Linear Gradients</vt:lpstr>
      <vt:lpstr>Linear Gradients (Vertical Linear Gradient)</vt:lpstr>
      <vt:lpstr>Linear Gradients (Webkit)</vt:lpstr>
      <vt:lpstr>Linear Gradients (Mozilla)</vt:lpstr>
      <vt:lpstr>Linear Gradients (Standard)</vt:lpstr>
      <vt:lpstr>Linear Gradients (Horizontal Linear Gradient)</vt:lpstr>
      <vt:lpstr>Linear Gradients (Diagonal Linear Gradient)</vt:lpstr>
      <vt:lpstr>Introducing Vendor Prefixes</vt:lpstr>
      <vt:lpstr>Introducing Vendor Prefixes</vt:lpstr>
      <vt:lpstr>Introducing Vendor Prefixes</vt:lpstr>
      <vt:lpstr>Introducing Vendor Prefixes</vt:lpstr>
      <vt:lpstr>Radial Gradients</vt:lpstr>
      <vt:lpstr>Radial Gradients</vt:lpstr>
      <vt:lpstr>Text Stroke</vt:lpstr>
      <vt:lpstr>Text Stroke</vt:lpstr>
      <vt:lpstr>Multiple Background Images</vt:lpstr>
      <vt:lpstr>Multiple Background Images</vt:lpstr>
      <vt:lpstr>PowerPoint 簡報</vt:lpstr>
      <vt:lpstr>Multiple Background Images</vt:lpstr>
      <vt:lpstr>Multiple Background Images</vt:lpstr>
      <vt:lpstr>Reflections</vt:lpstr>
      <vt:lpstr>Reflections</vt:lpstr>
      <vt:lpstr>Image Borders</vt:lpstr>
      <vt:lpstr>PowerPoint 簡報</vt:lpstr>
      <vt:lpstr>Image Borders</vt:lpstr>
      <vt:lpstr>Image Borders</vt:lpstr>
      <vt:lpstr>Image Borders</vt:lpstr>
      <vt:lpstr>Image Borders</vt:lpstr>
      <vt:lpstr>Animation; Selectors</vt:lpstr>
      <vt:lpstr>Animation; Selectors</vt:lpstr>
      <vt:lpstr>Animation; Selectors</vt:lpstr>
      <vt:lpstr>Animation; Selectors</vt:lpstr>
      <vt:lpstr>Animation; Selectors</vt:lpstr>
      <vt:lpstr>Animation; Selectors</vt:lpstr>
      <vt:lpstr>Animation; Selectors</vt:lpstr>
      <vt:lpstr>Animation; Selectors</vt:lpstr>
      <vt:lpstr>Exercise</vt:lpstr>
      <vt:lpstr>Transitions and Transformations</vt:lpstr>
      <vt:lpstr>Transitions and Transformations</vt:lpstr>
      <vt:lpstr>Transitions and Transformations</vt:lpstr>
      <vt:lpstr>Transitions and Transformations</vt:lpstr>
      <vt:lpstr>Exercise</vt:lpstr>
      <vt:lpstr>Exercise</vt:lpstr>
      <vt:lpstr>Skew</vt:lpstr>
      <vt:lpstr>Skew</vt:lpstr>
      <vt:lpstr>Skew</vt:lpstr>
      <vt:lpstr>Transitioning Between Images</vt:lpstr>
      <vt:lpstr>Animation v.s Transitions</vt:lpstr>
      <vt:lpstr>Animation v.s Transitions</vt:lpstr>
      <vt:lpstr>Animation v.s Transitions</vt:lpstr>
      <vt:lpstr>Downloading Web Fonts and the @font-face Rule</vt:lpstr>
      <vt:lpstr>Downloading Web Fonts and the @font-face Rule</vt:lpstr>
      <vt:lpstr>Downloading Web Fonts and the @font-face Rule</vt:lpstr>
      <vt:lpstr>Flexible Box Layout Module and :nth-child Selectors</vt:lpstr>
      <vt:lpstr>Flexible Box Layout Module and :nth-child Selectors</vt:lpstr>
      <vt:lpstr>Flexible Box Layout Module and :nth-child Selectors</vt:lpstr>
      <vt:lpstr>Flexible Box Layout Module and :nth-child Selectors</vt:lpstr>
      <vt:lpstr>:nth-child Selectors</vt:lpstr>
      <vt:lpstr>:nth-child Selectors</vt:lpstr>
      <vt:lpstr>Exercise</vt:lpstr>
      <vt:lpstr>div img v.s div &gt;  img</vt:lpstr>
      <vt:lpstr>Multicolumn Layout</vt:lpstr>
      <vt:lpstr>Multicolumn Layout </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Introduction to Cascading Style Sheets (CSS)</dc:title>
  <dc:creator>簡廷因</dc:creator>
  <cp:lastModifiedBy>佳穎 宋</cp:lastModifiedBy>
  <cp:revision>12</cp:revision>
  <dcterms:created xsi:type="dcterms:W3CDTF">2021-10-28T04:21:20Z</dcterms:created>
  <dcterms:modified xsi:type="dcterms:W3CDTF">2024-11-04T09:43:40Z</dcterms:modified>
</cp:coreProperties>
</file>