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5" r:id="rId2"/>
    <p:sldId id="278" r:id="rId3"/>
    <p:sldId id="295" r:id="rId4"/>
    <p:sldId id="296" r:id="rId5"/>
    <p:sldId id="299" r:id="rId6"/>
    <p:sldId id="286" r:id="rId7"/>
    <p:sldId id="29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485" autoAdjust="0"/>
    <p:restoredTop sz="95529" autoAdjust="0"/>
  </p:normalViewPr>
  <p:slideViewPr>
    <p:cSldViewPr snapToGrid="0">
      <p:cViewPr varScale="1">
        <p:scale>
          <a:sx n="125" d="100"/>
          <a:sy n="125" d="100"/>
        </p:scale>
        <p:origin x="5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0B3AB-D287-46C7-998A-9FF27D16A82B}" type="datetimeFigureOut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2024-09-03</a:t>
            </a:fld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D230B-80B9-4290-894C-7BA8036DF33E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‹#›</a:t>
            </a:fld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7483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F31CBD9-AEB0-4921-A1DE-90B86DF7CB40}" type="datetimeFigureOut">
              <a:rPr lang="ko-KR" altLang="en-US" smtClean="0"/>
              <a:pPr/>
              <a:t>2024-09-03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3226314-3F2B-47CB-9114-908C48E641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4333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682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682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682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8934F-6B24-20C5-D004-C6829F35C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B85AD5-C100-E25A-EE1F-6E41E06D3E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FEE4C8-1338-7E44-EBA7-3ABF270BC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704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682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811C5-8EDF-D364-B025-854F8A447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D49A05-C477-15BF-C7EB-CF6C6B628F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1F1927B-3798-790F-208E-3CE9475B8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2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E829F-B3F6-4717-8E6B-71FD72BD4C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0F8CE3-92E8-4048-8F2B-0CFE34481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2A996A-095F-42A9-81EF-DE4371C66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AE0D2E-6966-41CB-8978-CBC4D56E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13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k object 16"/>
          <p:cNvSpPr/>
          <p:nvPr userDrawn="1"/>
        </p:nvSpPr>
        <p:spPr>
          <a:xfrm>
            <a:off x="438727" y="776668"/>
            <a:ext cx="11263745" cy="10800"/>
          </a:xfrm>
          <a:custGeom>
            <a:avLst/>
            <a:gdLst/>
            <a:ahLst/>
            <a:cxnLst/>
            <a:rect l="l" t="t" r="r" b="b"/>
            <a:pathLst>
              <a:path w="9144000" h="334009">
                <a:moveTo>
                  <a:pt x="0" y="0"/>
                </a:moveTo>
                <a:lnTo>
                  <a:pt x="9144000" y="0"/>
                </a:lnTo>
                <a:lnTo>
                  <a:pt x="9144000" y="333755"/>
                </a:lnTo>
                <a:lnTo>
                  <a:pt x="0" y="33375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/>
          <a:lstStyle/>
          <a:p>
            <a:endParaRPr>
              <a:latin typeface="나눔고딕" panose="020D0604000000000000" pitchFamily="50" charset="-127"/>
            </a:endParaRPr>
          </a:p>
        </p:txBody>
      </p: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38727" y="352103"/>
            <a:ext cx="5232400" cy="45243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60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11"/>
          <p:cNvSpPr>
            <a:spLocks noGrp="1"/>
          </p:cNvSpPr>
          <p:nvPr>
            <p:ph sz="quarter" idx="10"/>
          </p:nvPr>
        </p:nvSpPr>
        <p:spPr>
          <a:xfrm>
            <a:off x="438727" y="970395"/>
            <a:ext cx="11263745" cy="543964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592613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30118-12F7-49DB-A0B0-6601B1C8E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0DA28F-56AE-4A62-ADAA-8344AA629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6257A-6130-4CB8-803F-E106714959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22286-00CD-45F9-AECB-BCE37F66B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E784372-10B8-4F4C-AAF0-1BDA6E16D54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05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454" y="1493494"/>
            <a:ext cx="9421091" cy="6646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1270" algn="ctr">
              <a:lnSpc>
                <a:spcPct val="150000"/>
              </a:lnSpc>
              <a:spcBef>
                <a:spcPts val="95"/>
              </a:spcBef>
            </a:pPr>
            <a:r>
              <a:rPr lang="en-US" altLang="ko-KR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JP Regular"/>
              </a:rPr>
              <a:t>5</a:t>
            </a:r>
            <a:r>
              <a:rPr lang="ko-KR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JP Regular"/>
              </a:rPr>
              <a:t>장 </a:t>
            </a:r>
            <a:r>
              <a:rPr lang="en-US" altLang="ko-KR" sz="3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oto Sans CJK JP Regular"/>
              </a:rPr>
              <a:t>MyBatis</a:t>
            </a:r>
            <a:endParaRPr lang="en-US" altLang="ko-KR" sz="320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oto Sans CJK JP Regular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052" name="Picture 4" descr="C:\Users\bigdata\Desktop\스프링 로고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051" y="2149904"/>
            <a:ext cx="7757898" cy="3878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0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727" y="352103"/>
            <a:ext cx="5232400" cy="369332"/>
          </a:xfrm>
        </p:spPr>
        <p:txBody>
          <a:bodyPr/>
          <a:lstStyle/>
          <a:p>
            <a:r>
              <a:rPr lang="ko-KR" altLang="en-US" sz="2000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1. ORM </a:t>
            </a:r>
            <a:r>
              <a:rPr lang="ko-KR" altLang="en-US" sz="1600" dirty="0"/>
              <a:t>개요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2. </a:t>
            </a:r>
            <a:r>
              <a:rPr lang="en-US" altLang="ko-KR" sz="1600" dirty="0" err="1"/>
              <a:t>MyBatis</a:t>
            </a:r>
            <a:r>
              <a:rPr lang="ko-KR" altLang="en-US" sz="1600" dirty="0"/>
              <a:t> 개요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3. </a:t>
            </a:r>
            <a:r>
              <a:rPr lang="en-US" altLang="ko-KR" sz="1600" dirty="0" err="1"/>
              <a:t>MyBatis</a:t>
            </a:r>
            <a:r>
              <a:rPr lang="ko-KR" altLang="en-US" sz="1600" dirty="0"/>
              <a:t> 주요 컴포넌트</a:t>
            </a:r>
            <a:endParaRPr lang="en-US" altLang="ko-KR" sz="1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endParaRPr lang="en-US" altLang="ko-KR" sz="1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arenR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1352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726" y="352103"/>
            <a:ext cx="11207841" cy="369332"/>
          </a:xfrm>
        </p:spPr>
        <p:txBody>
          <a:bodyPr/>
          <a:lstStyle/>
          <a:p>
            <a:r>
              <a:rPr lang="en-US" altLang="ko-KR" sz="2000" dirty="0"/>
              <a:t>1. ORM </a:t>
            </a:r>
            <a:r>
              <a:rPr lang="ko-KR" altLang="en-US" sz="2000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8728" y="970395"/>
            <a:ext cx="11296072" cy="54396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ct val="60000"/>
            </a:pPr>
            <a:r>
              <a:rPr lang="ko-KR" altLang="en-US" sz="1600" spc="30" dirty="0"/>
              <a:t>데이터 영속성</a:t>
            </a:r>
            <a:r>
              <a:rPr lang="ko-KR" altLang="en-US" sz="1600" spc="30" baseline="30000" dirty="0"/>
              <a:t> </a:t>
            </a:r>
            <a:r>
              <a:rPr lang="en-US" altLang="ko-KR" sz="1600" spc="30" baseline="30000" dirty="0"/>
              <a:t>Data Persistence</a:t>
            </a:r>
            <a:r>
              <a:rPr lang="ko-KR" altLang="en-US" sz="1600" spc="30" dirty="0"/>
              <a:t>은 데이터를 생성한 프로그램이 종료되더라도 데이터가 사라지지 않는 데이터의 특성</a:t>
            </a:r>
            <a:endParaRPr lang="en-US" altLang="ko-KR" sz="1600" spc="30" dirty="0"/>
          </a:p>
          <a:p>
            <a:pPr algn="just">
              <a:lnSpc>
                <a:spcPct val="150000"/>
              </a:lnSpc>
              <a:buSzPct val="60000"/>
            </a:pPr>
            <a:r>
              <a:rPr lang="en-US" altLang="ko-KR" sz="1600" spc="30" dirty="0"/>
              <a:t>ORM</a:t>
            </a:r>
            <a:r>
              <a:rPr lang="en-US" altLang="ko-KR" sz="1600" spc="30" baseline="30000" dirty="0"/>
              <a:t> Object Relational Mapping</a:t>
            </a:r>
            <a:r>
              <a:rPr lang="ko-KR" altLang="en-US" sz="1600" spc="30" dirty="0"/>
              <a:t>은 </a:t>
            </a:r>
            <a:r>
              <a:rPr lang="ko-KR" altLang="en-US" sz="1600" dirty="0"/>
              <a:t>객체와 데이터베이스 테이블을 자동으로 연결하는 기술</a:t>
            </a:r>
            <a:endParaRPr lang="en-US" altLang="ko-KR" sz="1600" dirty="0"/>
          </a:p>
          <a:p>
            <a:pPr algn="just">
              <a:lnSpc>
                <a:spcPct val="150000"/>
              </a:lnSpc>
              <a:buSzPct val="60000"/>
            </a:pPr>
            <a:r>
              <a:rPr lang="en-US" altLang="ko-KR" sz="1600" dirty="0"/>
              <a:t>ORM </a:t>
            </a:r>
            <a:r>
              <a:rPr lang="ko-KR" altLang="en-US" sz="1600" dirty="0"/>
              <a:t>기술을 지원하는 프레임워크로 </a:t>
            </a:r>
            <a:r>
              <a:rPr lang="en-US" altLang="ko-KR" sz="1600" dirty="0" err="1"/>
              <a:t>MyBatis</a:t>
            </a:r>
            <a:r>
              <a:rPr lang="en-US" altLang="ko-KR" sz="1600" dirty="0"/>
              <a:t>, </a:t>
            </a:r>
            <a:r>
              <a:rPr lang="en-US" altLang="ko-KR" sz="1600" dirty="0"/>
              <a:t>Hibernate, </a:t>
            </a:r>
            <a:r>
              <a:rPr lang="en-US" altLang="ko-KR" sz="1600" dirty="0" smtClean="0"/>
              <a:t>JPA </a:t>
            </a:r>
            <a:r>
              <a:rPr lang="ko-KR" altLang="en-US" sz="1600" dirty="0" smtClean="0"/>
              <a:t>등</a:t>
            </a:r>
            <a:endParaRPr lang="ko-KR" altLang="en-US" sz="1600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7393E5E-1AE6-8A40-C191-B34D3CA75827}"/>
              </a:ext>
            </a:extLst>
          </p:cNvPr>
          <p:cNvGrpSpPr/>
          <p:nvPr/>
        </p:nvGrpSpPr>
        <p:grpSpPr>
          <a:xfrm>
            <a:off x="886287" y="3171825"/>
            <a:ext cx="5697858" cy="1866901"/>
            <a:chOff x="952962" y="3429000"/>
            <a:chExt cx="5697858" cy="1866901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952B1AA-2081-81E6-8AF1-5160194FB207}"/>
                </a:ext>
              </a:extLst>
            </p:cNvPr>
            <p:cNvGrpSpPr/>
            <p:nvPr/>
          </p:nvGrpSpPr>
          <p:grpSpPr>
            <a:xfrm>
              <a:off x="5060607" y="3429000"/>
              <a:ext cx="1590213" cy="1866901"/>
              <a:chOff x="4505787" y="3429000"/>
              <a:chExt cx="1590213" cy="1866901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D30FDFE-4F28-EEB5-E5F9-133CD7E457DD}"/>
                  </a:ext>
                </a:extLst>
              </p:cNvPr>
              <p:cNvSpPr/>
              <p:nvPr/>
            </p:nvSpPr>
            <p:spPr>
              <a:xfrm>
                <a:off x="4505787" y="3429001"/>
                <a:ext cx="1590213" cy="18669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9" name="TextBox 14">
                <a:extLst>
                  <a:ext uri="{FF2B5EF4-FFF2-40B4-BE49-F238E27FC236}">
                    <a16:creationId xmlns:a16="http://schemas.microsoft.com/office/drawing/2014/main" id="{436A6D2C-A0FC-5CCA-959D-EF53264A6772}"/>
                  </a:ext>
                </a:extLst>
              </p:cNvPr>
              <p:cNvSpPr txBox="1"/>
              <p:nvPr/>
            </p:nvSpPr>
            <p:spPr>
              <a:xfrm>
                <a:off x="4505787" y="3743325"/>
                <a:ext cx="1590213" cy="1445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id: 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name: varchar(20)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birth: char(10)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hp: varchar(13)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year: </a:t>
                </a:r>
                <a:r>
                  <a:rPr lang="en-US" altLang="ko-KR" sz="1200" dirty="0" err="1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tyint</a:t>
                </a:r>
                <a:endParaRPr lang="en-US" altLang="ko-KR" sz="12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92CC4A3-ABC6-6788-957E-0B642B96F70F}"/>
                  </a:ext>
                </a:extLst>
              </p:cNvPr>
              <p:cNvSpPr/>
              <p:nvPr/>
            </p:nvSpPr>
            <p:spPr>
              <a:xfrm>
                <a:off x="4505787" y="3429000"/>
                <a:ext cx="1590213" cy="31432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Student</a:t>
                </a:r>
                <a:endPara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B80FD830-ACD0-086A-D1C0-486F419A0A01}"/>
                </a:ext>
              </a:extLst>
            </p:cNvPr>
            <p:cNvGrpSpPr/>
            <p:nvPr/>
          </p:nvGrpSpPr>
          <p:grpSpPr>
            <a:xfrm>
              <a:off x="952962" y="3429000"/>
              <a:ext cx="1590213" cy="1866901"/>
              <a:chOff x="4505787" y="3429000"/>
              <a:chExt cx="1590213" cy="1866901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B0976564-7496-7332-F950-19ECABFB68E6}"/>
                  </a:ext>
                </a:extLst>
              </p:cNvPr>
              <p:cNvSpPr/>
              <p:nvPr/>
            </p:nvSpPr>
            <p:spPr>
              <a:xfrm>
                <a:off x="4505787" y="3429001"/>
                <a:ext cx="1590213" cy="1866900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20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1" name="TextBox 14">
                <a:extLst>
                  <a:ext uri="{FF2B5EF4-FFF2-40B4-BE49-F238E27FC236}">
                    <a16:creationId xmlns:a16="http://schemas.microsoft.com/office/drawing/2014/main" id="{9B2FFDAF-AB2C-908D-4C0B-16A7C1D3E092}"/>
                  </a:ext>
                </a:extLst>
              </p:cNvPr>
              <p:cNvSpPr txBox="1"/>
              <p:nvPr/>
            </p:nvSpPr>
            <p:spPr>
              <a:xfrm>
                <a:off x="4505787" y="3743325"/>
                <a:ext cx="1590213" cy="1445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 id: int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 name: 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 birth: 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 hp: 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 year: int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FFCD479-A38A-48FE-CE1C-440705ED7AC9}"/>
                  </a:ext>
                </a:extLst>
              </p:cNvPr>
              <p:cNvSpPr/>
              <p:nvPr/>
            </p:nvSpPr>
            <p:spPr>
              <a:xfrm>
                <a:off x="4505787" y="3429000"/>
                <a:ext cx="1590213" cy="31432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Student</a:t>
                </a:r>
                <a:endParaRPr lang="ko-KR" altLang="en-US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6971454-7471-D2B3-B3AE-0CC917841CAB}"/>
                </a:ext>
              </a:extLst>
            </p:cNvPr>
            <p:cNvGrpSpPr/>
            <p:nvPr/>
          </p:nvGrpSpPr>
          <p:grpSpPr>
            <a:xfrm>
              <a:off x="4483713" y="4212867"/>
              <a:ext cx="464524" cy="131421"/>
              <a:chOff x="4604216" y="4278579"/>
              <a:chExt cx="464524" cy="131421"/>
            </a:xfrm>
          </p:grpSpPr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903AA02C-A2E5-D8EA-D913-1B306510F0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04216" y="4278579"/>
                <a:ext cx="464524" cy="1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B2710449-0B35-A929-1D60-DACA6E25B9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04216" y="4410000"/>
                <a:ext cx="46452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순서도: 준비 36">
              <a:extLst>
                <a:ext uri="{FF2B5EF4-FFF2-40B4-BE49-F238E27FC236}">
                  <a16:creationId xmlns:a16="http://schemas.microsoft.com/office/drawing/2014/main" id="{DC5C973E-4D2A-BFE5-88BF-A39501B42249}"/>
                </a:ext>
              </a:extLst>
            </p:cNvPr>
            <p:cNvSpPr/>
            <p:nvPr/>
          </p:nvSpPr>
          <p:spPr>
            <a:xfrm>
              <a:off x="3254203" y="3868879"/>
              <a:ext cx="1095375" cy="855567"/>
            </a:xfrm>
            <a:prstGeom prst="flowChartPreparation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ORM</a:t>
              </a:r>
              <a:endPara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4E3FBD0-C1F0-DD75-C679-8B8917F8791C}"/>
                </a:ext>
              </a:extLst>
            </p:cNvPr>
            <p:cNvGrpSpPr/>
            <p:nvPr/>
          </p:nvGrpSpPr>
          <p:grpSpPr>
            <a:xfrm>
              <a:off x="2662365" y="4212867"/>
              <a:ext cx="464524" cy="131421"/>
              <a:chOff x="4756616" y="4430979"/>
              <a:chExt cx="464524" cy="131421"/>
            </a:xfrm>
          </p:grpSpPr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C58793DB-2FB9-587B-E057-CA45D77A6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6616" y="4430979"/>
                <a:ext cx="464524" cy="1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D33C230D-401F-0E72-DE38-0C443BDC55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56616" y="4562400"/>
                <a:ext cx="46452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4628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726" y="352103"/>
            <a:ext cx="11207841" cy="369332"/>
          </a:xfrm>
        </p:spPr>
        <p:txBody>
          <a:bodyPr/>
          <a:lstStyle/>
          <a:p>
            <a:r>
              <a:rPr lang="en-US" altLang="ko-KR" sz="2000" dirty="0"/>
              <a:t>2. </a:t>
            </a:r>
            <a:r>
              <a:rPr lang="en-US" altLang="ko-KR" sz="2000" dirty="0" err="1"/>
              <a:t>MyBatis</a:t>
            </a:r>
            <a:r>
              <a:rPr lang="ko-KR" altLang="en-US" sz="2000" dirty="0"/>
              <a:t>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8728" y="970395"/>
            <a:ext cx="11296072" cy="54396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ct val="60000"/>
            </a:pPr>
            <a:r>
              <a:rPr lang="en-US" altLang="ko-KR" sz="1600" dirty="0" err="1"/>
              <a:t>MyBatis</a:t>
            </a:r>
            <a:r>
              <a:rPr lang="ko-KR" altLang="en-US" sz="1600" dirty="0"/>
              <a:t>는 객체와 데이터베이스 테이블 </a:t>
            </a:r>
            <a:r>
              <a:rPr lang="en-US" altLang="ko-KR" sz="1600" dirty="0"/>
              <a:t>Mapping</a:t>
            </a:r>
            <a:r>
              <a:rPr lang="ko-KR" altLang="en-US" sz="1600" dirty="0"/>
              <a:t>을 지원하는 </a:t>
            </a:r>
            <a:r>
              <a:rPr lang="en-US" altLang="ko-KR" sz="1600" dirty="0"/>
              <a:t>ORM </a:t>
            </a:r>
            <a:r>
              <a:rPr lang="ko-KR" altLang="en-US" sz="1600" dirty="0"/>
              <a:t>프레임워크</a:t>
            </a:r>
            <a:endParaRPr lang="en-US" altLang="ko-KR" sz="1600" dirty="0"/>
          </a:p>
          <a:p>
            <a:pPr algn="just">
              <a:lnSpc>
                <a:spcPct val="150000"/>
              </a:lnSpc>
              <a:buSzPct val="60000"/>
            </a:pPr>
            <a:r>
              <a:rPr lang="en-US" altLang="ko-KR" sz="1600" dirty="0" err="1"/>
              <a:t>MyBatis</a:t>
            </a:r>
            <a:r>
              <a:rPr lang="ko-KR" altLang="en-US" sz="1600" dirty="0"/>
              <a:t>는 </a:t>
            </a:r>
            <a:r>
              <a:rPr lang="en-US" altLang="ko-KR" sz="1600" dirty="0"/>
              <a:t>SQL</a:t>
            </a:r>
            <a:r>
              <a:rPr lang="ko-KR" altLang="en-US" sz="1600" dirty="0"/>
              <a:t>을 별도의 파일로 분리해서 관리하고</a:t>
            </a:r>
            <a:r>
              <a:rPr lang="en-US" altLang="ko-KR" sz="1600" dirty="0"/>
              <a:t>,  </a:t>
            </a:r>
            <a:r>
              <a:rPr lang="ko-KR" altLang="en-US" sz="1600" dirty="0"/>
              <a:t>객체</a:t>
            </a:r>
            <a:r>
              <a:rPr lang="en-US" altLang="ko-KR" sz="1600" dirty="0"/>
              <a:t>-SQL </a:t>
            </a:r>
            <a:r>
              <a:rPr lang="ko-KR" altLang="en-US" sz="1600" dirty="0"/>
              <a:t>사이의 파라미터 </a:t>
            </a:r>
            <a:r>
              <a:rPr lang="en-US" altLang="ko-KR" sz="1600" dirty="0"/>
              <a:t>Mapping </a:t>
            </a:r>
            <a:r>
              <a:rPr lang="ko-KR" altLang="en-US" sz="1600" dirty="0"/>
              <a:t>작업을 자동으로 처리</a:t>
            </a:r>
            <a:endParaRPr lang="en-US" altLang="ko-KR" sz="1600" dirty="0"/>
          </a:p>
          <a:p>
            <a:pPr algn="just">
              <a:lnSpc>
                <a:spcPct val="150000"/>
              </a:lnSpc>
              <a:buSzPct val="60000"/>
            </a:pPr>
            <a:r>
              <a:rPr lang="en-US" altLang="ko-KR" sz="1600" dirty="0" err="1"/>
              <a:t>MyBatis</a:t>
            </a:r>
            <a:r>
              <a:rPr lang="ko-KR" altLang="en-US" sz="1600" dirty="0"/>
              <a:t>는 데이터베이스에 대한 접근을 추상화하고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데이터베이스와의 상호 작용을 편리하게 처리할 수 있는 </a:t>
            </a:r>
            <a:r>
              <a:rPr lang="en-US" altLang="ko-KR" sz="1600" dirty="0"/>
              <a:t>API </a:t>
            </a:r>
            <a:r>
              <a:rPr lang="ko-KR" altLang="en-US" sz="1600" dirty="0"/>
              <a:t>제공</a:t>
            </a:r>
          </a:p>
        </p:txBody>
      </p:sp>
      <p:pic>
        <p:nvPicPr>
          <p:cNvPr id="4" name="Picture 2" descr="C:\Users\bigdata\Desktop\화면 캡처 2022-04-05 174827.png">
            <a:extLst>
              <a:ext uri="{FF2B5EF4-FFF2-40B4-BE49-F238E27FC236}">
                <a16:creationId xmlns:a16="http://schemas.microsoft.com/office/drawing/2014/main" id="{5FC8B274-155D-5C00-1EF0-210E0FAD3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867248"/>
            <a:ext cx="6858000" cy="302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62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BEE0C-C54F-FB3A-1BDB-164D054B5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11A0E-72AC-2DB3-20FC-9E865156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26" y="352103"/>
            <a:ext cx="11207841" cy="369332"/>
          </a:xfrm>
        </p:spPr>
        <p:txBody>
          <a:bodyPr/>
          <a:lstStyle/>
          <a:p>
            <a:r>
              <a:rPr lang="en-US" altLang="ko-KR" sz="2000" dirty="0"/>
              <a:t>3. </a:t>
            </a:r>
            <a:r>
              <a:rPr lang="en-US" altLang="ko-KR" sz="2000" dirty="0" err="1"/>
              <a:t>MyBatis</a:t>
            </a:r>
            <a:r>
              <a:rPr lang="ko-KR" altLang="en-US" sz="2000" dirty="0"/>
              <a:t> 주요 컴포넌트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031F8-CE49-15DE-51A0-E9320F7667D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8728" y="970395"/>
            <a:ext cx="11296072" cy="54396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SzPct val="60000"/>
            </a:pPr>
            <a:r>
              <a:rPr lang="en-US" altLang="ko-KR" sz="1600" dirty="0"/>
              <a:t>Spring </a:t>
            </a:r>
            <a:r>
              <a:rPr lang="en-US" altLang="ko-KR" sz="1600" dirty="0" err="1"/>
              <a:t>MyBatis</a:t>
            </a:r>
            <a:r>
              <a:rPr lang="ko-KR" altLang="en-US" sz="1600" dirty="0"/>
              <a:t>의 각 컴포넌트는 데이터베이스와 상호 작용하는 데 필요한 기능을 담당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11D986-A12F-237E-E0DD-FBCA0507C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421350"/>
              </p:ext>
            </p:extLst>
          </p:nvPr>
        </p:nvGraphicFramePr>
        <p:xfrm>
          <a:off x="672267" y="1774147"/>
          <a:ext cx="7593629" cy="3148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5233">
                  <a:extLst>
                    <a:ext uri="{9D8B030D-6E8A-4147-A177-3AD203B41FA5}">
                      <a16:colId xmlns:a16="http://schemas.microsoft.com/office/drawing/2014/main" val="3395933563"/>
                    </a:ext>
                  </a:extLst>
                </a:gridCol>
                <a:gridCol w="5408396">
                  <a:extLst>
                    <a:ext uri="{9D8B030D-6E8A-4147-A177-3AD203B41FA5}">
                      <a16:colId xmlns:a16="http://schemas.microsoft.com/office/drawing/2014/main" val="906732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컴포넌트</a:t>
                      </a:r>
                    </a:p>
                  </a:txBody>
                  <a:tcPr marL="108000" marR="108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AC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</a:p>
                  </a:txBody>
                  <a:tcPr marL="108000" marR="108000" marT="72000" marB="72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9AC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059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SqlSessionFactory</a:t>
                      </a:r>
                      <a:endParaRPr lang="ko-KR" altLang="en-US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MyBatis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SqlSessionFactory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빈으로 등록하기 위한 클래스</a:t>
                      </a:r>
                      <a:endParaRPr lang="en-US" altLang="ko-KR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13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SqlSessionTemplate</a:t>
                      </a:r>
                      <a:endParaRPr lang="ko-KR" altLang="en-US" sz="12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MyBatis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SqlSession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사용할 수 있게 해주는 클래스</a:t>
                      </a:r>
                      <a:endParaRPr lang="ko-KR" altLang="en-US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955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Mapper Interface</a:t>
                      </a:r>
                      <a:endParaRPr lang="ko-KR" altLang="en-US" sz="12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Mapper Interface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 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쿼리와 매핑 파일을 연결하는 인터페이스</a:t>
                      </a:r>
                    </a:p>
                  </a:txBody>
                  <a:tcPr marL="108000" marR="108000" marT="108000" marB="10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932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Mapper XML</a:t>
                      </a:r>
                      <a:endParaRPr lang="ko-KR" altLang="en-US" sz="1200" b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SQL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을 정의하는 </a:t>
                      </a:r>
                      <a:r>
                        <a:rPr lang="en-US" altLang="ko-KR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xml </a:t>
                      </a:r>
                      <a:r>
                        <a:rPr lang="ko-KR" altLang="en-US" sz="12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</a:t>
                      </a:r>
                      <a:endParaRPr lang="en-US" altLang="ko-KR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769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@MapperScan</a:t>
                      </a:r>
                      <a:endParaRPr lang="ko-KR" altLang="en-US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MyBatis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Mapper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인터페이스를 스캔</a:t>
                      </a:r>
                      <a:endParaRPr lang="en-US" altLang="ko-KR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25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@Mapper</a:t>
                      </a:r>
                      <a:endParaRPr lang="ko-KR" altLang="en-US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MyBatis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Mapper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인터페이스를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Spring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빈으로 등록하기 위한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어노테이션</a:t>
                      </a:r>
                      <a:endParaRPr lang="en-US" altLang="ko-KR" sz="12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8000" marR="108000" marT="108000" marB="10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067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65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38726" y="352103"/>
            <a:ext cx="11207841" cy="369332"/>
          </a:xfrm>
        </p:spPr>
        <p:txBody>
          <a:bodyPr/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데이터 영속성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438728" y="970395"/>
            <a:ext cx="11257972" cy="54396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spc="30" dirty="0"/>
              <a:t>데이터 영속성</a:t>
            </a:r>
            <a:r>
              <a:rPr lang="ko-KR" altLang="en-US" sz="1600" spc="30" baseline="30000" dirty="0"/>
              <a:t> </a:t>
            </a:r>
            <a:r>
              <a:rPr lang="en-US" altLang="ko-KR" sz="1600" spc="30" baseline="30000" dirty="0"/>
              <a:t>Persistence</a:t>
            </a:r>
            <a:r>
              <a:rPr lang="ko-KR" altLang="en-US" sz="1600" spc="30" dirty="0"/>
              <a:t>데이터를 생성한 프로그램이 종료되더라도 데이터가 사라지지 않는 데이터의 특성</a:t>
            </a:r>
            <a:endParaRPr lang="en-US" altLang="ko-KR" sz="1600" spc="30" dirty="0"/>
          </a:p>
          <a:p>
            <a:pPr algn="just">
              <a:lnSpc>
                <a:spcPct val="150000"/>
              </a:lnSpc>
            </a:pPr>
            <a:r>
              <a:rPr lang="ko-KR" altLang="en-US" sz="1600" spc="30" dirty="0"/>
              <a:t>영속성이 없는 데이터는 단지 메모리에서만 존재하기 때문에 프로그램을 종료하면 모두 소멸</a:t>
            </a:r>
            <a:endParaRPr lang="en-US" altLang="ko-KR" sz="1600" spc="30" dirty="0"/>
          </a:p>
          <a:p>
            <a:pPr algn="just">
              <a:lnSpc>
                <a:spcPct val="150000"/>
              </a:lnSpc>
            </a:pPr>
            <a:r>
              <a:rPr lang="ko-KR" altLang="en-US" sz="1600" spc="30" dirty="0"/>
              <a:t>메모리 상의 데이터를 파일 시스템</a:t>
            </a:r>
            <a:r>
              <a:rPr lang="en-US" altLang="ko-KR" sz="1600" spc="30" dirty="0"/>
              <a:t>, </a:t>
            </a:r>
            <a:r>
              <a:rPr lang="ko-KR" altLang="en-US" sz="1600" spc="30" dirty="0"/>
              <a:t>데이터베이스 등을 활용하여 영구적으로 저장하여 영속성 부여</a:t>
            </a: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0F42DE11-47A2-2B7D-7281-FC9232AE33FF}"/>
              </a:ext>
            </a:extLst>
          </p:cNvPr>
          <p:cNvSpPr/>
          <p:nvPr/>
        </p:nvSpPr>
        <p:spPr>
          <a:xfrm>
            <a:off x="6042646" y="3429000"/>
            <a:ext cx="1217565" cy="103332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itchFamily="2" charset="-127"/>
                <a:ea typeface="나눔고딕" pitchFamily="2" charset="-127"/>
              </a:rPr>
              <a:t>DB</a:t>
            </a:r>
            <a:endParaRPr lang="ko-KR" altLang="en-US" sz="1200" dirty="0">
              <a:solidFill>
                <a:schemeClr val="tx1"/>
              </a:solidFill>
              <a:latin typeface="나눔고딕" pitchFamily="2" charset="-127"/>
              <a:ea typeface="나눔고딕" pitchFamily="2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609C779-DB9A-C285-7213-729445EDA817}"/>
              </a:ext>
            </a:extLst>
          </p:cNvPr>
          <p:cNvCxnSpPr>
            <a:cxnSpLocks/>
          </p:cNvCxnSpPr>
          <p:nvPr/>
        </p:nvCxnSpPr>
        <p:spPr>
          <a:xfrm>
            <a:off x="4869715" y="4076161"/>
            <a:ext cx="900000" cy="0"/>
          </a:xfrm>
          <a:prstGeom prst="straightConnector1">
            <a:avLst/>
          </a:prstGeom>
          <a:ln w="9525">
            <a:solidFill>
              <a:srgbClr val="0070C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59477EF-E6E9-7EB1-7C3F-C417E968FAA6}"/>
              </a:ext>
            </a:extLst>
          </p:cNvPr>
          <p:cNvCxnSpPr>
            <a:cxnSpLocks/>
          </p:cNvCxnSpPr>
          <p:nvPr/>
        </p:nvCxnSpPr>
        <p:spPr>
          <a:xfrm>
            <a:off x="4869715" y="3882881"/>
            <a:ext cx="900000" cy="0"/>
          </a:xfrm>
          <a:prstGeom prst="straightConnector1">
            <a:avLst/>
          </a:prstGeom>
          <a:ln w="9525">
            <a:solidFill>
              <a:srgbClr val="0070C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5309EA7-2F32-DC53-6C6C-627025C1B966}"/>
              </a:ext>
            </a:extLst>
          </p:cNvPr>
          <p:cNvSpPr/>
          <p:nvPr/>
        </p:nvSpPr>
        <p:spPr>
          <a:xfrm>
            <a:off x="3379219" y="3690215"/>
            <a:ext cx="1217565" cy="725563"/>
          </a:xfrm>
          <a:prstGeom prst="roundRect">
            <a:avLst>
              <a:gd name="adj" fmla="val 7286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Application</a:t>
            </a:r>
            <a:endParaRPr lang="ko-KR" altLang="en-US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7FC3CF-F025-B3AD-9A29-9E68E5736CEE}"/>
              </a:ext>
            </a:extLst>
          </p:cNvPr>
          <p:cNvSpPr txBox="1"/>
          <p:nvPr/>
        </p:nvSpPr>
        <p:spPr>
          <a:xfrm>
            <a:off x="4199437" y="360677"/>
            <a:ext cx="3793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견본</a:t>
            </a:r>
          </a:p>
        </p:txBody>
      </p:sp>
    </p:spTree>
    <p:extLst>
      <p:ext uri="{BB962C8B-B14F-4D97-AF65-F5344CB8AC3E}">
        <p14:creationId xmlns:p14="http://schemas.microsoft.com/office/powerpoint/2010/main" val="178140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EDCE6-CA54-A21A-B9D6-BA2A01436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B18BE2-226B-A9AA-F1D8-C9E5F6FE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26" y="352103"/>
            <a:ext cx="11207841" cy="369332"/>
          </a:xfrm>
        </p:spPr>
        <p:txBody>
          <a:bodyPr/>
          <a:lstStyle/>
          <a:p>
            <a:r>
              <a:rPr lang="en-US" altLang="ko-KR" sz="2000" dirty="0"/>
              <a:t>2. ORM </a:t>
            </a:r>
            <a:r>
              <a:rPr lang="ko-KR" altLang="en-US" sz="2000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82200D-0EFA-0D4F-398D-C78387EE01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8728" y="970395"/>
            <a:ext cx="11296072" cy="54396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spc="30" dirty="0"/>
              <a:t>ORM</a:t>
            </a:r>
            <a:r>
              <a:rPr lang="en-US" altLang="ko-KR" sz="1600" spc="30" baseline="30000" dirty="0"/>
              <a:t> Object Relational Mapping</a:t>
            </a:r>
            <a:r>
              <a:rPr lang="ko-KR" altLang="en-US" sz="1600" spc="30" dirty="0"/>
              <a:t>은 </a:t>
            </a:r>
            <a:r>
              <a:rPr lang="ko-KR" altLang="en-US" sz="1600" dirty="0"/>
              <a:t>객체와 데이터베이스 테이블을 자동으로 연결하는 기술</a:t>
            </a:r>
            <a:endParaRPr lang="en-US" altLang="ko-KR" sz="1600" dirty="0"/>
          </a:p>
          <a:p>
            <a:pPr algn="just">
              <a:lnSpc>
                <a:spcPct val="150000"/>
              </a:lnSpc>
            </a:pPr>
            <a:r>
              <a:rPr lang="en-US" altLang="ko-KR" sz="1600" dirty="0"/>
              <a:t>ORM</a:t>
            </a:r>
            <a:r>
              <a:rPr lang="ko-KR" altLang="en-US" sz="1600" dirty="0"/>
              <a:t>의 장점은 비즈니스 로직에 더 집중하고 특정 </a:t>
            </a:r>
            <a:r>
              <a:rPr lang="en-US" altLang="ko-KR" sz="1600" dirty="0"/>
              <a:t>DBMS</a:t>
            </a:r>
            <a:r>
              <a:rPr lang="ko-KR" altLang="en-US" sz="1600" dirty="0"/>
              <a:t>에 대한 종속성을 줄이는 효과</a:t>
            </a:r>
            <a:endParaRPr lang="en-US" altLang="ko-KR" sz="1600" dirty="0"/>
          </a:p>
          <a:p>
            <a:pPr algn="just">
              <a:lnSpc>
                <a:spcPct val="150000"/>
              </a:lnSpc>
            </a:pPr>
            <a:r>
              <a:rPr lang="en-US" altLang="ko-KR" sz="1600" dirty="0"/>
              <a:t>ORM </a:t>
            </a:r>
            <a:r>
              <a:rPr lang="ko-KR" altLang="en-US" sz="1600" dirty="0"/>
              <a:t>기술을 지원하는 프레임워크로 </a:t>
            </a:r>
            <a:r>
              <a:rPr lang="en-US" altLang="ko-KR" sz="1600" dirty="0" err="1"/>
              <a:t>MyBatis</a:t>
            </a:r>
            <a:r>
              <a:rPr lang="en-US" altLang="ko-KR" sz="1600" dirty="0"/>
              <a:t>, JPA, Hibernate </a:t>
            </a:r>
            <a:r>
              <a:rPr lang="ko-KR" altLang="en-US" sz="1600" dirty="0"/>
              <a:t>등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FF36C1-2E17-316F-AFE0-58BD27A41B0D}"/>
              </a:ext>
            </a:extLst>
          </p:cNvPr>
          <p:cNvGrpSpPr/>
          <p:nvPr/>
        </p:nvGrpSpPr>
        <p:grpSpPr>
          <a:xfrm>
            <a:off x="937221" y="2980503"/>
            <a:ext cx="9822258" cy="1419423"/>
            <a:chOff x="1518657" y="3810051"/>
            <a:chExt cx="9822258" cy="1419423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6774CA1-989F-3203-6793-E20E1525D722}"/>
                </a:ext>
              </a:extLst>
            </p:cNvPr>
            <p:cNvGrpSpPr/>
            <p:nvPr/>
          </p:nvGrpSpPr>
          <p:grpSpPr>
            <a:xfrm>
              <a:off x="4737977" y="4052973"/>
              <a:ext cx="2455249" cy="855567"/>
              <a:chOff x="4218514" y="4849668"/>
              <a:chExt cx="2455249" cy="855567"/>
            </a:xfrm>
          </p:grpSpPr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0A709748-EBCE-A7BA-B637-375A7F2035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8514" y="5254814"/>
                <a:ext cx="464524" cy="1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25E994CA-D0D2-8CCE-DF8E-D50421E30A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9239" y="5255638"/>
                <a:ext cx="464524" cy="1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6A473176-7631-27C8-F701-68FA5949EA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09239" y="5434684"/>
                <a:ext cx="46452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28720ABC-A64A-AD4D-89B8-B5A2B499C4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18515" y="5423511"/>
                <a:ext cx="464523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순서도: 준비 16">
                <a:extLst>
                  <a:ext uri="{FF2B5EF4-FFF2-40B4-BE49-F238E27FC236}">
                    <a16:creationId xmlns:a16="http://schemas.microsoft.com/office/drawing/2014/main" id="{F2DA9332-EA46-FD2F-2D0B-692B2E3FBE50}"/>
                  </a:ext>
                </a:extLst>
              </p:cNvPr>
              <p:cNvSpPr/>
              <p:nvPr/>
            </p:nvSpPr>
            <p:spPr>
              <a:xfrm>
                <a:off x="4924424" y="4849668"/>
                <a:ext cx="1095375" cy="855567"/>
              </a:xfrm>
              <a:prstGeom prst="flowChartPreparation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ORM</a:t>
                </a:r>
                <a:endParaRPr lang="ko-KR" altLang="en-US" sz="15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BEEF06-9060-C193-9976-873580844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8657" y="4205394"/>
              <a:ext cx="3048425" cy="62873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A6E91BC-8598-51BC-1A80-3624D3AAF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6067" y="3810051"/>
              <a:ext cx="3924848" cy="1419423"/>
            </a:xfrm>
            <a:prstGeom prst="rect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8B1DFC5-801F-FF9B-FECE-1E02DE8AEC1B}"/>
              </a:ext>
            </a:extLst>
          </p:cNvPr>
          <p:cNvSpPr txBox="1"/>
          <p:nvPr/>
        </p:nvSpPr>
        <p:spPr>
          <a:xfrm>
            <a:off x="4199437" y="360677"/>
            <a:ext cx="3793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600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견본</a:t>
            </a:r>
          </a:p>
        </p:txBody>
      </p:sp>
    </p:spTree>
    <p:extLst>
      <p:ext uri="{BB962C8B-B14F-4D97-AF65-F5344CB8AC3E}">
        <p14:creationId xmlns:p14="http://schemas.microsoft.com/office/powerpoint/2010/main" val="336529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306</Words>
  <Application>Microsoft Office PowerPoint</Application>
  <PresentationFormat>와이드스크린</PresentationFormat>
  <Paragraphs>55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Noto Sans CJK JP Regular</vt:lpstr>
      <vt:lpstr>나눔고딕</vt:lpstr>
      <vt:lpstr>맑은 고딕</vt:lpstr>
      <vt:lpstr>Arial</vt:lpstr>
      <vt:lpstr>Office 테마</vt:lpstr>
      <vt:lpstr>PowerPoint 프레젠테이션</vt:lpstr>
      <vt:lpstr>목차</vt:lpstr>
      <vt:lpstr>1. ORM 개요</vt:lpstr>
      <vt:lpstr>2. MyBatis 개요</vt:lpstr>
      <vt:lpstr>3. MyBatis 주요 컴포넌트</vt:lpstr>
      <vt:lpstr>1. 데이터 영속성</vt:lpstr>
      <vt:lpstr>2. ORM 개요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a4150</dc:creator>
  <cp:lastModifiedBy>lotte4</cp:lastModifiedBy>
  <cp:revision>932</cp:revision>
  <dcterms:created xsi:type="dcterms:W3CDTF">2020-07-11T11:56:56Z</dcterms:created>
  <dcterms:modified xsi:type="dcterms:W3CDTF">2024-09-02T23:59:09Z</dcterms:modified>
</cp:coreProperties>
</file>