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Tahoma"/>
      <p:regular r:id="rId40"/>
      <p:bold r:id="rId41"/>
    </p:embeddedFont>
    <p:embeddedFont>
      <p:font typeface="Montserrat ExtraBold"/>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84">
          <p15:clr>
            <a:srgbClr val="9AA0A6"/>
          </p15:clr>
        </p15:guide>
        <p15:guide id="2" orient="horz" pos="2746">
          <p15:clr>
            <a:srgbClr val="9AA0A6"/>
          </p15:clr>
        </p15:guide>
        <p15:guide id="3" pos="225">
          <p15:clr>
            <a:srgbClr val="9AA0A6"/>
          </p15:clr>
        </p15:guide>
      </p15:sldGuideLst>
    </p:ext>
    <p:ext uri="http://customooxmlschemas.google.com/">
      <go:slidesCustomData xmlns:go="http://customooxmlschemas.google.com/" r:id="rId44" roundtripDataSignature="AMtx7mjqo/lBUgnh5meA6l9IJ6brYWNJ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84" orient="horz"/>
        <p:guide pos="2746" orient="horz"/>
        <p:guide pos="22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5.xml"/><Relationship Id="rId42" Type="http://schemas.openxmlformats.org/officeDocument/2006/relationships/font" Target="fonts/MontserratExtraBold-bold.fntdata"/><Relationship Id="rId41" Type="http://schemas.openxmlformats.org/officeDocument/2006/relationships/font" Target="fonts/Tahoma-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MontserratExtraBol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Medium-bold.fntdata"/><Relationship Id="rId14" Type="http://schemas.openxmlformats.org/officeDocument/2006/relationships/slide" Target="slides/slide9.xml"/><Relationship Id="rId36" Type="http://schemas.openxmlformats.org/officeDocument/2006/relationships/font" Target="fonts/MontserratMedium-regular.fntdata"/><Relationship Id="rId17" Type="http://schemas.openxmlformats.org/officeDocument/2006/relationships/slide" Target="slides/slide12.xml"/><Relationship Id="rId39" Type="http://schemas.openxmlformats.org/officeDocument/2006/relationships/font" Target="fonts/MontserratMedium-boldItalic.fntdata"/><Relationship Id="rId16" Type="http://schemas.openxmlformats.org/officeDocument/2006/relationships/slide" Target="slides/slide11.xml"/><Relationship Id="rId38" Type="http://schemas.openxmlformats.org/officeDocument/2006/relationships/font" Target="fonts/Montserrat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c42f143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06c42f143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118c132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06118c132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Frequency of events</a:t>
            </a:r>
            <a:endParaRPr/>
          </a:p>
          <a:p>
            <a:pPr indent="0" lvl="0" marL="0" rtl="0" algn="l">
              <a:lnSpc>
                <a:spcPct val="100000"/>
              </a:lnSpc>
              <a:spcBef>
                <a:spcPts val="0"/>
              </a:spcBef>
              <a:spcAft>
                <a:spcPts val="0"/>
              </a:spcAft>
              <a:buSzPts val="1100"/>
              <a:buNone/>
            </a:pPr>
            <a:r>
              <a:rPr lang="en-US"/>
              <a:t>Percentage changes</a:t>
            </a:r>
            <a:endParaRPr/>
          </a:p>
          <a:p>
            <a:pPr indent="0" lvl="0" marL="0" rtl="0" algn="l">
              <a:lnSpc>
                <a:spcPct val="100000"/>
              </a:lnSpc>
              <a:spcBef>
                <a:spcPts val="0"/>
              </a:spcBef>
              <a:spcAft>
                <a:spcPts val="0"/>
              </a:spcAft>
              <a:buSzPts val="1100"/>
              <a:buNone/>
            </a:pPr>
            <a:r>
              <a:rPr lang="en-US"/>
              <a:t>Trend (Not really have)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fc85395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05fc85395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3658663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053658663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Frequency of events</a:t>
            </a:r>
            <a:endParaRPr/>
          </a:p>
          <a:p>
            <a:pPr indent="0" lvl="0" marL="0" rtl="0" algn="l">
              <a:lnSpc>
                <a:spcPct val="100000"/>
              </a:lnSpc>
              <a:spcBef>
                <a:spcPts val="0"/>
              </a:spcBef>
              <a:spcAft>
                <a:spcPts val="0"/>
              </a:spcAft>
              <a:buSzPts val="1100"/>
              <a:buNone/>
            </a:pPr>
            <a:r>
              <a:rPr lang="en-US"/>
              <a:t>Percentage changes</a:t>
            </a:r>
            <a:endParaRPr/>
          </a:p>
          <a:p>
            <a:pPr indent="0" lvl="0" marL="0" rtl="0" algn="l">
              <a:lnSpc>
                <a:spcPct val="100000"/>
              </a:lnSpc>
              <a:spcBef>
                <a:spcPts val="0"/>
              </a:spcBef>
              <a:spcAft>
                <a:spcPts val="0"/>
              </a:spcAft>
              <a:buSzPts val="1100"/>
              <a:buNone/>
            </a:pPr>
            <a:r>
              <a:rPr lang="en-US"/>
              <a:t>Trend (Not really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0c58e7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060c58e7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6c42f153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06c42f15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0c58e79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060c58e79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c42f153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6c42f153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3658663d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53658663d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53658663d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053658663d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0c58e79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060c58e79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0c58e79f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60c58e79f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0c58e79f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060c58e79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60c58e30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60c58e30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60c58e79f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5" name="Google Shape;265;g1060c58e79f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118c132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06118c132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f6304e9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05f6304e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ef2ab8f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5ef2ab8f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c42f143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06c42f143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c42f14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06c42f14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1" name="Shape 11"/>
        <p:cNvGrpSpPr/>
        <p:nvPr/>
      </p:nvGrpSpPr>
      <p:grpSpPr>
        <a:xfrm>
          <a:off x="0" y="0"/>
          <a:ext cx="0" cy="0"/>
          <a:chOff x="0" y="0"/>
          <a:chExt cx="0" cy="0"/>
        </a:xfrm>
      </p:grpSpPr>
      <p:sp>
        <p:nvSpPr>
          <p:cNvPr id="12" name="Google Shape;12;p14"/>
          <p:cNvSpPr/>
          <p:nvPr/>
        </p:nvSpPr>
        <p:spPr>
          <a:xfrm>
            <a:off x="7497302" y="1097280"/>
            <a:ext cx="1646698" cy="411478"/>
          </a:xfrm>
          <a:custGeom>
            <a:rect b="b" l="l" r="r" t="t"/>
            <a:pathLst>
              <a:path extrusionOk="0" h="548638" w="2195598">
                <a:moveTo>
                  <a:pt x="255073" y="0"/>
                </a:moveTo>
                <a:lnTo>
                  <a:pt x="2195598" y="0"/>
                </a:lnTo>
                <a:lnTo>
                  <a:pt x="2195598" y="548638"/>
                </a:lnTo>
                <a:lnTo>
                  <a:pt x="0" y="548638"/>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 name="Google Shape;13;p14"/>
          <p:cNvSpPr/>
          <p:nvPr/>
        </p:nvSpPr>
        <p:spPr>
          <a:xfrm rot="10800000">
            <a:off x="-2" y="685800"/>
            <a:ext cx="1646697" cy="411478"/>
          </a:xfrm>
          <a:custGeom>
            <a:rect b="b" l="l" r="r" t="t"/>
            <a:pathLst>
              <a:path extrusionOk="0" h="548638" w="2195596">
                <a:moveTo>
                  <a:pt x="2195596" y="548638"/>
                </a:moveTo>
                <a:lnTo>
                  <a:pt x="0" y="548638"/>
                </a:lnTo>
                <a:lnTo>
                  <a:pt x="255073" y="0"/>
                </a:lnTo>
                <a:lnTo>
                  <a:pt x="2195596" y="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 name="Google Shape;14;p14"/>
          <p:cNvSpPr txBox="1"/>
          <p:nvPr>
            <p:ph idx="1" type="body"/>
          </p:nvPr>
        </p:nvSpPr>
        <p:spPr>
          <a:xfrm>
            <a:off x="1828800" y="1714500"/>
            <a:ext cx="5486400" cy="2057400"/>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100"/>
              </a:spcBef>
              <a:spcAft>
                <a:spcPts val="0"/>
              </a:spcAft>
              <a:buSzPts val="1200"/>
              <a:buFont typeface="Arial"/>
              <a:buNone/>
              <a:defRPr/>
            </a:lvl1pPr>
            <a:lvl2pPr indent="-228600" lvl="1" marL="914400" algn="ctr">
              <a:lnSpc>
                <a:spcPct val="90000"/>
              </a:lnSpc>
              <a:spcBef>
                <a:spcPts val="500"/>
              </a:spcBef>
              <a:spcAft>
                <a:spcPts val="0"/>
              </a:spcAft>
              <a:buSzPts val="1200"/>
              <a:buNone/>
              <a:defRPr>
                <a:solidFill>
                  <a:srgbClr val="7F7F7F"/>
                </a:solidFill>
              </a:defRPr>
            </a:lvl2pPr>
            <a:lvl3pPr indent="-228600" lvl="2" marL="1371600" algn="ctr">
              <a:lnSpc>
                <a:spcPct val="100000"/>
              </a:lnSpc>
              <a:spcBef>
                <a:spcPts val="0"/>
              </a:spcBef>
              <a:spcAft>
                <a:spcPts val="0"/>
              </a:spcAft>
              <a:buSzPts val="1100"/>
              <a:buNone/>
              <a:defRPr/>
            </a:lvl3pPr>
            <a:lvl4pPr indent="-228600" lvl="3" marL="1828800" algn="ctr">
              <a:lnSpc>
                <a:spcPct val="100000"/>
              </a:lnSpc>
              <a:spcBef>
                <a:spcPts val="0"/>
              </a:spcBef>
              <a:spcAft>
                <a:spcPts val="0"/>
              </a:spcAft>
              <a:buSzPts val="1100"/>
              <a:buNone/>
              <a:defRPr/>
            </a:lvl4pPr>
            <a:lvl5pPr indent="-228600" lvl="4" marL="2286000" algn="ctr">
              <a:lnSpc>
                <a:spcPct val="100000"/>
              </a:lnSpc>
              <a:spcBef>
                <a:spcPts val="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 name="Google Shape;15;p14"/>
          <p:cNvSpPr txBox="1"/>
          <p:nvPr>
            <p:ph type="title"/>
          </p:nvPr>
        </p:nvSpPr>
        <p:spPr>
          <a:xfrm>
            <a:off x="1484644" y="685800"/>
            <a:ext cx="6174712" cy="822960"/>
          </a:xfrm>
          <a:prstGeom prst="rect">
            <a:avLst/>
          </a:prstGeom>
          <a:solidFill>
            <a:schemeClr val="dk2"/>
          </a:solidFill>
          <a:ln>
            <a:noFill/>
          </a:ln>
        </p:spPr>
        <p:txBody>
          <a:bodyPr anchorCtr="0" anchor="ctr" bIns="0" lIns="0" spcFirstLastPara="1" rIns="0" wrap="square" tIns="0">
            <a:normAutofit/>
          </a:bodyPr>
          <a:lstStyle>
            <a:lvl1pPr lvl="0" algn="ctr">
              <a:lnSpc>
                <a:spcPct val="80000"/>
              </a:lnSpc>
              <a:spcBef>
                <a:spcPts val="0"/>
              </a:spcBef>
              <a:spcAft>
                <a:spcPts val="0"/>
              </a:spcAft>
              <a:buClr>
                <a:schemeClr val="accent3"/>
              </a:buClr>
              <a:buSzPts val="2100"/>
              <a:buFont typeface="Tahoma"/>
              <a:buNone/>
              <a:defRPr>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14"/>
          <p:cNvSpPr/>
          <p:nvPr/>
        </p:nvSpPr>
        <p:spPr>
          <a:xfrm>
            <a:off x="7335249" y="685800"/>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 name="Google Shape;17;p14"/>
          <p:cNvSpPr/>
          <p:nvPr/>
        </p:nvSpPr>
        <p:spPr>
          <a:xfrm>
            <a:off x="1294996" y="685800"/>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14"/>
          <p:cNvSpPr/>
          <p:nvPr/>
        </p:nvSpPr>
        <p:spPr>
          <a:xfrm>
            <a:off x="7497302" y="1097280"/>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 name="Google Shape;19;p14"/>
          <p:cNvSpPr/>
          <p:nvPr/>
        </p:nvSpPr>
        <p:spPr>
          <a:xfrm>
            <a:off x="1389820" y="685800"/>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cSld name="Text">
    <p:spTree>
      <p:nvGrpSpPr>
        <p:cNvPr id="20" name="Shape 20"/>
        <p:cNvGrpSpPr/>
        <p:nvPr/>
      </p:nvGrpSpPr>
      <p:grpSpPr>
        <a:xfrm>
          <a:off x="0" y="0"/>
          <a:ext cx="0" cy="0"/>
          <a:chOff x="0" y="0"/>
          <a:chExt cx="0" cy="0"/>
        </a:xfrm>
      </p:grpSpPr>
      <p:sp>
        <p:nvSpPr>
          <p:cNvPr id="21" name="Google Shape;21;p15"/>
          <p:cNvSpPr txBox="1"/>
          <p:nvPr>
            <p:ph type="title"/>
          </p:nvPr>
        </p:nvSpPr>
        <p:spPr>
          <a:xfrm>
            <a:off x="1" y="137160"/>
            <a:ext cx="6726128" cy="411479"/>
          </a:xfrm>
          <a:prstGeom prst="rect">
            <a:avLst/>
          </a:prstGeom>
          <a:solidFill>
            <a:schemeClr val="dk2"/>
          </a:solidFill>
          <a:ln>
            <a:noFill/>
          </a:ln>
        </p:spPr>
        <p:txBody>
          <a:bodyPr anchorCtr="0" anchor="ctr" bIns="0" lIns="342900" spcFirstLastPara="1" rIns="0" wrap="square" tIns="0">
            <a:noAutofit/>
          </a:bodyPr>
          <a:lstStyle>
            <a:lvl1pPr lvl="0" algn="l">
              <a:lnSpc>
                <a:spcPct val="80000"/>
              </a:lnSpc>
              <a:spcBef>
                <a:spcPts val="0"/>
              </a:spcBef>
              <a:spcAft>
                <a:spcPts val="0"/>
              </a:spcAft>
              <a:buClr>
                <a:schemeClr val="accent3"/>
              </a:buClr>
              <a:buSzPts val="1500"/>
              <a:buFont typeface="Tahoma"/>
              <a:buNone/>
              <a:defRPr sz="15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15"/>
          <p:cNvSpPr txBox="1"/>
          <p:nvPr>
            <p:ph idx="1" type="body"/>
          </p:nvPr>
        </p:nvSpPr>
        <p:spPr>
          <a:xfrm>
            <a:off x="628650" y="822960"/>
            <a:ext cx="7886700" cy="3429000"/>
          </a:xfrm>
          <a:prstGeom prst="rect">
            <a:avLst/>
          </a:prstGeom>
          <a:noFill/>
          <a:ln>
            <a:noFill/>
          </a:ln>
        </p:spPr>
        <p:txBody>
          <a:bodyPr anchorCtr="0" anchor="t" bIns="0" lIns="68575" spcFirstLastPara="1" rIns="68575" wrap="square" tIns="0">
            <a:normAutofit/>
          </a:bodyPr>
          <a:lstStyle>
            <a:lvl1pPr indent="-304800" lvl="0" marL="457200" algn="l">
              <a:lnSpc>
                <a:spcPct val="90000"/>
              </a:lnSpc>
              <a:spcBef>
                <a:spcPts val="1100"/>
              </a:spcBef>
              <a:spcAft>
                <a:spcPts val="0"/>
              </a:spcAft>
              <a:buSzPts val="1200"/>
              <a:buChar char="•"/>
              <a:defRPr/>
            </a:lvl1pPr>
            <a:lvl2pPr indent="-304800" lvl="1" marL="914400" algn="l">
              <a:lnSpc>
                <a:spcPct val="90000"/>
              </a:lnSpc>
              <a:spcBef>
                <a:spcPts val="500"/>
              </a:spcBef>
              <a:spcAft>
                <a:spcPts val="0"/>
              </a:spcAft>
              <a:buSzPts val="12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15"/>
          <p:cNvSpPr/>
          <p:nvPr/>
        </p:nvSpPr>
        <p:spPr>
          <a:xfrm>
            <a:off x="6783930" y="137160"/>
            <a:ext cx="2360071" cy="411478"/>
          </a:xfrm>
          <a:custGeom>
            <a:rect b="b" l="l" r="r" t="t"/>
            <a:pathLst>
              <a:path extrusionOk="0" h="548638" w="3146761">
                <a:moveTo>
                  <a:pt x="255073" y="0"/>
                </a:moveTo>
                <a:lnTo>
                  <a:pt x="3146761" y="0"/>
                </a:lnTo>
                <a:lnTo>
                  <a:pt x="3146761" y="548638"/>
                </a:lnTo>
                <a:lnTo>
                  <a:pt x="0" y="548638"/>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 name="Google Shape;24;p15"/>
          <p:cNvSpPr/>
          <p:nvPr/>
        </p:nvSpPr>
        <p:spPr>
          <a:xfrm>
            <a:off x="6588100" y="137160"/>
            <a:ext cx="333772" cy="411478"/>
          </a:xfrm>
          <a:custGeom>
            <a:rect b="b" l="l" r="r" t="t"/>
            <a:pathLst>
              <a:path extrusionOk="0" h="548638" w="445029">
                <a:moveTo>
                  <a:pt x="251662" y="0"/>
                </a:moveTo>
                <a:lnTo>
                  <a:pt x="445029" y="0"/>
                </a:lnTo>
                <a:lnTo>
                  <a:pt x="193367" y="548638"/>
                </a:lnTo>
                <a:lnTo>
                  <a:pt x="0" y="548638"/>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25" name="Shape 25"/>
        <p:cNvGrpSpPr/>
        <p:nvPr/>
      </p:nvGrpSpPr>
      <p:grpSpPr>
        <a:xfrm>
          <a:off x="0" y="0"/>
          <a:ext cx="0" cy="0"/>
          <a:chOff x="0" y="0"/>
          <a:chExt cx="0" cy="0"/>
        </a:xfrm>
      </p:grpSpPr>
      <p:sp>
        <p:nvSpPr>
          <p:cNvPr id="26" name="Google Shape;26;p16"/>
          <p:cNvSpPr/>
          <p:nvPr/>
        </p:nvSpPr>
        <p:spPr>
          <a:xfrm rot="10800000">
            <a:off x="-1" y="3357056"/>
            <a:ext cx="1451029" cy="411478"/>
          </a:xfrm>
          <a:custGeom>
            <a:rect b="b" l="l" r="r" t="t"/>
            <a:pathLst>
              <a:path extrusionOk="0" h="548638" w="1934705">
                <a:moveTo>
                  <a:pt x="1934705" y="548638"/>
                </a:moveTo>
                <a:lnTo>
                  <a:pt x="0" y="548638"/>
                </a:lnTo>
                <a:lnTo>
                  <a:pt x="255073" y="0"/>
                </a:lnTo>
                <a:lnTo>
                  <a:pt x="1934705" y="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 name="Google Shape;27;p16"/>
          <p:cNvSpPr txBox="1"/>
          <p:nvPr>
            <p:ph type="title"/>
          </p:nvPr>
        </p:nvSpPr>
        <p:spPr>
          <a:xfrm>
            <a:off x="1484644" y="2945575"/>
            <a:ext cx="6174712" cy="822960"/>
          </a:xfrm>
          <a:prstGeom prst="rect">
            <a:avLst/>
          </a:prstGeom>
          <a:solidFill>
            <a:schemeClr val="dk2"/>
          </a:solidFill>
          <a:ln>
            <a:noFill/>
          </a:ln>
        </p:spPr>
        <p:txBody>
          <a:bodyPr anchorCtr="0" anchor="ctr" bIns="0" lIns="0" spcFirstLastPara="1" rIns="0" wrap="square" tIns="0">
            <a:normAutofit/>
          </a:bodyPr>
          <a:lstStyle>
            <a:lvl1pPr lvl="0" algn="ctr">
              <a:lnSpc>
                <a:spcPct val="80000"/>
              </a:lnSpc>
              <a:spcBef>
                <a:spcPts val="0"/>
              </a:spcBef>
              <a:spcAft>
                <a:spcPts val="0"/>
              </a:spcAft>
              <a:buClr>
                <a:schemeClr val="accent3"/>
              </a:buClr>
              <a:buSzPts val="2100"/>
              <a:buFont typeface="Tahoma"/>
              <a:buNone/>
              <a:defRPr>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6"/>
          <p:cNvSpPr/>
          <p:nvPr/>
        </p:nvSpPr>
        <p:spPr>
          <a:xfrm>
            <a:off x="7335249" y="2945575"/>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 name="Google Shape;29;p16"/>
          <p:cNvSpPr/>
          <p:nvPr/>
        </p:nvSpPr>
        <p:spPr>
          <a:xfrm>
            <a:off x="1294996" y="2945575"/>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16"/>
          <p:cNvSpPr/>
          <p:nvPr/>
        </p:nvSpPr>
        <p:spPr>
          <a:xfrm>
            <a:off x="1194151" y="3357055"/>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 name="Google Shape;31;p16"/>
          <p:cNvSpPr txBox="1"/>
          <p:nvPr>
            <p:ph idx="1" type="body"/>
          </p:nvPr>
        </p:nvSpPr>
        <p:spPr>
          <a:xfrm>
            <a:off x="2343150" y="685800"/>
            <a:ext cx="4457700" cy="2057400"/>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100"/>
              </a:spcBef>
              <a:spcAft>
                <a:spcPts val="0"/>
              </a:spcAft>
              <a:buSzPts val="1200"/>
              <a:buNone/>
              <a:defRPr b="1"/>
            </a:lvl1pPr>
            <a:lvl2pPr indent="-304800" lvl="1" marL="914400" algn="l">
              <a:lnSpc>
                <a:spcPct val="90000"/>
              </a:lnSpc>
              <a:spcBef>
                <a:spcPts val="500"/>
              </a:spcBef>
              <a:spcAft>
                <a:spcPts val="0"/>
              </a:spcAft>
              <a:buClr>
                <a:srgbClr val="C00000"/>
              </a:buClr>
              <a:buSzPts val="1200"/>
              <a:buChar char="•"/>
              <a:defRPr>
                <a:solidFill>
                  <a:schemeClr val="dk1"/>
                </a:solidFill>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16"/>
          <p:cNvSpPr/>
          <p:nvPr/>
        </p:nvSpPr>
        <p:spPr>
          <a:xfrm>
            <a:off x="7692971" y="2945577"/>
            <a:ext cx="1451029" cy="411478"/>
          </a:xfrm>
          <a:custGeom>
            <a:rect b="b" l="l" r="r" t="t"/>
            <a:pathLst>
              <a:path extrusionOk="0" h="548638" w="1934706">
                <a:moveTo>
                  <a:pt x="255073" y="0"/>
                </a:moveTo>
                <a:lnTo>
                  <a:pt x="1934706" y="0"/>
                </a:lnTo>
                <a:lnTo>
                  <a:pt x="1934706" y="548638"/>
                </a:lnTo>
                <a:lnTo>
                  <a:pt x="0" y="548638"/>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 name="Google Shape;33;p16"/>
          <p:cNvSpPr/>
          <p:nvPr/>
        </p:nvSpPr>
        <p:spPr>
          <a:xfrm>
            <a:off x="7692971" y="2945577"/>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34" name="Shape 34"/>
        <p:cNvGrpSpPr/>
        <p:nvPr/>
      </p:nvGrpSpPr>
      <p:grpSpPr>
        <a:xfrm>
          <a:off x="0" y="0"/>
          <a:ext cx="0" cy="0"/>
          <a:chOff x="0" y="0"/>
          <a:chExt cx="0" cy="0"/>
        </a:xfrm>
      </p:grpSpPr>
      <p:sp>
        <p:nvSpPr>
          <p:cNvPr id="35" name="Google Shape;35;p17"/>
          <p:cNvSpPr txBox="1"/>
          <p:nvPr>
            <p:ph idx="1" type="body"/>
          </p:nvPr>
        </p:nvSpPr>
        <p:spPr>
          <a:xfrm>
            <a:off x="342900" y="4454336"/>
            <a:ext cx="3771900" cy="3429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SzPts val="700"/>
              <a:buFont typeface="Arial"/>
              <a:buNone/>
              <a:defRPr b="0" sz="900">
                <a:latin typeface="Calibri"/>
                <a:ea typeface="Calibri"/>
                <a:cs typeface="Calibri"/>
                <a:sym typeface="Calibri"/>
              </a:defRPr>
            </a:lvl1pPr>
            <a:lvl2pPr indent="-228600" lvl="1" marL="914400" algn="l">
              <a:lnSpc>
                <a:spcPct val="90000"/>
              </a:lnSpc>
              <a:spcBef>
                <a:spcPts val="1400"/>
              </a:spcBef>
              <a:spcAft>
                <a:spcPts val="0"/>
              </a:spcAft>
              <a:buSzPts val="1200"/>
              <a:buNone/>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17"/>
          <p:cNvSpPr txBox="1"/>
          <p:nvPr>
            <p:ph type="title"/>
          </p:nvPr>
        </p:nvSpPr>
        <p:spPr>
          <a:xfrm>
            <a:off x="1484644" y="685800"/>
            <a:ext cx="6174712" cy="822960"/>
          </a:xfrm>
          <a:prstGeom prst="rect">
            <a:avLst/>
          </a:prstGeom>
          <a:solidFill>
            <a:schemeClr val="dk2"/>
          </a:solidFill>
          <a:ln>
            <a:noFill/>
          </a:ln>
        </p:spPr>
        <p:txBody>
          <a:bodyPr anchorCtr="0" anchor="ctr" bIns="0" lIns="0" spcFirstLastPara="1" rIns="0" wrap="square" tIns="0">
            <a:normAutofit/>
          </a:bodyPr>
          <a:lstStyle>
            <a:lvl1pPr lvl="0" algn="ctr">
              <a:lnSpc>
                <a:spcPct val="80000"/>
              </a:lnSpc>
              <a:spcBef>
                <a:spcPts val="0"/>
              </a:spcBef>
              <a:spcAft>
                <a:spcPts val="0"/>
              </a:spcAft>
              <a:buClr>
                <a:schemeClr val="accent3"/>
              </a:buClr>
              <a:buSzPts val="2100"/>
              <a:buFont typeface="Tahoma"/>
              <a:buNone/>
              <a:defRPr>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17"/>
          <p:cNvSpPr/>
          <p:nvPr/>
        </p:nvSpPr>
        <p:spPr>
          <a:xfrm>
            <a:off x="7335249" y="685800"/>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 name="Google Shape;38;p17"/>
          <p:cNvSpPr/>
          <p:nvPr/>
        </p:nvSpPr>
        <p:spPr>
          <a:xfrm>
            <a:off x="1294996" y="685800"/>
            <a:ext cx="513754" cy="822960"/>
          </a:xfrm>
          <a:custGeom>
            <a:rect b="b" l="l" r="r" t="t"/>
            <a:pathLst>
              <a:path extrusionOk="0" h="1097280" w="685006">
                <a:moveTo>
                  <a:pt x="510208" y="0"/>
                </a:moveTo>
                <a:lnTo>
                  <a:pt x="685006" y="0"/>
                </a:lnTo>
                <a:lnTo>
                  <a:pt x="174798" y="1097280"/>
                </a:lnTo>
                <a:lnTo>
                  <a:pt x="0" y="10972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 name="Google Shape;39;p17"/>
          <p:cNvSpPr/>
          <p:nvPr/>
        </p:nvSpPr>
        <p:spPr>
          <a:xfrm>
            <a:off x="7497302" y="1097280"/>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 name="Google Shape;40;p17"/>
          <p:cNvSpPr/>
          <p:nvPr/>
        </p:nvSpPr>
        <p:spPr>
          <a:xfrm>
            <a:off x="1389820" y="685800"/>
            <a:ext cx="256877" cy="411480"/>
          </a:xfrm>
          <a:custGeom>
            <a:rect b="b" l="l" r="r" t="t"/>
            <a:pathLst>
              <a:path extrusionOk="0" h="1097280" w="685006">
                <a:moveTo>
                  <a:pt x="510208" y="0"/>
                </a:moveTo>
                <a:lnTo>
                  <a:pt x="685006" y="0"/>
                </a:lnTo>
                <a:lnTo>
                  <a:pt x="174798" y="1097280"/>
                </a:lnTo>
                <a:lnTo>
                  <a:pt x="0" y="109728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 name="Google Shape;41;p17"/>
          <p:cNvSpPr txBox="1"/>
          <p:nvPr>
            <p:ph idx="2" type="body"/>
          </p:nvPr>
        </p:nvSpPr>
        <p:spPr>
          <a:xfrm>
            <a:off x="2343150" y="1711136"/>
            <a:ext cx="4457700" cy="20574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100"/>
              </a:spcBef>
              <a:spcAft>
                <a:spcPts val="0"/>
              </a:spcAft>
              <a:buSzPts val="1200"/>
              <a:buNone/>
              <a:defRPr b="1"/>
            </a:lvl1pPr>
            <a:lvl2pPr indent="-304800" lvl="1" marL="914400" algn="l">
              <a:lnSpc>
                <a:spcPct val="90000"/>
              </a:lnSpc>
              <a:spcBef>
                <a:spcPts val="500"/>
              </a:spcBef>
              <a:spcAft>
                <a:spcPts val="0"/>
              </a:spcAft>
              <a:buClr>
                <a:srgbClr val="C00000"/>
              </a:buClr>
              <a:buSzPts val="1200"/>
              <a:buChar char="•"/>
              <a:defRPr>
                <a:solidFill>
                  <a:schemeClr val="dk1"/>
                </a:solidFill>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42" name="Shape 42"/>
        <p:cNvGrpSpPr/>
        <p:nvPr/>
      </p:nvGrpSpPr>
      <p:grpSpPr>
        <a:xfrm>
          <a:off x="0" y="0"/>
          <a:ext cx="0" cy="0"/>
          <a:chOff x="0" y="0"/>
          <a:chExt cx="0" cy="0"/>
        </a:xfrm>
      </p:grpSpPr>
      <p:sp>
        <p:nvSpPr>
          <p:cNvPr id="43" name="Google Shape;43;p18"/>
          <p:cNvSpPr txBox="1"/>
          <p:nvPr>
            <p:ph idx="1" type="body"/>
          </p:nvPr>
        </p:nvSpPr>
        <p:spPr>
          <a:xfrm>
            <a:off x="628649" y="1165860"/>
            <a:ext cx="3771900" cy="3086100"/>
          </a:xfrm>
          <a:prstGeom prst="rect">
            <a:avLst/>
          </a:prstGeom>
          <a:noFill/>
          <a:ln>
            <a:noFill/>
          </a:ln>
        </p:spPr>
        <p:txBody>
          <a:bodyPr anchorCtr="0" anchor="t" bIns="0" lIns="68575" spcFirstLastPara="1" rIns="68575" wrap="square" tIns="0">
            <a:normAutofit/>
          </a:bodyPr>
          <a:lstStyle>
            <a:lvl1pPr indent="-304800" lvl="0" marL="457200" algn="l">
              <a:lnSpc>
                <a:spcPct val="90000"/>
              </a:lnSpc>
              <a:spcBef>
                <a:spcPts val="1100"/>
              </a:spcBef>
              <a:spcAft>
                <a:spcPts val="0"/>
              </a:spcAft>
              <a:buSzPts val="1200"/>
              <a:buChar char="•"/>
              <a:defRPr/>
            </a:lvl1pPr>
            <a:lvl2pPr indent="-304800" lvl="1" marL="914400" algn="l">
              <a:lnSpc>
                <a:spcPct val="90000"/>
              </a:lnSpc>
              <a:spcBef>
                <a:spcPts val="200"/>
              </a:spcBef>
              <a:spcAft>
                <a:spcPts val="0"/>
              </a:spcAft>
              <a:buSzPts val="12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18"/>
          <p:cNvSpPr txBox="1"/>
          <p:nvPr>
            <p:ph idx="2" type="body"/>
          </p:nvPr>
        </p:nvSpPr>
        <p:spPr>
          <a:xfrm>
            <a:off x="4743450" y="1165860"/>
            <a:ext cx="3771900" cy="3086100"/>
          </a:xfrm>
          <a:prstGeom prst="rect">
            <a:avLst/>
          </a:prstGeom>
          <a:noFill/>
          <a:ln>
            <a:noFill/>
          </a:ln>
        </p:spPr>
        <p:txBody>
          <a:bodyPr anchorCtr="0" anchor="t" bIns="0" lIns="68575" spcFirstLastPara="1" rIns="68575" wrap="square" tIns="0">
            <a:normAutofit/>
          </a:bodyPr>
          <a:lstStyle>
            <a:lvl1pPr indent="-304800" lvl="0" marL="457200" algn="l">
              <a:lnSpc>
                <a:spcPct val="90000"/>
              </a:lnSpc>
              <a:spcBef>
                <a:spcPts val="1100"/>
              </a:spcBef>
              <a:spcAft>
                <a:spcPts val="0"/>
              </a:spcAft>
              <a:buSzPts val="1200"/>
              <a:buChar char="•"/>
              <a:defRPr/>
            </a:lvl1pPr>
            <a:lvl2pPr indent="-304800" lvl="1" marL="914400" algn="l">
              <a:lnSpc>
                <a:spcPct val="90000"/>
              </a:lnSpc>
              <a:spcBef>
                <a:spcPts val="200"/>
              </a:spcBef>
              <a:spcAft>
                <a:spcPts val="0"/>
              </a:spcAft>
              <a:buSzPts val="12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18"/>
          <p:cNvSpPr txBox="1"/>
          <p:nvPr>
            <p:ph idx="3" type="body"/>
          </p:nvPr>
        </p:nvSpPr>
        <p:spPr>
          <a:xfrm>
            <a:off x="628649" y="822960"/>
            <a:ext cx="3771900" cy="342900"/>
          </a:xfrm>
          <a:prstGeom prst="rect">
            <a:avLst/>
          </a:prstGeom>
          <a:noFill/>
          <a:ln>
            <a:noFill/>
          </a:ln>
        </p:spPr>
        <p:txBody>
          <a:bodyPr anchorCtr="0" anchor="b" bIns="34275" lIns="68575" spcFirstLastPara="1" rIns="68575" wrap="square" tIns="0">
            <a:normAutofit/>
          </a:bodyPr>
          <a:lstStyle>
            <a:lvl1pPr indent="-228600" lvl="0" marL="457200" algn="l">
              <a:lnSpc>
                <a:spcPct val="90000"/>
              </a:lnSpc>
              <a:spcBef>
                <a:spcPts val="0"/>
              </a:spcBef>
              <a:spcAft>
                <a:spcPts val="0"/>
              </a:spcAft>
              <a:buSzPts val="1200"/>
              <a:buNone/>
              <a:defRPr b="1">
                <a:latin typeface="Tahoma"/>
                <a:ea typeface="Tahoma"/>
                <a:cs typeface="Tahoma"/>
                <a:sym typeface="Tahoma"/>
              </a:defRPr>
            </a:lvl1pPr>
            <a:lvl2pPr indent="-298450" lvl="1" marL="914400" algn="l">
              <a:lnSpc>
                <a:spcPct val="90000"/>
              </a:lnSpc>
              <a:spcBef>
                <a:spcPts val="200"/>
              </a:spcBef>
              <a:spcAft>
                <a:spcPts val="0"/>
              </a:spcAft>
              <a:buSzPts val="11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18"/>
          <p:cNvSpPr txBox="1"/>
          <p:nvPr>
            <p:ph idx="4" type="body"/>
          </p:nvPr>
        </p:nvSpPr>
        <p:spPr>
          <a:xfrm>
            <a:off x="4743450" y="819599"/>
            <a:ext cx="3771900" cy="342900"/>
          </a:xfrm>
          <a:prstGeom prst="rect">
            <a:avLst/>
          </a:prstGeom>
          <a:noFill/>
          <a:ln>
            <a:noFill/>
          </a:ln>
        </p:spPr>
        <p:txBody>
          <a:bodyPr anchorCtr="0" anchor="b" bIns="34275" lIns="68575" spcFirstLastPara="1" rIns="68575" wrap="square" tIns="0">
            <a:normAutofit/>
          </a:bodyPr>
          <a:lstStyle>
            <a:lvl1pPr indent="-228600" lvl="0" marL="457200" algn="l">
              <a:lnSpc>
                <a:spcPct val="90000"/>
              </a:lnSpc>
              <a:spcBef>
                <a:spcPts val="0"/>
              </a:spcBef>
              <a:spcAft>
                <a:spcPts val="0"/>
              </a:spcAft>
              <a:buSzPts val="1200"/>
              <a:buNone/>
              <a:defRPr b="1">
                <a:latin typeface="Tahoma"/>
                <a:ea typeface="Tahoma"/>
                <a:cs typeface="Tahoma"/>
                <a:sym typeface="Tahoma"/>
              </a:defRPr>
            </a:lvl1pPr>
            <a:lvl2pPr indent="-298450" lvl="1" marL="914400" algn="l">
              <a:lnSpc>
                <a:spcPct val="90000"/>
              </a:lnSpc>
              <a:spcBef>
                <a:spcPts val="200"/>
              </a:spcBef>
              <a:spcAft>
                <a:spcPts val="0"/>
              </a:spcAft>
              <a:buSzPts val="11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18"/>
          <p:cNvSpPr txBox="1"/>
          <p:nvPr>
            <p:ph type="title"/>
          </p:nvPr>
        </p:nvSpPr>
        <p:spPr>
          <a:xfrm>
            <a:off x="1" y="137160"/>
            <a:ext cx="6726128" cy="411479"/>
          </a:xfrm>
          <a:prstGeom prst="rect">
            <a:avLst/>
          </a:prstGeom>
          <a:solidFill>
            <a:schemeClr val="dk2"/>
          </a:solidFill>
          <a:ln>
            <a:noFill/>
          </a:ln>
        </p:spPr>
        <p:txBody>
          <a:bodyPr anchorCtr="0" anchor="ctr" bIns="0" lIns="342900" spcFirstLastPara="1" rIns="0" wrap="square" tIns="0">
            <a:noAutofit/>
          </a:bodyPr>
          <a:lstStyle>
            <a:lvl1pPr lvl="0" algn="l">
              <a:lnSpc>
                <a:spcPct val="80000"/>
              </a:lnSpc>
              <a:spcBef>
                <a:spcPts val="0"/>
              </a:spcBef>
              <a:spcAft>
                <a:spcPts val="0"/>
              </a:spcAft>
              <a:buClr>
                <a:schemeClr val="accent3"/>
              </a:buClr>
              <a:buSzPts val="1500"/>
              <a:buFont typeface="Tahoma"/>
              <a:buNone/>
              <a:defRPr sz="15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8"/>
          <p:cNvSpPr/>
          <p:nvPr/>
        </p:nvSpPr>
        <p:spPr>
          <a:xfrm>
            <a:off x="6783930" y="137160"/>
            <a:ext cx="2360071" cy="411478"/>
          </a:xfrm>
          <a:custGeom>
            <a:rect b="b" l="l" r="r" t="t"/>
            <a:pathLst>
              <a:path extrusionOk="0" h="548638" w="3146761">
                <a:moveTo>
                  <a:pt x="255073" y="0"/>
                </a:moveTo>
                <a:lnTo>
                  <a:pt x="3146761" y="0"/>
                </a:lnTo>
                <a:lnTo>
                  <a:pt x="3146761" y="548638"/>
                </a:lnTo>
                <a:lnTo>
                  <a:pt x="0" y="548638"/>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 name="Google Shape;49;p18"/>
          <p:cNvSpPr/>
          <p:nvPr/>
        </p:nvSpPr>
        <p:spPr>
          <a:xfrm>
            <a:off x="6588100" y="137160"/>
            <a:ext cx="333772" cy="411478"/>
          </a:xfrm>
          <a:custGeom>
            <a:rect b="b" l="l" r="r" t="t"/>
            <a:pathLst>
              <a:path extrusionOk="0" h="548638" w="445029">
                <a:moveTo>
                  <a:pt x="251662" y="0"/>
                </a:moveTo>
                <a:lnTo>
                  <a:pt x="445029" y="0"/>
                </a:lnTo>
                <a:lnTo>
                  <a:pt x="193367" y="548638"/>
                </a:lnTo>
                <a:lnTo>
                  <a:pt x="0" y="548638"/>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0" name="Shape 50"/>
        <p:cNvGrpSpPr/>
        <p:nvPr/>
      </p:nvGrpSpPr>
      <p:grpSpPr>
        <a:xfrm>
          <a:off x="0" y="0"/>
          <a:ext cx="0" cy="0"/>
          <a:chOff x="0" y="0"/>
          <a:chExt cx="0" cy="0"/>
        </a:xfrm>
      </p:grpSpPr>
      <p:sp>
        <p:nvSpPr>
          <p:cNvPr id="51" name="Google Shape;51;p19"/>
          <p:cNvSpPr txBox="1"/>
          <p:nvPr>
            <p:ph idx="1" type="body"/>
          </p:nvPr>
        </p:nvSpPr>
        <p:spPr>
          <a:xfrm>
            <a:off x="548640" y="548641"/>
            <a:ext cx="8046720" cy="4046219"/>
          </a:xfrm>
          <a:prstGeom prst="rect">
            <a:avLst/>
          </a:prstGeom>
          <a:noFill/>
          <a:ln>
            <a:noFill/>
          </a:ln>
        </p:spPr>
        <p:txBody>
          <a:bodyPr anchorCtr="0" anchor="t" bIns="0" lIns="68575" spcFirstLastPara="1" rIns="68575" wrap="square" tIns="0">
            <a:normAutofit/>
          </a:bodyPr>
          <a:lstStyle>
            <a:lvl1pPr indent="-304800" lvl="0" marL="457200" algn="l">
              <a:lnSpc>
                <a:spcPct val="90000"/>
              </a:lnSpc>
              <a:spcBef>
                <a:spcPts val="1100"/>
              </a:spcBef>
              <a:spcAft>
                <a:spcPts val="0"/>
              </a:spcAft>
              <a:buSzPts val="1200"/>
              <a:buChar char="•"/>
              <a:defRPr/>
            </a:lvl1pPr>
            <a:lvl2pPr indent="-304800" lvl="1" marL="914400" algn="l">
              <a:lnSpc>
                <a:spcPct val="90000"/>
              </a:lnSpc>
              <a:spcBef>
                <a:spcPts val="500"/>
              </a:spcBef>
              <a:spcAft>
                <a:spcPts val="0"/>
              </a:spcAft>
              <a:buSzPts val="1200"/>
              <a:buChar char="•"/>
              <a:defRPr/>
            </a:lvl2pPr>
            <a:lvl3pPr indent="-298450" lvl="2" marL="1371600" algn="l">
              <a:lnSpc>
                <a:spcPct val="100000"/>
              </a:lnSpc>
              <a:spcBef>
                <a:spcPts val="0"/>
              </a:spcBef>
              <a:spcAft>
                <a:spcPts val="0"/>
              </a:spcAft>
              <a:buSzPts val="1100"/>
              <a:buChar char="•"/>
              <a:defRPr/>
            </a:lvl3pPr>
            <a:lvl4pPr indent="-298450" lvl="3" marL="1828800" algn="l">
              <a:lnSpc>
                <a:spcPct val="100000"/>
              </a:lnSpc>
              <a:spcBef>
                <a:spcPts val="0"/>
              </a:spcBef>
              <a:spcAft>
                <a:spcPts val="0"/>
              </a:spcAft>
              <a:buSzPts val="1100"/>
              <a:buChar char="•"/>
              <a:defRPr/>
            </a:lvl4pPr>
            <a:lvl5pPr indent="-298450" lvl="4" marL="2286000" algn="l">
              <a:lnSpc>
                <a:spcPct val="100000"/>
              </a:lnSpc>
              <a:spcBef>
                <a:spcPts val="0"/>
              </a:spcBef>
              <a:spcAft>
                <a:spcPts val="0"/>
              </a:spcAft>
              <a:buSzPts val="11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19"/>
          <p:cNvSpPr txBox="1"/>
          <p:nvPr>
            <p:ph type="title"/>
          </p:nvPr>
        </p:nvSpPr>
        <p:spPr>
          <a:xfrm>
            <a:off x="0" y="0"/>
            <a:ext cx="6858000" cy="548640"/>
          </a:xfrm>
          <a:prstGeom prst="rect">
            <a:avLst/>
          </a:prstGeom>
          <a:noFill/>
          <a:ln>
            <a:noFill/>
          </a:ln>
        </p:spPr>
        <p:txBody>
          <a:bodyPr anchorCtr="0" anchor="ctr" bIns="0" lIns="0" spcFirstLastPara="1" rIns="0" wrap="square" tIns="0">
            <a:normAutofit/>
          </a:bodyPr>
          <a:lstStyle>
            <a:lvl1pPr lvl="0" algn="l">
              <a:lnSpc>
                <a:spcPct val="80000"/>
              </a:lnSpc>
              <a:spcBef>
                <a:spcPts val="0"/>
              </a:spcBef>
              <a:spcAft>
                <a:spcPts val="0"/>
              </a:spcAft>
              <a:buClr>
                <a:schemeClr val="dk1"/>
              </a:buClr>
              <a:buSzPts val="1200"/>
              <a:buFont typeface="Tahoma"/>
              <a:buNone/>
              <a:defRPr sz="1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143000" y="274320"/>
            <a:ext cx="6858000" cy="548640"/>
          </a:xfrm>
          <a:prstGeom prst="rect">
            <a:avLst/>
          </a:prstGeom>
          <a:noFill/>
          <a:ln>
            <a:noFill/>
          </a:ln>
        </p:spPr>
        <p:txBody>
          <a:bodyPr anchorCtr="0" anchor="t" bIns="0" lIns="0" spcFirstLastPara="1" rIns="0" wrap="square" tIns="0">
            <a:normAutofit/>
          </a:bodyPr>
          <a:lstStyle>
            <a:lvl1pPr lvl="0" marR="0" rtl="0" algn="ctr">
              <a:lnSpc>
                <a:spcPct val="8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628650" y="1028700"/>
            <a:ext cx="7886700" cy="3429000"/>
          </a:xfrm>
          <a:prstGeom prst="rect">
            <a:avLst/>
          </a:prstGeom>
          <a:noFill/>
          <a:ln>
            <a:noFill/>
          </a:ln>
        </p:spPr>
        <p:txBody>
          <a:bodyPr anchorCtr="0" anchor="t" bIns="0" lIns="68575" spcFirstLastPara="1" rIns="68575" wrap="square" tIns="0">
            <a:normAutofit/>
          </a:bodyPr>
          <a:lstStyle>
            <a:lvl1pPr indent="-304800" lvl="0" marL="457200" marR="0" rtl="0" algn="l">
              <a:lnSpc>
                <a:spcPct val="90000"/>
              </a:lnSpc>
              <a:spcBef>
                <a:spcPts val="1100"/>
              </a:spcBef>
              <a:spcAft>
                <a:spcPts val="0"/>
              </a:spcAft>
              <a:buClr>
                <a:srgbClr val="C13936"/>
              </a:buClr>
              <a:buSzPts val="1200"/>
              <a:buFont typeface="Arial"/>
              <a:buChar char="•"/>
              <a:defRPr b="0" i="0" sz="1500" u="none" cap="none" strike="noStrike">
                <a:solidFill>
                  <a:schemeClr val="dk1"/>
                </a:solidFill>
                <a:latin typeface="Calibri"/>
                <a:ea typeface="Calibri"/>
                <a:cs typeface="Calibri"/>
                <a:sym typeface="Calibri"/>
              </a:defRPr>
            </a:lvl1pPr>
            <a:lvl2pPr indent="-304800" lvl="1" marL="914400" marR="0" rtl="0" algn="l">
              <a:lnSpc>
                <a:spcPct val="90000"/>
              </a:lnSpc>
              <a:spcBef>
                <a:spcPts val="200"/>
              </a:spcBef>
              <a:spcAft>
                <a:spcPts val="0"/>
              </a:spcAft>
              <a:buClr>
                <a:srgbClr val="7F7F7F"/>
              </a:buClr>
              <a:buSzPts val="1200"/>
              <a:buFont typeface="Arial"/>
              <a:buChar char="•"/>
              <a:defRPr b="0" i="0" sz="1500" u="none" cap="none" strike="noStrike">
                <a:solidFill>
                  <a:schemeClr val="dk1"/>
                </a:solidFill>
                <a:latin typeface="Calibri"/>
                <a:ea typeface="Calibri"/>
                <a:cs typeface="Calibri"/>
                <a:sym typeface="Calibri"/>
              </a:defRPr>
            </a:lvl2pPr>
            <a:lvl3pPr indent="-298450" lvl="2" marL="1371600" marR="0" rtl="0" algn="l">
              <a:lnSpc>
                <a:spcPct val="100000"/>
              </a:lnSpc>
              <a:spcBef>
                <a:spcPts val="0"/>
              </a:spcBef>
              <a:spcAft>
                <a:spcPts val="0"/>
              </a:spcAft>
              <a:buClr>
                <a:srgbClr val="7F7F7F"/>
              </a:buClr>
              <a:buSzPts val="1100"/>
              <a:buFont typeface="Arial"/>
              <a:buChar char="•"/>
              <a:defRPr b="0" i="0" sz="1400" u="none" cap="none" strike="noStrike">
                <a:solidFill>
                  <a:srgbClr val="7F7F7F"/>
                </a:solidFill>
                <a:latin typeface="Calibri"/>
                <a:ea typeface="Calibri"/>
                <a:cs typeface="Calibri"/>
                <a:sym typeface="Calibri"/>
              </a:defRPr>
            </a:lvl3pPr>
            <a:lvl4pPr indent="-298450" lvl="3" marL="1828800" marR="0" rtl="0" algn="l">
              <a:lnSpc>
                <a:spcPct val="100000"/>
              </a:lnSpc>
              <a:spcBef>
                <a:spcPts val="0"/>
              </a:spcBef>
              <a:spcAft>
                <a:spcPts val="0"/>
              </a:spcAft>
              <a:buClr>
                <a:srgbClr val="7F7F7F"/>
              </a:buClr>
              <a:buSzPts val="1100"/>
              <a:buFont typeface="Arial"/>
              <a:buChar char="•"/>
              <a:defRPr b="0" i="0" sz="1400" u="none" cap="none" strike="noStrike">
                <a:solidFill>
                  <a:srgbClr val="7F7F7F"/>
                </a:solidFill>
                <a:latin typeface="Calibri"/>
                <a:ea typeface="Calibri"/>
                <a:cs typeface="Calibri"/>
                <a:sym typeface="Calibri"/>
              </a:defRPr>
            </a:lvl4pPr>
            <a:lvl5pPr indent="-298450" lvl="4" marL="2286000" marR="0" rtl="0" algn="l">
              <a:lnSpc>
                <a:spcPct val="100000"/>
              </a:lnSpc>
              <a:spcBef>
                <a:spcPts val="0"/>
              </a:spcBef>
              <a:spcAft>
                <a:spcPts val="0"/>
              </a:spcAft>
              <a:buClr>
                <a:srgbClr val="7F7F7F"/>
              </a:buClr>
              <a:buSzPts val="1100"/>
              <a:buFont typeface="Arial"/>
              <a:buChar char="•"/>
              <a:defRPr b="0" i="0" sz="1400" u="none" cap="none" strike="noStrike">
                <a:solidFill>
                  <a:srgbClr val="7F7F7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8" name="Google Shape;8;p13"/>
          <p:cNvPicPr preferRelativeResize="0"/>
          <p:nvPr/>
        </p:nvPicPr>
        <p:blipFill rotWithShape="1">
          <a:blip r:embed="rId2">
            <a:alphaModFix/>
          </a:blip>
          <a:srcRect b="0" l="0" r="0" t="0"/>
          <a:stretch/>
        </p:blipFill>
        <p:spPr>
          <a:xfrm>
            <a:off x="7338060" y="4457700"/>
            <a:ext cx="1714500" cy="500063"/>
          </a:xfrm>
          <a:prstGeom prst="rect">
            <a:avLst/>
          </a:prstGeom>
          <a:noFill/>
          <a:ln>
            <a:noFill/>
          </a:ln>
        </p:spPr>
      </p:pic>
      <p:sp>
        <p:nvSpPr>
          <p:cNvPr id="9" name="Google Shape;9;p13"/>
          <p:cNvSpPr/>
          <p:nvPr/>
        </p:nvSpPr>
        <p:spPr>
          <a:xfrm>
            <a:off x="0" y="5006340"/>
            <a:ext cx="6750423" cy="137160"/>
          </a:xfrm>
          <a:custGeom>
            <a:rect b="b" l="l" r="r" t="t"/>
            <a:pathLst>
              <a:path extrusionOk="0" h="182880" w="9000564">
                <a:moveTo>
                  <a:pt x="0" y="0"/>
                </a:moveTo>
                <a:lnTo>
                  <a:pt x="9000564" y="0"/>
                </a:lnTo>
                <a:lnTo>
                  <a:pt x="8914503" y="182880"/>
                </a:lnTo>
                <a:lnTo>
                  <a:pt x="0" y="18288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 name="Google Shape;10;p13"/>
          <p:cNvSpPr/>
          <p:nvPr/>
        </p:nvSpPr>
        <p:spPr>
          <a:xfrm>
            <a:off x="6733611" y="5006340"/>
            <a:ext cx="2410388" cy="137160"/>
          </a:xfrm>
          <a:custGeom>
            <a:rect b="b" l="l" r="r" t="t"/>
            <a:pathLst>
              <a:path extrusionOk="0" h="182880" w="3213851">
                <a:moveTo>
                  <a:pt x="86061" y="0"/>
                </a:moveTo>
                <a:lnTo>
                  <a:pt x="3213851" y="0"/>
                </a:lnTo>
                <a:lnTo>
                  <a:pt x="3213851" y="182880"/>
                </a:lnTo>
                <a:lnTo>
                  <a:pt x="0" y="18288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title"/>
          </p:nvPr>
        </p:nvSpPr>
        <p:spPr>
          <a:xfrm>
            <a:off x="1231641" y="685800"/>
            <a:ext cx="6624735" cy="1028700"/>
          </a:xfrm>
          <a:prstGeom prst="rect">
            <a:avLst/>
          </a:prstGeom>
          <a:solidFill>
            <a:schemeClr val="dk2"/>
          </a:solidFill>
          <a:ln>
            <a:noFill/>
          </a:ln>
        </p:spPr>
        <p:txBody>
          <a:bodyPr anchorCtr="0" anchor="ctr" bIns="0" lIns="0" spcFirstLastPara="1" rIns="0" wrap="square" tIns="0">
            <a:normAutofit/>
          </a:bodyPr>
          <a:lstStyle/>
          <a:p>
            <a:pPr indent="0" lvl="0" marL="0" rtl="0" algn="ctr">
              <a:lnSpc>
                <a:spcPct val="80000"/>
              </a:lnSpc>
              <a:spcBef>
                <a:spcPts val="0"/>
              </a:spcBef>
              <a:spcAft>
                <a:spcPts val="0"/>
              </a:spcAft>
              <a:buSzPts val="2100"/>
              <a:buNone/>
            </a:pPr>
            <a:r>
              <a:rPr lang="en-US" sz="3200">
                <a:latin typeface="Montserrat"/>
                <a:ea typeface="Montserrat"/>
                <a:cs typeface="Montserrat"/>
                <a:sym typeface="Montserrat"/>
              </a:rPr>
              <a:t>UMD </a:t>
            </a:r>
            <a:r>
              <a:rPr lang="en-US" sz="3200">
                <a:latin typeface="Montserrat"/>
                <a:ea typeface="Montserrat"/>
                <a:cs typeface="Montserrat"/>
                <a:sym typeface="Montserrat"/>
              </a:rPr>
              <a:t>Alumni Association Dataset Analysis </a:t>
            </a:r>
            <a:endParaRPr sz="3200">
              <a:latin typeface="Montserrat"/>
              <a:ea typeface="Montserrat"/>
              <a:cs typeface="Montserrat"/>
              <a:sym typeface="Montserrat"/>
            </a:endParaRPr>
          </a:p>
        </p:txBody>
      </p:sp>
      <p:sp>
        <p:nvSpPr>
          <p:cNvPr id="58" name="Google Shape;58;p1"/>
          <p:cNvSpPr txBox="1"/>
          <p:nvPr/>
        </p:nvSpPr>
        <p:spPr>
          <a:xfrm>
            <a:off x="3453398" y="2303050"/>
            <a:ext cx="28887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900" u="none" cap="none" strike="noStrike">
                <a:solidFill>
                  <a:srgbClr val="872828"/>
                </a:solidFill>
                <a:latin typeface="Montserrat"/>
                <a:ea typeface="Montserrat"/>
                <a:cs typeface="Montserrat"/>
                <a:sym typeface="Montserrat"/>
              </a:rPr>
              <a:t>Presented by:</a:t>
            </a:r>
            <a:endParaRPr b="1" i="0" sz="1900" u="none" cap="none" strike="noStrike">
              <a:solidFill>
                <a:srgbClr val="872828"/>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900">
              <a:solidFill>
                <a:srgbClr val="872828"/>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100">
                <a:solidFill>
                  <a:srgbClr val="872828"/>
                </a:solidFill>
                <a:latin typeface="Montserrat"/>
                <a:ea typeface="Montserrat"/>
                <a:cs typeface="Montserrat"/>
                <a:sym typeface="Montserrat"/>
              </a:rPr>
              <a:t>Project team 0506_15</a:t>
            </a:r>
            <a:endParaRPr b="1" sz="1100">
              <a:solidFill>
                <a:srgbClr val="872828"/>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100">
              <a:solidFill>
                <a:srgbClr val="872828"/>
              </a:solidFill>
              <a:latin typeface="Montserrat"/>
              <a:ea typeface="Montserrat"/>
              <a:cs typeface="Montserrat"/>
              <a:sym typeface="Montserrat"/>
            </a:endParaRPr>
          </a:p>
          <a:p>
            <a:pPr indent="0" lvl="0" marL="0" marR="0" rtl="0" algn="l">
              <a:lnSpc>
                <a:spcPct val="100000"/>
              </a:lnSpc>
              <a:spcBef>
                <a:spcPts val="0"/>
              </a:spcBef>
              <a:spcAft>
                <a:spcPts val="0"/>
              </a:spcAft>
              <a:buNone/>
            </a:pPr>
            <a:r>
              <a:rPr i="0" lang="en-US" sz="1200" u="none" cap="none" strike="noStrike">
                <a:solidFill>
                  <a:srgbClr val="000000"/>
                </a:solidFill>
                <a:latin typeface="Montserrat"/>
                <a:ea typeface="Montserrat"/>
                <a:cs typeface="Montserrat"/>
                <a:sym typeface="Montserrat"/>
              </a:rPr>
              <a:t>- Ying Chai </a:t>
            </a:r>
            <a:endParaRPr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latin typeface="Montserrat"/>
                <a:ea typeface="Montserrat"/>
                <a:cs typeface="Montserrat"/>
                <a:sym typeface="Montserrat"/>
              </a:rPr>
              <a:t>- Wenxi Wu </a:t>
            </a:r>
            <a:endParaRPr sz="1200">
              <a:latin typeface="Montserrat"/>
              <a:ea typeface="Montserrat"/>
              <a:cs typeface="Montserrat"/>
              <a:sym typeface="Montserrat"/>
            </a:endParaRPr>
          </a:p>
          <a:p>
            <a:pPr indent="0" lvl="0" marL="0" rtl="0" algn="l">
              <a:spcBef>
                <a:spcPts val="0"/>
              </a:spcBef>
              <a:spcAft>
                <a:spcPts val="0"/>
              </a:spcAft>
              <a:buClr>
                <a:schemeClr val="dk1"/>
              </a:buClr>
              <a:buFont typeface="Arial"/>
              <a:buNone/>
            </a:pPr>
            <a:r>
              <a:rPr lang="en-US" sz="1200">
                <a:solidFill>
                  <a:schemeClr val="dk1"/>
                </a:solidFill>
                <a:latin typeface="Montserrat"/>
                <a:ea typeface="Montserrat"/>
                <a:cs typeface="Montserrat"/>
                <a:sym typeface="Montserrat"/>
              </a:rPr>
              <a:t>- Zahabiya Halela </a:t>
            </a:r>
            <a:endParaRPr sz="12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latin typeface="Montserrat"/>
                <a:ea typeface="Montserrat"/>
                <a:cs typeface="Montserrat"/>
                <a:sym typeface="Montserrat"/>
              </a:rPr>
              <a:t>- Rajesh Reddy </a:t>
            </a:r>
            <a:endParaRPr sz="12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g106c42f143f_0_10"/>
          <p:cNvSpPr txBox="1"/>
          <p:nvPr>
            <p:ph type="title"/>
          </p:nvPr>
        </p:nvSpPr>
        <p:spPr>
          <a:xfrm>
            <a:off x="0" y="137150"/>
            <a:ext cx="9351900" cy="4119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Distribution of First time attendees and Major prospects</a:t>
            </a:r>
            <a:endParaRPr sz="1800"/>
          </a:p>
        </p:txBody>
      </p:sp>
      <p:pic>
        <p:nvPicPr>
          <p:cNvPr id="140" name="Google Shape;140;g106c42f143f_0_10"/>
          <p:cNvPicPr preferRelativeResize="0"/>
          <p:nvPr/>
        </p:nvPicPr>
        <p:blipFill>
          <a:blip r:embed="rId4">
            <a:alphaModFix/>
          </a:blip>
          <a:stretch>
            <a:fillRect/>
          </a:stretch>
        </p:blipFill>
        <p:spPr>
          <a:xfrm>
            <a:off x="0" y="1346412"/>
            <a:ext cx="4613854" cy="2556311"/>
          </a:xfrm>
          <a:prstGeom prst="rect">
            <a:avLst/>
          </a:prstGeom>
          <a:noFill/>
          <a:ln>
            <a:noFill/>
          </a:ln>
        </p:spPr>
      </p:pic>
      <p:pic>
        <p:nvPicPr>
          <p:cNvPr id="141" name="Google Shape;141;g106c42f143f_0_10"/>
          <p:cNvPicPr preferRelativeResize="0"/>
          <p:nvPr/>
        </p:nvPicPr>
        <p:blipFill>
          <a:blip r:embed="rId5">
            <a:alphaModFix/>
          </a:blip>
          <a:stretch>
            <a:fillRect/>
          </a:stretch>
        </p:blipFill>
        <p:spPr>
          <a:xfrm>
            <a:off x="4530147" y="1346400"/>
            <a:ext cx="4613854" cy="2556325"/>
          </a:xfrm>
          <a:prstGeom prst="rect">
            <a:avLst/>
          </a:prstGeom>
          <a:noFill/>
          <a:ln>
            <a:noFill/>
          </a:ln>
        </p:spPr>
      </p:pic>
      <p:sp>
        <p:nvSpPr>
          <p:cNvPr id="142" name="Google Shape;142;g106c42f143f_0_10"/>
          <p:cNvSpPr txBox="1"/>
          <p:nvPr/>
        </p:nvSpPr>
        <p:spPr>
          <a:xfrm>
            <a:off x="615150" y="4021025"/>
            <a:ext cx="361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ontserrat"/>
                <a:ea typeface="Montserrat"/>
                <a:cs typeface="Montserrat"/>
                <a:sym typeface="Montserrat"/>
              </a:rPr>
              <a:t>Left </a:t>
            </a:r>
            <a:r>
              <a:rPr lang="en-US" sz="1200">
                <a:latin typeface="Montserrat"/>
                <a:ea typeface="Montserrat"/>
                <a:cs typeface="Montserrat"/>
                <a:sym typeface="Montserrat"/>
              </a:rPr>
              <a:t>skewed</a:t>
            </a:r>
            <a:r>
              <a:rPr lang="en-US" sz="1200">
                <a:latin typeface="Montserrat"/>
                <a:ea typeface="Montserrat"/>
                <a:cs typeface="Montserrat"/>
                <a:sym typeface="Montserrat"/>
              </a:rPr>
              <a:t> charts </a:t>
            </a:r>
            <a:endParaRPr sz="12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Simple analysis - Day of week</a:t>
            </a:r>
            <a:endParaRPr sz="1800"/>
          </a:p>
        </p:txBody>
      </p:sp>
      <p:sp>
        <p:nvSpPr>
          <p:cNvPr id="148" name="Google Shape;148;p5"/>
          <p:cNvSpPr txBox="1"/>
          <p:nvPr>
            <p:ph idx="1" type="body"/>
          </p:nvPr>
        </p:nvSpPr>
        <p:spPr>
          <a:xfrm>
            <a:off x="285600" y="632175"/>
            <a:ext cx="4666500" cy="244800"/>
          </a:xfrm>
          <a:prstGeom prst="rect">
            <a:avLst/>
          </a:prstGeom>
          <a:noFill/>
          <a:ln>
            <a:noFill/>
          </a:ln>
        </p:spPr>
        <p:txBody>
          <a:bodyPr anchorCtr="0" anchor="t" bIns="0" lIns="68575" spcFirstLastPara="1" rIns="68575" wrap="square" tIns="0">
            <a:normAutofit/>
          </a:bodyPr>
          <a:lstStyle/>
          <a:p>
            <a:pPr indent="0" lvl="0" marL="457200" rtl="0" algn="l">
              <a:lnSpc>
                <a:spcPct val="90000"/>
              </a:lnSpc>
              <a:spcBef>
                <a:spcPts val="1100"/>
              </a:spcBef>
              <a:spcAft>
                <a:spcPts val="0"/>
              </a:spcAft>
              <a:buSzPts val="1200"/>
              <a:buNone/>
            </a:pPr>
            <a:r>
              <a:rPr b="1" lang="en-US">
                <a:solidFill>
                  <a:srgbClr val="3C78D8"/>
                </a:solidFill>
              </a:rPr>
              <a:t>Day of week  V.S.  First time attendees</a:t>
            </a:r>
            <a:endParaRPr b="1">
              <a:solidFill>
                <a:srgbClr val="3C78D8"/>
              </a:solidFill>
            </a:endParaRPr>
          </a:p>
        </p:txBody>
      </p:sp>
      <p:sp>
        <p:nvSpPr>
          <p:cNvPr id="149" name="Google Shape;149;p5"/>
          <p:cNvSpPr txBox="1"/>
          <p:nvPr>
            <p:ph idx="1" type="body"/>
          </p:nvPr>
        </p:nvSpPr>
        <p:spPr>
          <a:xfrm>
            <a:off x="4572000" y="632175"/>
            <a:ext cx="4666500" cy="244800"/>
          </a:xfrm>
          <a:prstGeom prst="rect">
            <a:avLst/>
          </a:prstGeom>
          <a:noFill/>
          <a:ln>
            <a:noFill/>
          </a:ln>
        </p:spPr>
        <p:txBody>
          <a:bodyPr anchorCtr="0" anchor="t" bIns="0" lIns="68575" spcFirstLastPara="1" rIns="68575" wrap="square" tIns="0">
            <a:normAutofit/>
          </a:bodyPr>
          <a:lstStyle/>
          <a:p>
            <a:pPr indent="0" lvl="0" marL="457200" rtl="0" algn="l">
              <a:lnSpc>
                <a:spcPct val="90000"/>
              </a:lnSpc>
              <a:spcBef>
                <a:spcPts val="1100"/>
              </a:spcBef>
              <a:spcAft>
                <a:spcPts val="0"/>
              </a:spcAft>
              <a:buSzPts val="1200"/>
              <a:buNone/>
            </a:pPr>
            <a:r>
              <a:rPr b="1" lang="en-US">
                <a:solidFill>
                  <a:srgbClr val="CC4125"/>
                </a:solidFill>
              </a:rPr>
              <a:t>Day of week  V.S.  Major Prospects </a:t>
            </a:r>
            <a:endParaRPr b="1">
              <a:solidFill>
                <a:srgbClr val="CC4125"/>
              </a:solidFill>
            </a:endParaRPr>
          </a:p>
        </p:txBody>
      </p:sp>
      <p:pic>
        <p:nvPicPr>
          <p:cNvPr id="150" name="Google Shape;150;p5"/>
          <p:cNvPicPr preferRelativeResize="0"/>
          <p:nvPr/>
        </p:nvPicPr>
        <p:blipFill>
          <a:blip r:embed="rId3">
            <a:alphaModFix/>
          </a:blip>
          <a:stretch>
            <a:fillRect/>
          </a:stretch>
        </p:blipFill>
        <p:spPr>
          <a:xfrm>
            <a:off x="457325" y="960400"/>
            <a:ext cx="8229345" cy="396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6118c1325_0_8"/>
          <p:cNvSpPr txBox="1"/>
          <p:nvPr>
            <p:ph type="title"/>
          </p:nvPr>
        </p:nvSpPr>
        <p:spPr>
          <a:xfrm>
            <a:off x="0" y="155821"/>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Simple analysis</a:t>
            </a:r>
            <a:r>
              <a:rPr lang="en-US" sz="1800"/>
              <a:t> - Month</a:t>
            </a:r>
            <a:endParaRPr sz="1800"/>
          </a:p>
        </p:txBody>
      </p:sp>
      <p:sp>
        <p:nvSpPr>
          <p:cNvPr id="156" name="Google Shape;156;g106118c1325_0_8"/>
          <p:cNvSpPr txBox="1"/>
          <p:nvPr>
            <p:ph idx="1" type="body"/>
          </p:nvPr>
        </p:nvSpPr>
        <p:spPr>
          <a:xfrm>
            <a:off x="645225" y="762350"/>
            <a:ext cx="3074100" cy="244800"/>
          </a:xfrm>
          <a:prstGeom prst="rect">
            <a:avLst/>
          </a:prstGeom>
          <a:noFill/>
          <a:ln>
            <a:noFill/>
          </a:ln>
        </p:spPr>
        <p:txBody>
          <a:bodyPr anchorCtr="0" anchor="t" bIns="0" lIns="68575" spcFirstLastPara="1" rIns="68575" wrap="square" tIns="0">
            <a:normAutofit/>
          </a:bodyPr>
          <a:lstStyle/>
          <a:p>
            <a:pPr indent="0" lvl="0" marL="457200" rtl="0" algn="l">
              <a:lnSpc>
                <a:spcPct val="90000"/>
              </a:lnSpc>
              <a:spcBef>
                <a:spcPts val="1100"/>
              </a:spcBef>
              <a:spcAft>
                <a:spcPts val="0"/>
              </a:spcAft>
              <a:buSzPts val="1200"/>
              <a:buNone/>
            </a:pPr>
            <a:r>
              <a:rPr b="1" lang="en-US">
                <a:solidFill>
                  <a:srgbClr val="3C78D8"/>
                </a:solidFill>
              </a:rPr>
              <a:t>First time attendees per month</a:t>
            </a:r>
            <a:endParaRPr b="1">
              <a:solidFill>
                <a:srgbClr val="3C78D8"/>
              </a:solidFill>
            </a:endParaRPr>
          </a:p>
        </p:txBody>
      </p:sp>
      <p:sp>
        <p:nvSpPr>
          <p:cNvPr id="157" name="Google Shape;157;g106118c1325_0_8"/>
          <p:cNvSpPr txBox="1"/>
          <p:nvPr>
            <p:ph idx="1" type="body"/>
          </p:nvPr>
        </p:nvSpPr>
        <p:spPr>
          <a:xfrm>
            <a:off x="4682550" y="762338"/>
            <a:ext cx="2946600" cy="244800"/>
          </a:xfrm>
          <a:prstGeom prst="rect">
            <a:avLst/>
          </a:prstGeom>
          <a:noFill/>
          <a:ln>
            <a:noFill/>
          </a:ln>
        </p:spPr>
        <p:txBody>
          <a:bodyPr anchorCtr="0" anchor="t" bIns="0" lIns="68575" spcFirstLastPara="1" rIns="68575" wrap="square" tIns="0">
            <a:normAutofit/>
          </a:bodyPr>
          <a:lstStyle/>
          <a:p>
            <a:pPr indent="0" lvl="0" marL="457200" rtl="0" algn="l">
              <a:lnSpc>
                <a:spcPct val="90000"/>
              </a:lnSpc>
              <a:spcBef>
                <a:spcPts val="1100"/>
              </a:spcBef>
              <a:spcAft>
                <a:spcPts val="0"/>
              </a:spcAft>
              <a:buSzPts val="1200"/>
              <a:buNone/>
            </a:pPr>
            <a:r>
              <a:rPr b="1" lang="en-US">
                <a:solidFill>
                  <a:srgbClr val="CC4125"/>
                </a:solidFill>
              </a:rPr>
              <a:t>Major prospects per month</a:t>
            </a:r>
            <a:endParaRPr b="1">
              <a:solidFill>
                <a:srgbClr val="CC4125"/>
              </a:solidFill>
            </a:endParaRPr>
          </a:p>
        </p:txBody>
      </p:sp>
      <p:pic>
        <p:nvPicPr>
          <p:cNvPr id="158" name="Google Shape;158;g106118c1325_0_8"/>
          <p:cNvPicPr preferRelativeResize="0"/>
          <p:nvPr/>
        </p:nvPicPr>
        <p:blipFill>
          <a:blip r:embed="rId3">
            <a:alphaModFix/>
          </a:blip>
          <a:stretch>
            <a:fillRect/>
          </a:stretch>
        </p:blipFill>
        <p:spPr>
          <a:xfrm>
            <a:off x="750288" y="1085850"/>
            <a:ext cx="7643416" cy="383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5fc853955_2_0"/>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Clr>
                <a:schemeClr val="dk1"/>
              </a:buClr>
              <a:buSzPts val="1500"/>
              <a:buFont typeface="Arial"/>
              <a:buNone/>
            </a:pPr>
            <a:r>
              <a:rPr lang="en-US" sz="1800"/>
              <a:t>Simple analysis - Correlations</a:t>
            </a:r>
            <a:endParaRPr sz="1800"/>
          </a:p>
        </p:txBody>
      </p:sp>
      <p:pic>
        <p:nvPicPr>
          <p:cNvPr id="164" name="Google Shape;164;g105fc853955_2_0"/>
          <p:cNvPicPr preferRelativeResize="0"/>
          <p:nvPr/>
        </p:nvPicPr>
        <p:blipFill>
          <a:blip r:embed="rId3">
            <a:alphaModFix/>
          </a:blip>
          <a:stretch>
            <a:fillRect/>
          </a:stretch>
        </p:blipFill>
        <p:spPr>
          <a:xfrm>
            <a:off x="114450" y="833948"/>
            <a:ext cx="5854222" cy="404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053658663d_1_0"/>
          <p:cNvSpPr txBox="1"/>
          <p:nvPr>
            <p:ph type="title"/>
          </p:nvPr>
        </p:nvSpPr>
        <p:spPr>
          <a:xfrm>
            <a:off x="0" y="155821"/>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Outlier Function </a:t>
            </a:r>
            <a:endParaRPr sz="1800"/>
          </a:p>
        </p:txBody>
      </p:sp>
      <p:pic>
        <p:nvPicPr>
          <p:cNvPr id="170" name="Google Shape;170;g1053658663d_1_0"/>
          <p:cNvPicPr preferRelativeResize="0"/>
          <p:nvPr/>
        </p:nvPicPr>
        <p:blipFill>
          <a:blip r:embed="rId3">
            <a:alphaModFix/>
          </a:blip>
          <a:stretch>
            <a:fillRect/>
          </a:stretch>
        </p:blipFill>
        <p:spPr>
          <a:xfrm>
            <a:off x="995288" y="2105849"/>
            <a:ext cx="7153425" cy="135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g1060c58e79f_0_0"/>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Regions </a:t>
            </a:r>
            <a:endParaRPr sz="1800"/>
          </a:p>
        </p:txBody>
      </p:sp>
      <p:sp>
        <p:nvSpPr>
          <p:cNvPr id="176" name="Google Shape;176;g1060c58e79f_0_0"/>
          <p:cNvSpPr txBox="1"/>
          <p:nvPr>
            <p:ph idx="1" type="body"/>
          </p:nvPr>
        </p:nvSpPr>
        <p:spPr>
          <a:xfrm>
            <a:off x="628650" y="822960"/>
            <a:ext cx="7886700" cy="3429000"/>
          </a:xfrm>
          <a:prstGeom prst="rect">
            <a:avLst/>
          </a:prstGeom>
          <a:noFill/>
          <a:ln>
            <a:noFill/>
          </a:ln>
        </p:spPr>
        <p:txBody>
          <a:bodyPr anchorCtr="0" anchor="t" bIns="0" lIns="68575" spcFirstLastPara="1" rIns="68575" wrap="square" tIns="0">
            <a:normAutofit/>
          </a:bodyPr>
          <a:lstStyle/>
          <a:p>
            <a:pPr indent="0" lvl="0" marL="152400" rtl="0" algn="ctr">
              <a:lnSpc>
                <a:spcPct val="90000"/>
              </a:lnSpc>
              <a:spcBef>
                <a:spcPts val="1100"/>
              </a:spcBef>
              <a:spcAft>
                <a:spcPts val="0"/>
              </a:spcAft>
              <a:buSzPts val="1200"/>
              <a:buNone/>
            </a:pPr>
            <a:r>
              <a:rPr lang="en-US" sz="1400">
                <a:latin typeface="Montserrat"/>
                <a:ea typeface="Montserrat"/>
                <a:cs typeface="Montserrat"/>
                <a:sym typeface="Montserrat"/>
              </a:rPr>
              <a:t>The relation between </a:t>
            </a:r>
            <a:r>
              <a:rPr b="1" lang="en-US" sz="1400">
                <a:latin typeface="Montserrat"/>
                <a:ea typeface="Montserrat"/>
                <a:cs typeface="Montserrat"/>
                <a:sym typeface="Montserrat"/>
              </a:rPr>
              <a:t>Regions</a:t>
            </a:r>
            <a:r>
              <a:rPr b="1" lang="en-US" sz="1400">
                <a:latin typeface="Montserrat"/>
                <a:ea typeface="Montserrat"/>
                <a:cs typeface="Montserrat"/>
                <a:sym typeface="Montserrat"/>
              </a:rPr>
              <a:t> </a:t>
            </a:r>
            <a:r>
              <a:rPr lang="en-US" sz="1400">
                <a:latin typeface="Montserrat"/>
                <a:ea typeface="Montserrat"/>
                <a:cs typeface="Montserrat"/>
                <a:sym typeface="Montserrat"/>
              </a:rPr>
              <a:t>and first-time attendees, percentage first time attendees, </a:t>
            </a:r>
            <a:r>
              <a:rPr lang="en-US" sz="1400">
                <a:latin typeface="Montserrat"/>
                <a:ea typeface="Montserrat"/>
                <a:cs typeface="Montserrat"/>
                <a:sym typeface="Montserrat"/>
              </a:rPr>
              <a:t>major prospects, percentage major prospects</a:t>
            </a:r>
            <a:endParaRPr sz="1400">
              <a:latin typeface="Montserrat"/>
              <a:ea typeface="Montserrat"/>
              <a:cs typeface="Montserrat"/>
              <a:sym typeface="Montserrat"/>
            </a:endParaRPr>
          </a:p>
        </p:txBody>
      </p:sp>
      <p:sp>
        <p:nvSpPr>
          <p:cNvPr id="177" name="Google Shape;177;g1060c58e79f_0_0"/>
          <p:cNvSpPr txBox="1"/>
          <p:nvPr/>
        </p:nvSpPr>
        <p:spPr>
          <a:xfrm>
            <a:off x="340100" y="4456225"/>
            <a:ext cx="6437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Montserrat"/>
                <a:ea typeface="Montserrat"/>
                <a:cs typeface="Montserrat"/>
                <a:sym typeface="Montserrat"/>
              </a:rPr>
              <a:t>Conclusion: </a:t>
            </a:r>
            <a:r>
              <a:rPr i="0" lang="en-US" sz="1200" u="none" cap="none" strike="noStrike">
                <a:solidFill>
                  <a:srgbClr val="000000"/>
                </a:solidFill>
                <a:latin typeface="Montserrat"/>
                <a:ea typeface="Montserrat"/>
                <a:cs typeface="Montserrat"/>
                <a:sym typeface="Montserrat"/>
              </a:rPr>
              <a:t>Activities </a:t>
            </a:r>
            <a:r>
              <a:rPr lang="en-US" sz="1200">
                <a:latin typeface="Montserrat"/>
                <a:ea typeface="Montserrat"/>
                <a:cs typeface="Montserrat"/>
                <a:sym typeface="Montserrat"/>
              </a:rPr>
              <a:t>in the DMV region </a:t>
            </a:r>
            <a:r>
              <a:rPr i="0" lang="en-US" sz="1200" u="none" cap="none" strike="noStrike">
                <a:solidFill>
                  <a:srgbClr val="000000"/>
                </a:solidFill>
                <a:latin typeface="Montserrat"/>
                <a:ea typeface="Montserrat"/>
                <a:cs typeface="Montserrat"/>
                <a:sym typeface="Montserrat"/>
              </a:rPr>
              <a:t>can attract more first-time attendees</a:t>
            </a:r>
            <a:endParaRPr i="0" sz="1200" u="none" cap="none" strike="noStrike">
              <a:solidFill>
                <a:srgbClr val="000000"/>
              </a:solidFill>
              <a:latin typeface="Montserrat"/>
              <a:ea typeface="Montserrat"/>
              <a:cs typeface="Montserrat"/>
              <a:sym typeface="Montserrat"/>
            </a:endParaRPr>
          </a:p>
        </p:txBody>
      </p:sp>
      <p:pic>
        <p:nvPicPr>
          <p:cNvPr id="178" name="Google Shape;178;g1060c58e79f_0_0"/>
          <p:cNvPicPr preferRelativeResize="0"/>
          <p:nvPr/>
        </p:nvPicPr>
        <p:blipFill>
          <a:blip r:embed="rId3">
            <a:alphaModFix/>
          </a:blip>
          <a:stretch>
            <a:fillRect/>
          </a:stretch>
        </p:blipFill>
        <p:spPr>
          <a:xfrm>
            <a:off x="409800" y="1915800"/>
            <a:ext cx="4355400" cy="2282575"/>
          </a:xfrm>
          <a:prstGeom prst="rect">
            <a:avLst/>
          </a:prstGeom>
          <a:noFill/>
          <a:ln>
            <a:noFill/>
          </a:ln>
        </p:spPr>
      </p:pic>
      <p:pic>
        <p:nvPicPr>
          <p:cNvPr id="179" name="Google Shape;179;g1060c58e79f_0_0"/>
          <p:cNvPicPr preferRelativeResize="0"/>
          <p:nvPr/>
        </p:nvPicPr>
        <p:blipFill>
          <a:blip r:embed="rId4">
            <a:alphaModFix/>
          </a:blip>
          <a:stretch>
            <a:fillRect/>
          </a:stretch>
        </p:blipFill>
        <p:spPr>
          <a:xfrm>
            <a:off x="4841400" y="2009775"/>
            <a:ext cx="4083749" cy="214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106c42f153b_0_0"/>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Events in DMV</a:t>
            </a:r>
            <a:endParaRPr sz="1800"/>
          </a:p>
        </p:txBody>
      </p:sp>
      <p:pic>
        <p:nvPicPr>
          <p:cNvPr id="185" name="Google Shape;185;g106c42f153b_0_0"/>
          <p:cNvPicPr preferRelativeResize="0"/>
          <p:nvPr/>
        </p:nvPicPr>
        <p:blipFill>
          <a:blip r:embed="rId4">
            <a:alphaModFix/>
          </a:blip>
          <a:stretch>
            <a:fillRect/>
          </a:stretch>
        </p:blipFill>
        <p:spPr>
          <a:xfrm>
            <a:off x="427724" y="921726"/>
            <a:ext cx="4692400" cy="3785700"/>
          </a:xfrm>
          <a:prstGeom prst="rect">
            <a:avLst/>
          </a:prstGeom>
          <a:noFill/>
          <a:ln>
            <a:noFill/>
          </a:ln>
        </p:spPr>
      </p:pic>
      <p:sp>
        <p:nvSpPr>
          <p:cNvPr id="186" name="Google Shape;186;g106c42f153b_0_0"/>
          <p:cNvSpPr txBox="1"/>
          <p:nvPr/>
        </p:nvSpPr>
        <p:spPr>
          <a:xfrm>
            <a:off x="5959675" y="1210050"/>
            <a:ext cx="282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Conduct more on campus </a:t>
            </a:r>
            <a:r>
              <a:rPr lang="en-US">
                <a:latin typeface="Montserrat"/>
                <a:ea typeface="Montserrat"/>
                <a:cs typeface="Montserrat"/>
                <a:sym typeface="Montserrat"/>
              </a:rPr>
              <a:t>events</a:t>
            </a:r>
            <a:r>
              <a:rPr lang="en-US">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1060c58e79f_0_8"/>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Regions </a:t>
            </a:r>
            <a:endParaRPr sz="1800"/>
          </a:p>
        </p:txBody>
      </p:sp>
      <p:sp>
        <p:nvSpPr>
          <p:cNvPr id="192" name="Google Shape;192;g1060c58e79f_0_8"/>
          <p:cNvSpPr txBox="1"/>
          <p:nvPr>
            <p:ph idx="1" type="body"/>
          </p:nvPr>
        </p:nvSpPr>
        <p:spPr>
          <a:xfrm>
            <a:off x="587367" y="857250"/>
            <a:ext cx="7886700" cy="3429000"/>
          </a:xfrm>
          <a:prstGeom prst="rect">
            <a:avLst/>
          </a:prstGeom>
          <a:noFill/>
          <a:ln>
            <a:noFill/>
          </a:ln>
        </p:spPr>
        <p:txBody>
          <a:bodyPr anchorCtr="0" anchor="t" bIns="0" lIns="68575" spcFirstLastPara="1" rIns="68575" wrap="square" tIns="0">
            <a:normAutofit/>
          </a:bodyPr>
          <a:lstStyle/>
          <a:p>
            <a:pPr indent="0" lvl="0" marL="152400" rtl="0" algn="ctr">
              <a:spcBef>
                <a:spcPts val="1100"/>
              </a:spcBef>
              <a:spcAft>
                <a:spcPts val="0"/>
              </a:spcAft>
              <a:buClr>
                <a:schemeClr val="dk1"/>
              </a:buClr>
              <a:buSzPts val="1200"/>
              <a:buFont typeface="Arial"/>
              <a:buNone/>
            </a:pPr>
            <a:r>
              <a:rPr lang="en-US" sz="1400">
                <a:latin typeface="Montserrat"/>
                <a:ea typeface="Montserrat"/>
                <a:cs typeface="Montserrat"/>
                <a:sym typeface="Montserrat"/>
              </a:rPr>
              <a:t>The relation between </a:t>
            </a:r>
            <a:r>
              <a:rPr b="1" lang="en-US" sz="1400">
                <a:latin typeface="Montserrat"/>
                <a:ea typeface="Montserrat"/>
                <a:cs typeface="Montserrat"/>
                <a:sym typeface="Montserrat"/>
              </a:rPr>
              <a:t>Regions </a:t>
            </a:r>
            <a:r>
              <a:rPr lang="en-US" sz="1400">
                <a:latin typeface="Montserrat"/>
                <a:ea typeface="Montserrat"/>
                <a:cs typeface="Montserrat"/>
                <a:sym typeface="Montserrat"/>
              </a:rPr>
              <a:t>and first-time attendees, percentage first time attendees, major prospects, percentage major prospects</a:t>
            </a:r>
            <a:endParaRPr sz="1400">
              <a:latin typeface="Montserrat"/>
              <a:ea typeface="Montserrat"/>
              <a:cs typeface="Montserrat"/>
              <a:sym typeface="Montserrat"/>
            </a:endParaRPr>
          </a:p>
          <a:p>
            <a:pPr indent="0" lvl="0" marL="152400" rtl="0" algn="ctr">
              <a:lnSpc>
                <a:spcPct val="90000"/>
              </a:lnSpc>
              <a:spcBef>
                <a:spcPts val="1100"/>
              </a:spcBef>
              <a:spcAft>
                <a:spcPts val="0"/>
              </a:spcAft>
              <a:buClr>
                <a:srgbClr val="000000"/>
              </a:buClr>
              <a:buSzPts val="1200"/>
              <a:buFont typeface="Arial"/>
              <a:buNone/>
            </a:pPr>
            <a:r>
              <a:t/>
            </a:r>
            <a:endParaRPr sz="1400">
              <a:latin typeface="Montserrat"/>
              <a:ea typeface="Montserrat"/>
              <a:cs typeface="Montserrat"/>
              <a:sym typeface="Montserrat"/>
            </a:endParaRPr>
          </a:p>
        </p:txBody>
      </p:sp>
      <p:sp>
        <p:nvSpPr>
          <p:cNvPr id="193" name="Google Shape;193;g1060c58e79f_0_8"/>
          <p:cNvSpPr txBox="1"/>
          <p:nvPr/>
        </p:nvSpPr>
        <p:spPr>
          <a:xfrm>
            <a:off x="669925" y="4320275"/>
            <a:ext cx="8289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Montserrat"/>
                <a:ea typeface="Montserrat"/>
                <a:cs typeface="Montserrat"/>
                <a:sym typeface="Montserrat"/>
              </a:rPr>
              <a:t>Conclusion: </a:t>
            </a:r>
            <a:r>
              <a:rPr i="0" lang="en-US" sz="1200" u="none" cap="none" strike="noStrike">
                <a:solidFill>
                  <a:srgbClr val="000000"/>
                </a:solidFill>
                <a:latin typeface="Montserrat"/>
                <a:ea typeface="Montserrat"/>
                <a:cs typeface="Montserrat"/>
                <a:sym typeface="Montserrat"/>
              </a:rPr>
              <a:t>Activities </a:t>
            </a:r>
            <a:r>
              <a:rPr lang="en-US" sz="1200">
                <a:latin typeface="Montserrat"/>
                <a:ea typeface="Montserrat"/>
                <a:cs typeface="Montserrat"/>
                <a:sym typeface="Montserrat"/>
              </a:rPr>
              <a:t>in the Southeast region </a:t>
            </a:r>
            <a:r>
              <a:rPr i="0" lang="en-US" sz="1200" u="none" cap="none" strike="noStrike">
                <a:solidFill>
                  <a:srgbClr val="000000"/>
                </a:solidFill>
                <a:latin typeface="Montserrat"/>
                <a:ea typeface="Montserrat"/>
                <a:cs typeface="Montserrat"/>
                <a:sym typeface="Montserrat"/>
              </a:rPr>
              <a:t>can attract more major potential gift prospect attendees</a:t>
            </a:r>
            <a:endParaRPr i="0" sz="1200" u="none" cap="none" strike="noStrike">
              <a:solidFill>
                <a:srgbClr val="000000"/>
              </a:solidFill>
              <a:latin typeface="Montserrat"/>
              <a:ea typeface="Montserrat"/>
              <a:cs typeface="Montserrat"/>
              <a:sym typeface="Montserrat"/>
            </a:endParaRPr>
          </a:p>
        </p:txBody>
      </p:sp>
      <p:pic>
        <p:nvPicPr>
          <p:cNvPr id="194" name="Google Shape;194;g1060c58e79f_0_8"/>
          <p:cNvPicPr preferRelativeResize="0"/>
          <p:nvPr/>
        </p:nvPicPr>
        <p:blipFill>
          <a:blip r:embed="rId3">
            <a:alphaModFix/>
          </a:blip>
          <a:stretch>
            <a:fillRect/>
          </a:stretch>
        </p:blipFill>
        <p:spPr>
          <a:xfrm>
            <a:off x="214325" y="1628775"/>
            <a:ext cx="4510745" cy="2379975"/>
          </a:xfrm>
          <a:prstGeom prst="rect">
            <a:avLst/>
          </a:prstGeom>
          <a:noFill/>
          <a:ln>
            <a:noFill/>
          </a:ln>
        </p:spPr>
      </p:pic>
      <p:pic>
        <p:nvPicPr>
          <p:cNvPr id="195" name="Google Shape;195;g1060c58e79f_0_8"/>
          <p:cNvPicPr preferRelativeResize="0"/>
          <p:nvPr/>
        </p:nvPicPr>
        <p:blipFill>
          <a:blip r:embed="rId4">
            <a:alphaModFix/>
          </a:blip>
          <a:stretch>
            <a:fillRect/>
          </a:stretch>
        </p:blipFill>
        <p:spPr>
          <a:xfrm>
            <a:off x="4905375" y="1836175"/>
            <a:ext cx="4131600" cy="217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106c42f153b_0_8"/>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Events in Southeast</a:t>
            </a:r>
            <a:endParaRPr sz="1800"/>
          </a:p>
        </p:txBody>
      </p:sp>
      <p:pic>
        <p:nvPicPr>
          <p:cNvPr id="201" name="Google Shape;201;g106c42f153b_0_8"/>
          <p:cNvPicPr preferRelativeResize="0"/>
          <p:nvPr/>
        </p:nvPicPr>
        <p:blipFill>
          <a:blip r:embed="rId4">
            <a:alphaModFix/>
          </a:blip>
          <a:stretch>
            <a:fillRect/>
          </a:stretch>
        </p:blipFill>
        <p:spPr>
          <a:xfrm>
            <a:off x="548498" y="841850"/>
            <a:ext cx="3944122" cy="3745976"/>
          </a:xfrm>
          <a:prstGeom prst="rect">
            <a:avLst/>
          </a:prstGeom>
          <a:noFill/>
          <a:ln>
            <a:noFill/>
          </a:ln>
        </p:spPr>
      </p:pic>
      <p:sp>
        <p:nvSpPr>
          <p:cNvPr id="202" name="Google Shape;202;g106c42f153b_0_8"/>
          <p:cNvSpPr txBox="1"/>
          <p:nvPr/>
        </p:nvSpPr>
        <p:spPr>
          <a:xfrm>
            <a:off x="5500600" y="2299200"/>
            <a:ext cx="304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Conduct events </a:t>
            </a:r>
            <a:r>
              <a:rPr lang="en-US">
                <a:latin typeface="Montserrat"/>
                <a:ea typeface="Montserrat"/>
                <a:cs typeface="Montserrat"/>
                <a:sym typeface="Montserrat"/>
              </a:rPr>
              <a:t>in South Florida, Dallas, and Atlanta.</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53658663d_1_8"/>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Clr>
                <a:schemeClr val="dk1"/>
              </a:buClr>
              <a:buSzPts val="1500"/>
              <a:buFont typeface="Arial"/>
              <a:buNone/>
            </a:pPr>
            <a:r>
              <a:rPr lang="en-US" sz="1800"/>
              <a:t>Type of Events </a:t>
            </a:r>
            <a:endParaRPr sz="1800"/>
          </a:p>
        </p:txBody>
      </p:sp>
      <p:pic>
        <p:nvPicPr>
          <p:cNvPr id="208" name="Google Shape;208;g1053658663d_1_8"/>
          <p:cNvPicPr preferRelativeResize="0"/>
          <p:nvPr/>
        </p:nvPicPr>
        <p:blipFill>
          <a:blip r:embed="rId3">
            <a:alphaModFix/>
          </a:blip>
          <a:stretch>
            <a:fillRect/>
          </a:stretch>
        </p:blipFill>
        <p:spPr>
          <a:xfrm>
            <a:off x="190500" y="2015600"/>
            <a:ext cx="4340799" cy="2274925"/>
          </a:xfrm>
          <a:prstGeom prst="rect">
            <a:avLst/>
          </a:prstGeom>
          <a:noFill/>
          <a:ln>
            <a:noFill/>
          </a:ln>
        </p:spPr>
      </p:pic>
      <p:pic>
        <p:nvPicPr>
          <p:cNvPr id="209" name="Google Shape;209;g1053658663d_1_8"/>
          <p:cNvPicPr preferRelativeResize="0"/>
          <p:nvPr/>
        </p:nvPicPr>
        <p:blipFill>
          <a:blip r:embed="rId4">
            <a:alphaModFix/>
          </a:blip>
          <a:stretch>
            <a:fillRect/>
          </a:stretch>
        </p:blipFill>
        <p:spPr>
          <a:xfrm>
            <a:off x="4715100" y="2063225"/>
            <a:ext cx="4126970" cy="2170150"/>
          </a:xfrm>
          <a:prstGeom prst="rect">
            <a:avLst/>
          </a:prstGeom>
          <a:noFill/>
          <a:ln>
            <a:noFill/>
          </a:ln>
        </p:spPr>
      </p:pic>
      <p:sp>
        <p:nvSpPr>
          <p:cNvPr id="210" name="Google Shape;210;g1053658663d_1_8"/>
          <p:cNvSpPr txBox="1"/>
          <p:nvPr/>
        </p:nvSpPr>
        <p:spPr>
          <a:xfrm>
            <a:off x="266975" y="1207875"/>
            <a:ext cx="850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Montserrat"/>
                <a:ea typeface="Montserrat"/>
                <a:cs typeface="Montserrat"/>
                <a:sym typeface="Montserrat"/>
              </a:rPr>
              <a:t>Relation between </a:t>
            </a:r>
            <a:r>
              <a:rPr b="1" lang="en-US" sz="1300">
                <a:latin typeface="Montserrat"/>
                <a:ea typeface="Montserrat"/>
                <a:cs typeface="Montserrat"/>
                <a:sym typeface="Montserrat"/>
              </a:rPr>
              <a:t>Types of Events</a:t>
            </a:r>
            <a:r>
              <a:rPr lang="en-US" sz="1300">
                <a:latin typeface="Montserrat"/>
                <a:ea typeface="Montserrat"/>
                <a:cs typeface="Montserrat"/>
                <a:sym typeface="Montserrat"/>
              </a:rPr>
              <a:t> and First time attendees, percentage first time attendees, </a:t>
            </a:r>
            <a:r>
              <a:rPr lang="en-US" sz="1300">
                <a:solidFill>
                  <a:schemeClr val="dk1"/>
                </a:solidFill>
                <a:latin typeface="Montserrat"/>
                <a:ea typeface="Montserrat"/>
                <a:cs typeface="Montserrat"/>
                <a:sym typeface="Montserrat"/>
              </a:rPr>
              <a:t>Major Prospects and Percentage Major Prospects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4911800" y="1315150"/>
            <a:ext cx="3000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Montserrat"/>
                <a:ea typeface="Montserrat"/>
                <a:cs typeface="Montserrat"/>
                <a:sym typeface="Montserrat"/>
              </a:rPr>
              <a:t>· </a:t>
            </a:r>
            <a:r>
              <a:rPr b="1" lang="en-US" sz="1500">
                <a:latin typeface="Montserrat"/>
                <a:ea typeface="Montserrat"/>
                <a:cs typeface="Montserrat"/>
                <a:sym typeface="Montserrat"/>
              </a:rPr>
              <a:t>Introduction</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rPr b="1" lang="en-US" sz="1500">
                <a:latin typeface="Montserrat"/>
                <a:ea typeface="Montserrat"/>
                <a:cs typeface="Montserrat"/>
                <a:sym typeface="Montserrat"/>
              </a:rPr>
              <a:t>· Methods</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rPr b="1" lang="en-US" sz="1500">
                <a:latin typeface="Montserrat"/>
                <a:ea typeface="Montserrat"/>
                <a:cs typeface="Montserrat"/>
                <a:sym typeface="Montserrat"/>
              </a:rPr>
              <a:t>· Findings</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rPr b="1" lang="en-US" sz="1500">
                <a:latin typeface="Montserrat"/>
                <a:ea typeface="Montserrat"/>
                <a:cs typeface="Montserrat"/>
                <a:sym typeface="Montserrat"/>
              </a:rPr>
              <a:t>· Recommendation</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rPr b="1" lang="en-US" sz="1500">
                <a:latin typeface="Montserrat"/>
                <a:ea typeface="Montserrat"/>
                <a:cs typeface="Montserrat"/>
                <a:sym typeface="Montserrat"/>
              </a:rPr>
              <a:t>· Future work </a:t>
            </a:r>
            <a:endParaRPr b="1" sz="1500">
              <a:latin typeface="Montserrat"/>
              <a:ea typeface="Montserrat"/>
              <a:cs typeface="Montserrat"/>
              <a:sym typeface="Montserrat"/>
            </a:endParaRPr>
          </a:p>
        </p:txBody>
      </p:sp>
      <p:sp>
        <p:nvSpPr>
          <p:cNvPr id="64" name="Google Shape;64;p2"/>
          <p:cNvSpPr txBox="1"/>
          <p:nvPr>
            <p:ph type="title"/>
          </p:nvPr>
        </p:nvSpPr>
        <p:spPr>
          <a:xfrm>
            <a:off x="432325" y="2226525"/>
            <a:ext cx="3692100" cy="844200"/>
          </a:xfrm>
          <a:prstGeom prst="rect">
            <a:avLst/>
          </a:prstGeom>
          <a:solidFill>
            <a:schemeClr val="dk2"/>
          </a:solidFill>
          <a:ln>
            <a:noFill/>
          </a:ln>
        </p:spPr>
        <p:txBody>
          <a:bodyPr anchorCtr="0" anchor="ctr" bIns="0" lIns="0" spcFirstLastPara="1" rIns="0" wrap="square" tIns="0">
            <a:normAutofit fontScale="90000"/>
          </a:bodyPr>
          <a:lstStyle/>
          <a:p>
            <a:pPr indent="0" lvl="0" marL="0" rtl="0" algn="ctr">
              <a:spcBef>
                <a:spcPts val="0"/>
              </a:spcBef>
              <a:spcAft>
                <a:spcPts val="0"/>
              </a:spcAft>
              <a:buSzPct val="55555"/>
              <a:buNone/>
            </a:pPr>
            <a:r>
              <a:t/>
            </a:r>
            <a:endParaRPr sz="2700">
              <a:latin typeface="Montserrat"/>
              <a:ea typeface="Montserrat"/>
              <a:cs typeface="Montserrat"/>
              <a:sym typeface="Montserrat"/>
            </a:endParaRPr>
          </a:p>
          <a:p>
            <a:pPr indent="0" lvl="0" marL="0" rtl="0" algn="ctr">
              <a:spcBef>
                <a:spcPts val="0"/>
              </a:spcBef>
              <a:spcAft>
                <a:spcPts val="0"/>
              </a:spcAft>
              <a:buClr>
                <a:schemeClr val="dk1"/>
              </a:buClr>
              <a:buSzPct val="55555"/>
              <a:buFont typeface="Arial"/>
              <a:buNone/>
            </a:pPr>
            <a:r>
              <a:rPr lang="en-US" sz="2700">
                <a:latin typeface="Montserrat"/>
                <a:ea typeface="Montserrat"/>
                <a:cs typeface="Montserrat"/>
                <a:sym typeface="Montserrat"/>
              </a:rPr>
              <a:t>Agenda</a:t>
            </a:r>
            <a:endParaRPr sz="2700">
              <a:latin typeface="Montserrat"/>
              <a:ea typeface="Montserrat"/>
              <a:cs typeface="Montserrat"/>
              <a:sym typeface="Montserrat"/>
            </a:endParaRPr>
          </a:p>
          <a:p>
            <a:pPr indent="0" lvl="0" marL="0" rtl="0" algn="l">
              <a:lnSpc>
                <a:spcPct val="80000"/>
              </a:lnSpc>
              <a:spcBef>
                <a:spcPts val="0"/>
              </a:spcBef>
              <a:spcAft>
                <a:spcPts val="0"/>
              </a:spcAft>
              <a:buSzPct val="56756"/>
              <a:buNone/>
            </a:pPr>
            <a:r>
              <a:t/>
            </a:r>
            <a:endParaRPr sz="37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053658663d_1_20"/>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Clr>
                <a:schemeClr val="dk1"/>
              </a:buClr>
              <a:buSzPts val="1500"/>
              <a:buFont typeface="Arial"/>
              <a:buNone/>
            </a:pPr>
            <a:r>
              <a:rPr lang="en-US" sz="1800"/>
              <a:t>Type of Events </a:t>
            </a:r>
            <a:endParaRPr sz="1800"/>
          </a:p>
        </p:txBody>
      </p:sp>
      <p:pic>
        <p:nvPicPr>
          <p:cNvPr id="216" name="Google Shape;216;g1053658663d_1_20"/>
          <p:cNvPicPr preferRelativeResize="0"/>
          <p:nvPr/>
        </p:nvPicPr>
        <p:blipFill>
          <a:blip r:embed="rId3">
            <a:alphaModFix/>
          </a:blip>
          <a:stretch>
            <a:fillRect/>
          </a:stretch>
        </p:blipFill>
        <p:spPr>
          <a:xfrm>
            <a:off x="57150" y="1987025"/>
            <a:ext cx="4733050" cy="2480499"/>
          </a:xfrm>
          <a:prstGeom prst="rect">
            <a:avLst/>
          </a:prstGeom>
          <a:noFill/>
          <a:ln>
            <a:noFill/>
          </a:ln>
        </p:spPr>
      </p:pic>
      <p:sp>
        <p:nvSpPr>
          <p:cNvPr id="217" name="Google Shape;217;g1053658663d_1_20"/>
          <p:cNvSpPr txBox="1"/>
          <p:nvPr/>
        </p:nvSpPr>
        <p:spPr>
          <a:xfrm>
            <a:off x="266975" y="1207875"/>
            <a:ext cx="850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300">
                <a:solidFill>
                  <a:schemeClr val="dk1"/>
                </a:solidFill>
                <a:latin typeface="Montserrat"/>
                <a:ea typeface="Montserrat"/>
                <a:cs typeface="Montserrat"/>
                <a:sym typeface="Montserrat"/>
              </a:rPr>
              <a:t>Relation between </a:t>
            </a:r>
            <a:r>
              <a:rPr b="1" lang="en-US" sz="1300">
                <a:solidFill>
                  <a:schemeClr val="dk1"/>
                </a:solidFill>
                <a:latin typeface="Montserrat"/>
                <a:ea typeface="Montserrat"/>
                <a:cs typeface="Montserrat"/>
                <a:sym typeface="Montserrat"/>
              </a:rPr>
              <a:t>Types of Events</a:t>
            </a:r>
            <a:r>
              <a:rPr lang="en-US" sz="1300">
                <a:solidFill>
                  <a:schemeClr val="dk1"/>
                </a:solidFill>
                <a:latin typeface="Montserrat"/>
                <a:ea typeface="Montserrat"/>
                <a:cs typeface="Montserrat"/>
                <a:sym typeface="Montserrat"/>
              </a:rPr>
              <a:t> and First time attendees, percentage first time attendees, Major Prospects and Percentage Major Prospects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218" name="Google Shape;218;g1053658663d_1_20"/>
          <p:cNvPicPr preferRelativeResize="0"/>
          <p:nvPr/>
        </p:nvPicPr>
        <p:blipFill>
          <a:blip r:embed="rId4">
            <a:alphaModFix/>
          </a:blip>
          <a:stretch>
            <a:fillRect/>
          </a:stretch>
        </p:blipFill>
        <p:spPr>
          <a:xfrm>
            <a:off x="4961650" y="2251900"/>
            <a:ext cx="4048999" cy="21291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g1060c58e79f_0_74"/>
          <p:cNvSpPr txBox="1"/>
          <p:nvPr>
            <p:ph type="title"/>
          </p:nvPr>
        </p:nvSpPr>
        <p:spPr>
          <a:xfrm>
            <a:off x="0" y="155821"/>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The relation between average age and major prospects</a:t>
            </a:r>
            <a:endParaRPr sz="1800"/>
          </a:p>
        </p:txBody>
      </p:sp>
      <p:sp>
        <p:nvSpPr>
          <p:cNvPr id="224" name="Google Shape;224;g1060c58e79f_0_74"/>
          <p:cNvSpPr txBox="1"/>
          <p:nvPr>
            <p:ph idx="1" type="body"/>
          </p:nvPr>
        </p:nvSpPr>
        <p:spPr>
          <a:xfrm>
            <a:off x="629285" y="1162050"/>
            <a:ext cx="7886700" cy="3429000"/>
          </a:xfrm>
          <a:prstGeom prst="rect">
            <a:avLst/>
          </a:prstGeom>
          <a:noFill/>
          <a:ln>
            <a:noFill/>
          </a:ln>
        </p:spPr>
        <p:txBody>
          <a:bodyPr anchorCtr="0" anchor="t" bIns="0" lIns="68575" spcFirstLastPara="1" rIns="68575" wrap="square" tIns="0">
            <a:normAutofit/>
          </a:bodyPr>
          <a:lstStyle/>
          <a:p>
            <a:pPr indent="0" lvl="0" marL="152400" rtl="0" algn="l">
              <a:lnSpc>
                <a:spcPct val="90000"/>
              </a:lnSpc>
              <a:spcBef>
                <a:spcPts val="1100"/>
              </a:spcBef>
              <a:spcAft>
                <a:spcPts val="0"/>
              </a:spcAft>
              <a:buSzPts val="1200"/>
              <a:buNone/>
            </a:pPr>
            <a:r>
              <a:rPr b="1" lang="en-US" sz="1400">
                <a:solidFill>
                  <a:srgbClr val="2D3B45"/>
                </a:solidFill>
                <a:latin typeface="Calibri"/>
                <a:ea typeface="Calibri"/>
                <a:cs typeface="Calibri"/>
                <a:sym typeface="Calibri"/>
              </a:rPr>
              <a:t>We use K-mean clustering and let k =2 and 3:</a:t>
            </a:r>
            <a:endParaRPr b="1" sz="1400">
              <a:solidFill>
                <a:srgbClr val="2D3B45"/>
              </a:solidFill>
              <a:latin typeface="Calibri"/>
              <a:ea typeface="Calibri"/>
              <a:cs typeface="Calibri"/>
              <a:sym typeface="Calibri"/>
            </a:endParaRPr>
          </a:p>
        </p:txBody>
      </p:sp>
      <p:pic>
        <p:nvPicPr>
          <p:cNvPr id="225" name="Google Shape;225;g1060c58e79f_0_74"/>
          <p:cNvPicPr preferRelativeResize="0"/>
          <p:nvPr/>
        </p:nvPicPr>
        <p:blipFill rotWithShape="1">
          <a:blip r:embed="rId3">
            <a:alphaModFix/>
          </a:blip>
          <a:srcRect b="0" l="0" r="0" t="0"/>
          <a:stretch/>
        </p:blipFill>
        <p:spPr>
          <a:xfrm>
            <a:off x="772795" y="1468755"/>
            <a:ext cx="3686175" cy="2476500"/>
          </a:xfrm>
          <a:prstGeom prst="rect">
            <a:avLst/>
          </a:prstGeom>
          <a:noFill/>
          <a:ln>
            <a:noFill/>
          </a:ln>
        </p:spPr>
      </p:pic>
      <p:pic>
        <p:nvPicPr>
          <p:cNvPr id="226" name="Google Shape;226;g1060c58e79f_0_74"/>
          <p:cNvPicPr preferRelativeResize="0"/>
          <p:nvPr/>
        </p:nvPicPr>
        <p:blipFill rotWithShape="1">
          <a:blip r:embed="rId4">
            <a:alphaModFix/>
          </a:blip>
          <a:srcRect b="0" l="0" r="0" t="0"/>
          <a:stretch/>
        </p:blipFill>
        <p:spPr>
          <a:xfrm>
            <a:off x="4458970" y="1468755"/>
            <a:ext cx="3686175" cy="2476500"/>
          </a:xfrm>
          <a:prstGeom prst="rect">
            <a:avLst/>
          </a:prstGeom>
          <a:noFill/>
          <a:ln>
            <a:noFill/>
          </a:ln>
        </p:spPr>
      </p:pic>
      <p:sp>
        <p:nvSpPr>
          <p:cNvPr id="227" name="Google Shape;227;g1060c58e79f_0_74"/>
          <p:cNvSpPr txBox="1"/>
          <p:nvPr/>
        </p:nvSpPr>
        <p:spPr>
          <a:xfrm>
            <a:off x="1077595" y="3922395"/>
            <a:ext cx="6989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g1060c58e79f_0_185"/>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What event attracts people around 40-60</a:t>
            </a:r>
            <a:endParaRPr sz="1800"/>
          </a:p>
        </p:txBody>
      </p:sp>
      <p:sp>
        <p:nvSpPr>
          <p:cNvPr id="233" name="Google Shape;233;g1060c58e79f_0_185"/>
          <p:cNvSpPr txBox="1"/>
          <p:nvPr/>
        </p:nvSpPr>
        <p:spPr>
          <a:xfrm>
            <a:off x="6148825" y="2362225"/>
            <a:ext cx="2916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000">
                <a:latin typeface="Montserrat"/>
                <a:ea typeface="Montserrat"/>
                <a:cs typeface="Montserrat"/>
                <a:sym typeface="Montserrat"/>
              </a:rPr>
              <a:t>Median value of Stewardship category is higher, giving us the idea that we can have more of these kind of events for age group 40-60 members</a:t>
            </a:r>
            <a:endParaRPr i="0" sz="1000" u="none" cap="none" strike="noStrike">
              <a:solidFill>
                <a:srgbClr val="000000"/>
              </a:solidFill>
              <a:latin typeface="Montserrat"/>
              <a:ea typeface="Montserrat"/>
              <a:cs typeface="Montserrat"/>
              <a:sym typeface="Montserrat"/>
            </a:endParaRPr>
          </a:p>
        </p:txBody>
      </p:sp>
      <p:pic>
        <p:nvPicPr>
          <p:cNvPr id="234" name="Google Shape;234;g1060c58e79f_0_185"/>
          <p:cNvPicPr preferRelativeResize="0"/>
          <p:nvPr/>
        </p:nvPicPr>
        <p:blipFill>
          <a:blip r:embed="rId3">
            <a:alphaModFix/>
          </a:blip>
          <a:stretch>
            <a:fillRect/>
          </a:stretch>
        </p:blipFill>
        <p:spPr>
          <a:xfrm>
            <a:off x="238125" y="1167875"/>
            <a:ext cx="5892726" cy="319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g1060c58e79f_0_193"/>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What event attracts people under 40</a:t>
            </a:r>
            <a:endParaRPr sz="1800"/>
          </a:p>
        </p:txBody>
      </p:sp>
      <p:sp>
        <p:nvSpPr>
          <p:cNvPr id="240" name="Google Shape;240;g1060c58e79f_0_193"/>
          <p:cNvSpPr txBox="1"/>
          <p:nvPr/>
        </p:nvSpPr>
        <p:spPr>
          <a:xfrm>
            <a:off x="6225025" y="2362225"/>
            <a:ext cx="2916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000">
                <a:latin typeface="Montserrat"/>
                <a:ea typeface="Montserrat"/>
                <a:cs typeface="Montserrat"/>
                <a:sym typeface="Montserrat"/>
              </a:rPr>
              <a:t>Median value of ProDev category is higher giving us the idea that we can have more of these kind of events for age group under 40 </a:t>
            </a:r>
            <a:endParaRPr i="0" sz="1000" u="none" cap="none" strike="noStrike">
              <a:solidFill>
                <a:srgbClr val="000000"/>
              </a:solidFill>
              <a:latin typeface="Montserrat"/>
              <a:ea typeface="Montserrat"/>
              <a:cs typeface="Montserrat"/>
              <a:sym typeface="Montserrat"/>
            </a:endParaRPr>
          </a:p>
        </p:txBody>
      </p:sp>
      <p:pic>
        <p:nvPicPr>
          <p:cNvPr id="241" name="Google Shape;241;g1060c58e79f_0_193"/>
          <p:cNvPicPr preferRelativeResize="0"/>
          <p:nvPr/>
        </p:nvPicPr>
        <p:blipFill>
          <a:blip r:embed="rId3">
            <a:alphaModFix/>
          </a:blip>
          <a:stretch>
            <a:fillRect/>
          </a:stretch>
        </p:blipFill>
        <p:spPr>
          <a:xfrm>
            <a:off x="190500" y="1101200"/>
            <a:ext cx="6015810" cy="3258025"/>
          </a:xfrm>
          <a:prstGeom prst="rect">
            <a:avLst/>
          </a:prstGeom>
          <a:noFill/>
          <a:ln>
            <a:noFill/>
          </a:ln>
        </p:spPr>
      </p:pic>
      <p:sp>
        <p:nvSpPr>
          <p:cNvPr id="242" name="Google Shape;242;g1060c58e79f_0_193"/>
          <p:cNvSpPr txBox="1"/>
          <p:nvPr/>
        </p:nvSpPr>
        <p:spPr>
          <a:xfrm>
            <a:off x="5055525" y="3319600"/>
            <a:ext cx="895500" cy="400200"/>
          </a:xfrm>
          <a:prstGeom prst="rect">
            <a:avLst/>
          </a:prstGeom>
          <a:solidFill>
            <a:srgbClr val="FF0000">
              <a:alpha val="1788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243" name="Google Shape;243;g1060c58e79f_0_193"/>
          <p:cNvCxnSpPr/>
          <p:nvPr/>
        </p:nvCxnSpPr>
        <p:spPr>
          <a:xfrm>
            <a:off x="6027225" y="3519700"/>
            <a:ext cx="609600" cy="0"/>
          </a:xfrm>
          <a:prstGeom prst="straightConnector1">
            <a:avLst/>
          </a:prstGeom>
          <a:noFill/>
          <a:ln cap="flat" cmpd="sng" w="9525">
            <a:solidFill>
              <a:schemeClr val="lt2"/>
            </a:solidFill>
            <a:prstDash val="dash"/>
            <a:round/>
            <a:headEnd len="med" w="med" type="none"/>
            <a:tailEnd len="med" w="med" type="none"/>
          </a:ln>
        </p:spPr>
      </p:cxnSp>
      <p:sp>
        <p:nvSpPr>
          <p:cNvPr id="244" name="Google Shape;244;g1060c58e79f_0_193"/>
          <p:cNvSpPr txBox="1"/>
          <p:nvPr/>
        </p:nvSpPr>
        <p:spPr>
          <a:xfrm>
            <a:off x="6655725" y="3376750"/>
            <a:ext cx="1485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
                <a:latin typeface="Montserrat"/>
                <a:ea typeface="Montserrat"/>
                <a:cs typeface="Montserrat"/>
                <a:sym typeface="Montserrat"/>
              </a:rPr>
              <a:t>One single row entry </a:t>
            </a:r>
            <a:endParaRPr sz="6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060c58e30f_0_5"/>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Recommendations </a:t>
            </a:r>
            <a:endParaRPr sz="1800"/>
          </a:p>
        </p:txBody>
      </p:sp>
      <p:sp>
        <p:nvSpPr>
          <p:cNvPr id="250" name="Google Shape;250;g1060c58e30f_0_5"/>
          <p:cNvSpPr txBox="1"/>
          <p:nvPr/>
        </p:nvSpPr>
        <p:spPr>
          <a:xfrm>
            <a:off x="357850" y="1512125"/>
            <a:ext cx="3965400" cy="115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latin typeface="Montserrat Medium"/>
                <a:ea typeface="Montserrat Medium"/>
                <a:cs typeface="Montserrat Medium"/>
                <a:sym typeface="Montserrat Medium"/>
              </a:rPr>
              <a:t>We can recommend that the association to hold events primarily on </a:t>
            </a:r>
            <a:r>
              <a:rPr i="1" lang="en-US" sz="1000">
                <a:solidFill>
                  <a:schemeClr val="lt1"/>
                </a:solidFill>
                <a:latin typeface="Montserrat Medium"/>
                <a:ea typeface="Montserrat Medium"/>
                <a:cs typeface="Montserrat Medium"/>
                <a:sym typeface="Montserrat Medium"/>
              </a:rPr>
              <a:t>Thurs, Fri &amp; Saturday,</a:t>
            </a:r>
            <a:r>
              <a:rPr lang="en-US" sz="1000">
                <a:solidFill>
                  <a:schemeClr val="lt1"/>
                </a:solidFill>
                <a:latin typeface="Montserrat Medium"/>
                <a:ea typeface="Montserrat Medium"/>
                <a:cs typeface="Montserrat Medium"/>
                <a:sym typeface="Montserrat Medium"/>
              </a:rPr>
              <a:t> based on our analysis these days attract a higher percentage of major </a:t>
            </a:r>
            <a:r>
              <a:rPr lang="en-US" sz="1000">
                <a:solidFill>
                  <a:schemeClr val="lt1"/>
                </a:solidFill>
                <a:latin typeface="Montserrat Medium"/>
                <a:ea typeface="Montserrat Medium"/>
                <a:cs typeface="Montserrat Medium"/>
                <a:sym typeface="Montserrat Medium"/>
              </a:rPr>
              <a:t>prospects</a:t>
            </a:r>
            <a:r>
              <a:rPr lang="en-US" sz="1000">
                <a:solidFill>
                  <a:schemeClr val="lt1"/>
                </a:solidFill>
                <a:latin typeface="Montserrat Medium"/>
                <a:ea typeface="Montserrat Medium"/>
                <a:cs typeface="Montserrat Medium"/>
                <a:sym typeface="Montserrat Medium"/>
              </a:rPr>
              <a:t> and first time attendees </a:t>
            </a:r>
            <a:endParaRPr sz="1000">
              <a:solidFill>
                <a:schemeClr val="lt1"/>
              </a:solidFill>
              <a:latin typeface="Montserrat Medium"/>
              <a:ea typeface="Montserrat Medium"/>
              <a:cs typeface="Montserrat Medium"/>
              <a:sym typeface="Montserrat Medium"/>
            </a:endParaRPr>
          </a:p>
        </p:txBody>
      </p:sp>
      <p:sp>
        <p:nvSpPr>
          <p:cNvPr id="251" name="Google Shape;251;g1060c58e30f_0_5"/>
          <p:cNvSpPr txBox="1"/>
          <p:nvPr/>
        </p:nvSpPr>
        <p:spPr>
          <a:xfrm>
            <a:off x="357850" y="2731325"/>
            <a:ext cx="3965400" cy="115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latin typeface="Montserrat Medium"/>
                <a:ea typeface="Montserrat Medium"/>
                <a:cs typeface="Montserrat Medium"/>
                <a:sym typeface="Montserrat Medium"/>
              </a:rPr>
              <a:t>Additionally, overall participation of events is highest in the months of </a:t>
            </a:r>
            <a:r>
              <a:rPr i="1" lang="en-US" sz="1000">
                <a:solidFill>
                  <a:schemeClr val="lt1"/>
                </a:solidFill>
                <a:latin typeface="Montserrat Medium"/>
                <a:ea typeface="Montserrat Medium"/>
                <a:cs typeface="Montserrat Medium"/>
                <a:sym typeface="Montserrat Medium"/>
              </a:rPr>
              <a:t>April, May &amp; June</a:t>
            </a:r>
            <a:r>
              <a:rPr lang="en-US" sz="1000">
                <a:solidFill>
                  <a:schemeClr val="lt1"/>
                </a:solidFill>
                <a:latin typeface="Montserrat Medium"/>
                <a:ea typeface="Montserrat Medium"/>
                <a:cs typeface="Montserrat Medium"/>
                <a:sym typeface="Montserrat Medium"/>
              </a:rPr>
              <a:t> but </a:t>
            </a:r>
            <a:r>
              <a:rPr i="1" lang="en-US" sz="1000">
                <a:solidFill>
                  <a:schemeClr val="lt1"/>
                </a:solidFill>
                <a:latin typeface="Montserrat Medium"/>
                <a:ea typeface="Montserrat Medium"/>
                <a:cs typeface="Montserrat Medium"/>
                <a:sym typeface="Montserrat Medium"/>
              </a:rPr>
              <a:t>July, August, Sept</a:t>
            </a:r>
            <a:r>
              <a:rPr lang="en-US" sz="1000">
                <a:solidFill>
                  <a:schemeClr val="lt1"/>
                </a:solidFill>
                <a:latin typeface="Montserrat Medium"/>
                <a:ea typeface="Montserrat Medium"/>
                <a:cs typeface="Montserrat Medium"/>
                <a:sym typeface="Montserrat Medium"/>
              </a:rPr>
              <a:t> might increase the chance of attracting major prospects and first time attendees as per history data </a:t>
            </a:r>
            <a:endParaRPr sz="1000">
              <a:solidFill>
                <a:schemeClr val="lt1"/>
              </a:solidFill>
              <a:latin typeface="Montserrat Medium"/>
              <a:ea typeface="Montserrat Medium"/>
              <a:cs typeface="Montserrat Medium"/>
              <a:sym typeface="Montserrat Medium"/>
            </a:endParaRPr>
          </a:p>
        </p:txBody>
      </p:sp>
      <p:sp>
        <p:nvSpPr>
          <p:cNvPr id="252" name="Google Shape;252;g1060c58e30f_0_5"/>
          <p:cNvSpPr txBox="1"/>
          <p:nvPr/>
        </p:nvSpPr>
        <p:spPr>
          <a:xfrm>
            <a:off x="4452675" y="1512125"/>
            <a:ext cx="3965400" cy="115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latin typeface="Montserrat Medium"/>
                <a:ea typeface="Montserrat Medium"/>
                <a:cs typeface="Montserrat Medium"/>
                <a:sym typeface="Montserrat Medium"/>
              </a:rPr>
              <a:t>In terms of location, we found that activities in the DMV region attract more first time attendees. For major prospects, events should be more centered around the Southeast region </a:t>
            </a:r>
            <a:endParaRPr sz="1000">
              <a:solidFill>
                <a:schemeClr val="lt1"/>
              </a:solidFill>
              <a:latin typeface="Montserrat Medium"/>
              <a:ea typeface="Montserrat Medium"/>
              <a:cs typeface="Montserrat Medium"/>
              <a:sym typeface="Montserrat Medium"/>
            </a:endParaRPr>
          </a:p>
        </p:txBody>
      </p:sp>
      <p:sp>
        <p:nvSpPr>
          <p:cNvPr id="253" name="Google Shape;253;g1060c58e30f_0_5"/>
          <p:cNvSpPr txBox="1"/>
          <p:nvPr/>
        </p:nvSpPr>
        <p:spPr>
          <a:xfrm>
            <a:off x="4452675" y="2731325"/>
            <a:ext cx="3965400" cy="115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latin typeface="Montserrat Medium"/>
                <a:ea typeface="Montserrat Medium"/>
                <a:cs typeface="Montserrat Medium"/>
                <a:sym typeface="Montserrat Medium"/>
              </a:rPr>
              <a:t>On of the thing we found that Alumni Association could also implement is clustering the members by Age and sending them specific invites to different types of events. This will help increase </a:t>
            </a:r>
            <a:r>
              <a:rPr lang="en-US" sz="1000">
                <a:solidFill>
                  <a:schemeClr val="lt1"/>
                </a:solidFill>
                <a:latin typeface="Montserrat Medium"/>
                <a:ea typeface="Montserrat Medium"/>
                <a:cs typeface="Montserrat Medium"/>
                <a:sym typeface="Montserrat Medium"/>
              </a:rPr>
              <a:t>major</a:t>
            </a:r>
            <a:r>
              <a:rPr lang="en-US" sz="1000">
                <a:solidFill>
                  <a:schemeClr val="lt1"/>
                </a:solidFill>
                <a:latin typeface="Montserrat Medium"/>
                <a:ea typeface="Montserrat Medium"/>
                <a:cs typeface="Montserrat Medium"/>
                <a:sym typeface="Montserrat Medium"/>
              </a:rPr>
              <a:t> prospects </a:t>
            </a:r>
            <a:endParaRPr sz="1000">
              <a:solidFill>
                <a:schemeClr val="lt1"/>
              </a:solidFill>
              <a:latin typeface="Montserrat Medium"/>
              <a:ea typeface="Montserrat Medium"/>
              <a:cs typeface="Montserrat Medium"/>
              <a:sym typeface="Montserrat Medium"/>
            </a:endParaRPr>
          </a:p>
        </p:txBody>
      </p:sp>
      <p:sp>
        <p:nvSpPr>
          <p:cNvPr id="254" name="Google Shape;254;g1060c58e30f_0_5"/>
          <p:cNvSpPr txBox="1"/>
          <p:nvPr/>
        </p:nvSpPr>
        <p:spPr>
          <a:xfrm>
            <a:off x="276500" y="3826900"/>
            <a:ext cx="3965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Montserrat"/>
                <a:ea typeface="Montserrat"/>
                <a:cs typeface="Montserrat"/>
                <a:sym typeface="Montserrat"/>
              </a:rPr>
              <a:t>The gap between events has reduced from year to year </a:t>
            </a:r>
            <a:endParaRPr sz="8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type="title"/>
          </p:nvPr>
        </p:nvSpPr>
        <p:spPr>
          <a:xfrm>
            <a:off x="0" y="14649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Future Work </a:t>
            </a:r>
            <a:endParaRPr sz="1800"/>
          </a:p>
        </p:txBody>
      </p:sp>
      <p:sp>
        <p:nvSpPr>
          <p:cNvPr id="260" name="Google Shape;260;p8"/>
          <p:cNvSpPr txBox="1"/>
          <p:nvPr/>
        </p:nvSpPr>
        <p:spPr>
          <a:xfrm>
            <a:off x="380425" y="1125550"/>
            <a:ext cx="3018000" cy="316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b="1" lang="en-US" sz="900">
                <a:solidFill>
                  <a:schemeClr val="dk1"/>
                </a:solidFill>
                <a:latin typeface="Montserrat"/>
                <a:ea typeface="Montserrat"/>
                <a:cs typeface="Montserrat"/>
                <a:sym typeface="Montserrat"/>
              </a:rPr>
              <a:t>USE CASE 1 : </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Time series forecasting for number of participated members based on different locations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b="1" lang="en-US" sz="900">
                <a:solidFill>
                  <a:schemeClr val="dk1"/>
                </a:solidFill>
                <a:latin typeface="Montserrat"/>
                <a:ea typeface="Montserrat"/>
                <a:cs typeface="Montserrat"/>
                <a:sym typeface="Montserrat"/>
              </a:rPr>
              <a:t>SCOPE :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Build a simple time series forecasting system to help the Alumni association predict the number of people attending future events, categorical features such as type of event can also be included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b="1" lang="en-US" sz="900">
                <a:solidFill>
                  <a:schemeClr val="dk1"/>
                </a:solidFill>
                <a:latin typeface="Montserrat"/>
                <a:ea typeface="Montserrat"/>
                <a:cs typeface="Montserrat"/>
                <a:sym typeface="Montserrat"/>
              </a:rPr>
              <a:t>HOW IT HELPS: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Having an idea of the number of people who are going to attend the event in the future gives the association time to plan several activities, such as ordering the amount of food(to eliminate food wastage), print out promotional stuff, order merchandise as gifts etc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p:txBody>
      </p:sp>
      <p:sp>
        <p:nvSpPr>
          <p:cNvPr id="261" name="Google Shape;261;p8"/>
          <p:cNvSpPr txBox="1"/>
          <p:nvPr/>
        </p:nvSpPr>
        <p:spPr>
          <a:xfrm>
            <a:off x="3486500" y="1125550"/>
            <a:ext cx="3018000" cy="31626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00">
                <a:solidFill>
                  <a:schemeClr val="dk1"/>
                </a:solidFill>
                <a:latin typeface="Montserrat"/>
                <a:ea typeface="Montserrat"/>
                <a:cs typeface="Montserrat"/>
                <a:sym typeface="Montserrat"/>
              </a:rPr>
              <a:t>USE CASE 2: </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Targeted campaigns based on member segmentation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900">
                <a:solidFill>
                  <a:schemeClr val="dk1"/>
                </a:solidFill>
                <a:latin typeface="Montserrat"/>
                <a:ea typeface="Montserrat"/>
                <a:cs typeface="Montserrat"/>
                <a:sym typeface="Montserrat"/>
              </a:rPr>
              <a:t>SCOPE :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A classification and clustering algorithm that divides all members of the association into various sub groups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900">
                <a:solidFill>
                  <a:schemeClr val="dk1"/>
                </a:solidFill>
                <a:latin typeface="Montserrat"/>
                <a:ea typeface="Montserrat"/>
                <a:cs typeface="Montserrat"/>
                <a:sym typeface="Montserrat"/>
              </a:rPr>
              <a:t>HOW IT HELPS: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900">
                <a:solidFill>
                  <a:schemeClr val="lt1"/>
                </a:solidFill>
                <a:latin typeface="Montserrat Medium"/>
                <a:ea typeface="Montserrat Medium"/>
                <a:cs typeface="Montserrat Medium"/>
                <a:sym typeface="Montserrat Medium"/>
              </a:rPr>
              <a:t>Having sub groups makes it easier for the Alumni association to build targeted ad campaigns to market events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900">
              <a:solidFill>
                <a:schemeClr val="lt1"/>
              </a:solidFill>
              <a:latin typeface="Montserrat Medium"/>
              <a:ea typeface="Montserrat Medium"/>
              <a:cs typeface="Montserrat Medium"/>
              <a:sym typeface="Montserrat Medium"/>
            </a:endParaRPr>
          </a:p>
        </p:txBody>
      </p:sp>
      <p:pic>
        <p:nvPicPr>
          <p:cNvPr id="262" name="Google Shape;262;p8"/>
          <p:cNvPicPr preferRelativeResize="0"/>
          <p:nvPr/>
        </p:nvPicPr>
        <p:blipFill>
          <a:blip r:embed="rId3">
            <a:alphaModFix/>
          </a:blip>
          <a:stretch>
            <a:fillRect/>
          </a:stretch>
        </p:blipFill>
        <p:spPr>
          <a:xfrm>
            <a:off x="6866450" y="1300648"/>
            <a:ext cx="2164300" cy="281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60c58e79f_0_206"/>
          <p:cNvSpPr txBox="1"/>
          <p:nvPr>
            <p:ph type="title"/>
          </p:nvPr>
        </p:nvSpPr>
        <p:spPr>
          <a:xfrm>
            <a:off x="1484644" y="2945575"/>
            <a:ext cx="6174600" cy="822900"/>
          </a:xfrm>
          <a:prstGeom prst="rect">
            <a:avLst/>
          </a:prstGeom>
          <a:solidFill>
            <a:schemeClr val="dk2"/>
          </a:solidFill>
          <a:ln>
            <a:noFill/>
          </a:ln>
        </p:spPr>
        <p:txBody>
          <a:bodyPr anchorCtr="0" anchor="ctr" bIns="0" lIns="0" spcFirstLastPara="1" rIns="0" wrap="square" tIns="0">
            <a:normAutofit/>
          </a:bodyPr>
          <a:lstStyle/>
          <a:p>
            <a:pPr indent="0" lvl="0" marL="0" rtl="0" algn="ctr">
              <a:lnSpc>
                <a:spcPct val="80000"/>
              </a:lnSpc>
              <a:spcBef>
                <a:spcPts val="0"/>
              </a:spcBef>
              <a:spcAft>
                <a:spcPts val="0"/>
              </a:spcAft>
              <a:buClr>
                <a:schemeClr val="accent3"/>
              </a:buClr>
              <a:buSzPts val="2100"/>
              <a:buFont typeface="Tahoma"/>
              <a:buNone/>
            </a:pPr>
            <a:r>
              <a:rPr lang="en-US"/>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06118c1325_0_3"/>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Introduction</a:t>
            </a:r>
            <a:endParaRPr sz="1800"/>
          </a:p>
        </p:txBody>
      </p:sp>
      <p:sp>
        <p:nvSpPr>
          <p:cNvPr id="70" name="Google Shape;70;g106118c1325_0_3"/>
          <p:cNvSpPr txBox="1"/>
          <p:nvPr/>
        </p:nvSpPr>
        <p:spPr>
          <a:xfrm>
            <a:off x="220100" y="1227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 name="Google Shape;71;g106118c1325_0_3"/>
          <p:cNvSpPr txBox="1"/>
          <p:nvPr/>
        </p:nvSpPr>
        <p:spPr>
          <a:xfrm>
            <a:off x="410375" y="3274700"/>
            <a:ext cx="3901800" cy="12930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solidFill>
                  <a:schemeClr val="lt1"/>
                </a:solidFill>
                <a:latin typeface="Montserrat"/>
                <a:ea typeface="Montserrat"/>
                <a:cs typeface="Montserrat"/>
                <a:sym typeface="Montserrat"/>
              </a:rPr>
              <a:t>Mission Objectives:</a:t>
            </a:r>
            <a:endParaRPr b="1" sz="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900">
                <a:solidFill>
                  <a:schemeClr val="lt1"/>
                </a:solidFill>
                <a:latin typeface="Montserrat"/>
                <a:ea typeface="Montserrat"/>
                <a:cs typeface="Montserrat"/>
                <a:sym typeface="Montserrat"/>
              </a:rPr>
              <a:t>Based on the variables provided in the dataset, how can </a:t>
            </a:r>
            <a:endParaRPr sz="9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900">
                <a:solidFill>
                  <a:schemeClr val="lt1"/>
                </a:solidFill>
                <a:latin typeface="Montserrat"/>
                <a:ea typeface="Montserrat"/>
                <a:cs typeface="Montserrat"/>
                <a:sym typeface="Montserrat"/>
              </a:rPr>
              <a:t>we get more first time attendees to attend  events? </a:t>
            </a:r>
            <a:endParaRPr sz="9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9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900">
                <a:solidFill>
                  <a:schemeClr val="lt1"/>
                </a:solidFill>
                <a:latin typeface="Montserrat"/>
                <a:ea typeface="Montserrat"/>
                <a:cs typeface="Montserrat"/>
                <a:sym typeface="Montserrat"/>
              </a:rPr>
              <a:t>Based on the variables provided in the dataset, how can </a:t>
            </a:r>
            <a:endParaRPr sz="9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900">
                <a:solidFill>
                  <a:schemeClr val="lt1"/>
                </a:solidFill>
                <a:latin typeface="Montserrat"/>
                <a:ea typeface="Montserrat"/>
                <a:cs typeface="Montserrat"/>
                <a:sym typeface="Montserrat"/>
              </a:rPr>
              <a:t>we get more major gift prospects to attend events? </a:t>
            </a:r>
            <a:endParaRPr sz="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72" name="Google Shape;72;g106118c1325_0_3"/>
          <p:cNvSpPr txBox="1"/>
          <p:nvPr/>
        </p:nvSpPr>
        <p:spPr>
          <a:xfrm>
            <a:off x="410375" y="913550"/>
            <a:ext cx="3901800" cy="1008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US" sz="900">
                <a:solidFill>
                  <a:schemeClr val="lt1"/>
                </a:solidFill>
                <a:latin typeface="Montserrat"/>
                <a:ea typeface="Montserrat"/>
                <a:cs typeface="Montserrat"/>
                <a:sym typeface="Montserrat"/>
              </a:rPr>
              <a:t>Provide business analytics (BA) consulting to the University of Maryland Alumni Association </a:t>
            </a:r>
            <a:endParaRPr sz="900">
              <a:solidFill>
                <a:schemeClr val="lt1"/>
              </a:solidFill>
              <a:latin typeface="Montserrat"/>
              <a:ea typeface="Montserrat"/>
              <a:cs typeface="Montserrat"/>
              <a:sym typeface="Montserrat"/>
            </a:endParaRPr>
          </a:p>
        </p:txBody>
      </p:sp>
      <p:sp>
        <p:nvSpPr>
          <p:cNvPr id="73" name="Google Shape;73;g106118c1325_0_3"/>
          <p:cNvSpPr txBox="1"/>
          <p:nvPr/>
        </p:nvSpPr>
        <p:spPr>
          <a:xfrm>
            <a:off x="410375" y="2046500"/>
            <a:ext cx="3901800" cy="1096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solidFill>
                  <a:schemeClr val="lt1"/>
                </a:solidFill>
                <a:latin typeface="Montserrat"/>
                <a:ea typeface="Montserrat"/>
                <a:cs typeface="Montserrat"/>
                <a:sym typeface="Montserrat"/>
              </a:rPr>
              <a:t>Alumni Association :</a:t>
            </a:r>
            <a:r>
              <a:rPr lang="en-US" sz="900">
                <a:solidFill>
                  <a:schemeClr val="lt1"/>
                </a:solidFill>
                <a:latin typeface="Montserrat"/>
                <a:ea typeface="Montserrat"/>
                <a:cs typeface="Montserrat"/>
                <a:sym typeface="Montserrat"/>
              </a:rPr>
              <a:t> </a:t>
            </a:r>
            <a:endParaRPr sz="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900">
                <a:solidFill>
                  <a:schemeClr val="lt1"/>
                </a:solidFill>
                <a:latin typeface="Montserrat"/>
                <a:ea typeface="Montserrat"/>
                <a:cs typeface="Montserrat"/>
                <a:sym typeface="Montserrat"/>
              </a:rPr>
              <a:t>In College Park, The UMD Alumni Association was formed in 1989. It is an association for the alums that hosts various events like social, fund rising, etc throughout the year. They serve over 400,000 </a:t>
            </a:r>
            <a:r>
              <a:rPr lang="en-US" sz="900">
                <a:solidFill>
                  <a:schemeClr val="lt1"/>
                </a:solidFill>
                <a:latin typeface="Montserrat"/>
                <a:ea typeface="Montserrat"/>
                <a:cs typeface="Montserrat"/>
                <a:sym typeface="Montserrat"/>
              </a:rPr>
              <a:t>alumni</a:t>
            </a:r>
            <a:r>
              <a:rPr lang="en-US" sz="900">
                <a:solidFill>
                  <a:schemeClr val="lt1"/>
                </a:solidFill>
                <a:latin typeface="Montserrat"/>
                <a:ea typeface="Montserrat"/>
                <a:cs typeface="Montserrat"/>
                <a:sym typeface="Montserrat"/>
              </a:rPr>
              <a:t> worldwide. To be a  part of the association, they </a:t>
            </a:r>
            <a:r>
              <a:rPr lang="en-US" sz="900">
                <a:solidFill>
                  <a:schemeClr val="lt1"/>
                </a:solidFill>
                <a:latin typeface="Montserrat"/>
                <a:ea typeface="Montserrat"/>
                <a:cs typeface="Montserrat"/>
                <a:sym typeface="Montserrat"/>
              </a:rPr>
              <a:t>charge</a:t>
            </a:r>
            <a:r>
              <a:rPr lang="en-US" sz="900">
                <a:solidFill>
                  <a:schemeClr val="lt1"/>
                </a:solidFill>
                <a:latin typeface="Montserrat"/>
                <a:ea typeface="Montserrat"/>
                <a:cs typeface="Montserrat"/>
                <a:sym typeface="Montserrat"/>
              </a:rPr>
              <a:t> a membership fee which is given on their website.</a:t>
            </a:r>
            <a:endParaRPr sz="900">
              <a:solidFill>
                <a:schemeClr val="lt1"/>
              </a:solidFill>
              <a:latin typeface="Montserrat"/>
              <a:ea typeface="Montserrat"/>
              <a:cs typeface="Montserrat"/>
              <a:sym typeface="Montserrat"/>
            </a:endParaRPr>
          </a:p>
        </p:txBody>
      </p:sp>
      <p:pic>
        <p:nvPicPr>
          <p:cNvPr id="74" name="Google Shape;74;g106118c1325_0_3"/>
          <p:cNvPicPr preferRelativeResize="0"/>
          <p:nvPr/>
        </p:nvPicPr>
        <p:blipFill rotWithShape="1">
          <a:blip r:embed="rId3">
            <a:alphaModFix/>
          </a:blip>
          <a:srcRect b="0" l="0" r="0" t="1254"/>
          <a:stretch/>
        </p:blipFill>
        <p:spPr>
          <a:xfrm>
            <a:off x="4453900" y="967625"/>
            <a:ext cx="4525925" cy="351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Methodology </a:t>
            </a:r>
            <a:endParaRPr sz="1800"/>
          </a:p>
        </p:txBody>
      </p:sp>
      <p:sp>
        <p:nvSpPr>
          <p:cNvPr id="80" name="Google Shape;80;p3"/>
          <p:cNvSpPr txBox="1"/>
          <p:nvPr>
            <p:ph idx="1" type="body"/>
          </p:nvPr>
        </p:nvSpPr>
        <p:spPr>
          <a:xfrm>
            <a:off x="468875" y="2211212"/>
            <a:ext cx="2118000" cy="1404900"/>
          </a:xfrm>
          <a:prstGeom prst="rect">
            <a:avLst/>
          </a:prstGeom>
          <a:noFill/>
          <a:ln>
            <a:noFill/>
          </a:ln>
        </p:spPr>
        <p:txBody>
          <a:bodyPr anchorCtr="0" anchor="t" bIns="0" lIns="68575" spcFirstLastPara="1" rIns="68575" wrap="square" tIns="0">
            <a:noAutofit/>
          </a:bodyPr>
          <a:lstStyle/>
          <a:p>
            <a:pPr indent="0" lvl="0" marL="152400" rtl="0" algn="l">
              <a:lnSpc>
                <a:spcPct val="90000"/>
              </a:lnSpc>
              <a:spcBef>
                <a:spcPts val="1100"/>
              </a:spcBef>
              <a:spcAft>
                <a:spcPts val="0"/>
              </a:spcAft>
              <a:buSzPts val="1200"/>
              <a:buNone/>
            </a:pPr>
            <a:r>
              <a:rPr lang="en-US" sz="1200">
                <a:latin typeface="Montserrat"/>
                <a:ea typeface="Montserrat"/>
                <a:cs typeface="Montserrat"/>
                <a:sym typeface="Montserrat"/>
              </a:rPr>
              <a:t>Data Importing </a:t>
            </a:r>
            <a:endParaRPr sz="1200">
              <a:latin typeface="Montserrat"/>
              <a:ea typeface="Montserrat"/>
              <a:cs typeface="Montserrat"/>
              <a:sym typeface="Montserrat"/>
            </a:endParaRPr>
          </a:p>
          <a:p>
            <a:pPr indent="0" lvl="0" marL="152400" rtl="0" algn="l">
              <a:lnSpc>
                <a:spcPct val="90000"/>
              </a:lnSpc>
              <a:spcBef>
                <a:spcPts val="1100"/>
              </a:spcBef>
              <a:spcAft>
                <a:spcPts val="0"/>
              </a:spcAft>
              <a:buSzPts val="1200"/>
              <a:buNone/>
            </a:pPr>
            <a:r>
              <a:rPr lang="en-US" sz="1200">
                <a:latin typeface="Montserrat"/>
                <a:ea typeface="Montserrat"/>
                <a:cs typeface="Montserrat"/>
                <a:sym typeface="Montserrat"/>
              </a:rPr>
              <a:t>Data Understanding </a:t>
            </a:r>
            <a:endParaRPr sz="1200">
              <a:latin typeface="Montserrat"/>
              <a:ea typeface="Montserrat"/>
              <a:cs typeface="Montserrat"/>
              <a:sym typeface="Montserrat"/>
            </a:endParaRPr>
          </a:p>
          <a:p>
            <a:pPr indent="0" lvl="0" marL="152400" rtl="0" algn="l">
              <a:lnSpc>
                <a:spcPct val="90000"/>
              </a:lnSpc>
              <a:spcBef>
                <a:spcPts val="1100"/>
              </a:spcBef>
              <a:spcAft>
                <a:spcPts val="0"/>
              </a:spcAft>
              <a:buSzPts val="1200"/>
              <a:buNone/>
            </a:pPr>
            <a:r>
              <a:rPr lang="en-US" sz="1200">
                <a:latin typeface="Montserrat"/>
                <a:ea typeface="Montserrat"/>
                <a:cs typeface="Montserrat"/>
                <a:sym typeface="Montserrat"/>
              </a:rPr>
              <a:t>Data Cleaning </a:t>
            </a:r>
            <a:endParaRPr sz="1200">
              <a:latin typeface="Montserrat"/>
              <a:ea typeface="Montserrat"/>
              <a:cs typeface="Montserrat"/>
              <a:sym typeface="Montserrat"/>
            </a:endParaRPr>
          </a:p>
          <a:p>
            <a:pPr indent="0" lvl="0" marL="152400" rtl="0" algn="l">
              <a:lnSpc>
                <a:spcPct val="90000"/>
              </a:lnSpc>
              <a:spcBef>
                <a:spcPts val="1100"/>
              </a:spcBef>
              <a:spcAft>
                <a:spcPts val="0"/>
              </a:spcAft>
              <a:buSzPts val="1200"/>
              <a:buNone/>
            </a:pPr>
            <a:r>
              <a:rPr lang="en-US" sz="1200">
                <a:latin typeface="Montserrat"/>
                <a:ea typeface="Montserrat"/>
                <a:cs typeface="Montserrat"/>
                <a:sym typeface="Montserrat"/>
              </a:rPr>
              <a:t>Data Preprocessing</a:t>
            </a:r>
            <a:endParaRPr sz="1200">
              <a:latin typeface="Montserrat"/>
              <a:ea typeface="Montserrat"/>
              <a:cs typeface="Montserrat"/>
              <a:sym typeface="Montserrat"/>
            </a:endParaRPr>
          </a:p>
        </p:txBody>
      </p:sp>
      <p:sp>
        <p:nvSpPr>
          <p:cNvPr id="81" name="Google Shape;81;p3"/>
          <p:cNvSpPr txBox="1"/>
          <p:nvPr/>
        </p:nvSpPr>
        <p:spPr>
          <a:xfrm>
            <a:off x="3038962" y="2141874"/>
            <a:ext cx="2466900" cy="9657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1100"/>
              </a:spcBef>
              <a:spcAft>
                <a:spcPts val="0"/>
              </a:spcAft>
              <a:buClr>
                <a:schemeClr val="dk1"/>
              </a:buClr>
              <a:buSzPts val="1200"/>
              <a:buFont typeface="Arial"/>
              <a:buNone/>
            </a:pPr>
            <a:r>
              <a:rPr lang="en-US" sz="1200">
                <a:solidFill>
                  <a:schemeClr val="dk1"/>
                </a:solidFill>
                <a:latin typeface="Montserrat"/>
                <a:ea typeface="Montserrat"/>
                <a:cs typeface="Montserrat"/>
                <a:sym typeface="Montserrat"/>
              </a:rPr>
              <a:t>Exploratory Data Analysis </a:t>
            </a:r>
            <a:endParaRPr sz="1200">
              <a:solidFill>
                <a:schemeClr val="dk1"/>
              </a:solidFill>
              <a:latin typeface="Montserrat"/>
              <a:ea typeface="Montserrat"/>
              <a:cs typeface="Montserrat"/>
              <a:sym typeface="Montserrat"/>
            </a:endParaRPr>
          </a:p>
          <a:p>
            <a:pPr indent="0" lvl="0" marL="152400" rtl="0" algn="l">
              <a:lnSpc>
                <a:spcPct val="90000"/>
              </a:lnSpc>
              <a:spcBef>
                <a:spcPts val="1100"/>
              </a:spcBef>
              <a:spcAft>
                <a:spcPts val="0"/>
              </a:spcAft>
              <a:buClr>
                <a:schemeClr val="dk1"/>
              </a:buClr>
              <a:buSzPts val="1200"/>
              <a:buFont typeface="Arial"/>
              <a:buNone/>
            </a:pPr>
            <a:r>
              <a:rPr lang="en-US" sz="1200">
                <a:solidFill>
                  <a:schemeClr val="dk1"/>
                </a:solidFill>
                <a:latin typeface="Montserrat"/>
                <a:ea typeface="Montserrat"/>
                <a:cs typeface="Montserrat"/>
                <a:sym typeface="Montserrat"/>
              </a:rPr>
              <a:t>Summary statistics </a:t>
            </a:r>
            <a:endParaRPr sz="1200">
              <a:solidFill>
                <a:schemeClr val="dk1"/>
              </a:solidFill>
              <a:latin typeface="Montserrat"/>
              <a:ea typeface="Montserrat"/>
              <a:cs typeface="Montserrat"/>
              <a:sym typeface="Montserrat"/>
            </a:endParaRPr>
          </a:p>
          <a:p>
            <a:pPr indent="0" lvl="0" marL="152400" rtl="0" algn="l">
              <a:lnSpc>
                <a:spcPct val="90000"/>
              </a:lnSpc>
              <a:spcBef>
                <a:spcPts val="1100"/>
              </a:spcBef>
              <a:spcAft>
                <a:spcPts val="0"/>
              </a:spcAft>
              <a:buClr>
                <a:schemeClr val="dk1"/>
              </a:buClr>
              <a:buSzPts val="1200"/>
              <a:buFont typeface="Arial"/>
              <a:buNone/>
            </a:pPr>
            <a:r>
              <a:rPr lang="en-US" sz="1200">
                <a:solidFill>
                  <a:schemeClr val="dk1"/>
                </a:solidFill>
                <a:latin typeface="Montserrat"/>
                <a:ea typeface="Montserrat"/>
                <a:cs typeface="Montserrat"/>
                <a:sym typeface="Montserrat"/>
              </a:rPr>
              <a:t>Visualizations </a:t>
            </a:r>
            <a:endParaRPr sz="1100">
              <a:latin typeface="Montserrat"/>
              <a:ea typeface="Montserrat"/>
              <a:cs typeface="Montserrat"/>
              <a:sym typeface="Montserrat"/>
            </a:endParaRPr>
          </a:p>
        </p:txBody>
      </p:sp>
      <p:sp>
        <p:nvSpPr>
          <p:cNvPr id="82" name="Google Shape;82;p3"/>
          <p:cNvSpPr txBox="1"/>
          <p:nvPr/>
        </p:nvSpPr>
        <p:spPr>
          <a:xfrm>
            <a:off x="6004088" y="2127249"/>
            <a:ext cx="3455700" cy="9657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1100"/>
              </a:spcBef>
              <a:spcAft>
                <a:spcPts val="0"/>
              </a:spcAft>
              <a:buNone/>
            </a:pPr>
            <a:r>
              <a:rPr lang="en-US" sz="1200">
                <a:solidFill>
                  <a:schemeClr val="dk1"/>
                </a:solidFill>
                <a:latin typeface="Montserrat"/>
                <a:ea typeface="Montserrat"/>
                <a:cs typeface="Montserrat"/>
                <a:sym typeface="Montserrat"/>
              </a:rPr>
              <a:t>Answering the mission objectives</a:t>
            </a:r>
            <a:endParaRPr sz="1200">
              <a:solidFill>
                <a:schemeClr val="dk1"/>
              </a:solidFill>
              <a:latin typeface="Montserrat"/>
              <a:ea typeface="Montserrat"/>
              <a:cs typeface="Montserrat"/>
              <a:sym typeface="Montserrat"/>
            </a:endParaRPr>
          </a:p>
          <a:p>
            <a:pPr indent="0" lvl="0" marL="152400" rtl="0" algn="l">
              <a:lnSpc>
                <a:spcPct val="90000"/>
              </a:lnSpc>
              <a:spcBef>
                <a:spcPts val="1100"/>
              </a:spcBef>
              <a:spcAft>
                <a:spcPts val="0"/>
              </a:spcAft>
              <a:buClr>
                <a:schemeClr val="dk1"/>
              </a:buClr>
              <a:buSzPts val="1200"/>
              <a:buFont typeface="Arial"/>
              <a:buNone/>
            </a:pPr>
            <a:r>
              <a:rPr lang="en-US" sz="1200">
                <a:solidFill>
                  <a:schemeClr val="dk1"/>
                </a:solidFill>
                <a:latin typeface="Montserrat"/>
                <a:ea typeface="Montserrat"/>
                <a:cs typeface="Montserrat"/>
                <a:sym typeface="Montserrat"/>
              </a:rPr>
              <a:t>Summarising Findings </a:t>
            </a:r>
            <a:endParaRPr sz="1200">
              <a:solidFill>
                <a:schemeClr val="dk1"/>
              </a:solidFill>
              <a:latin typeface="Montserrat"/>
              <a:ea typeface="Montserrat"/>
              <a:cs typeface="Montserrat"/>
              <a:sym typeface="Montserrat"/>
            </a:endParaRPr>
          </a:p>
          <a:p>
            <a:pPr indent="0" lvl="0" marL="152400" rtl="0" algn="l">
              <a:lnSpc>
                <a:spcPct val="90000"/>
              </a:lnSpc>
              <a:spcBef>
                <a:spcPts val="1100"/>
              </a:spcBef>
              <a:spcAft>
                <a:spcPts val="0"/>
              </a:spcAft>
              <a:buClr>
                <a:schemeClr val="dk1"/>
              </a:buClr>
              <a:buSzPts val="1200"/>
              <a:buFont typeface="Arial"/>
              <a:buNone/>
            </a:pPr>
            <a:r>
              <a:rPr lang="en-US" sz="1200">
                <a:solidFill>
                  <a:schemeClr val="dk1"/>
                </a:solidFill>
                <a:latin typeface="Montserrat"/>
                <a:ea typeface="Montserrat"/>
                <a:cs typeface="Montserrat"/>
                <a:sym typeface="Montserrat"/>
              </a:rPr>
              <a:t>Recommendations </a:t>
            </a:r>
            <a:endParaRPr sz="1100">
              <a:latin typeface="Montserrat"/>
              <a:ea typeface="Montserrat"/>
              <a:cs typeface="Montserrat"/>
              <a:sym typeface="Montserrat"/>
            </a:endParaRPr>
          </a:p>
        </p:txBody>
      </p:sp>
      <p:cxnSp>
        <p:nvCxnSpPr>
          <p:cNvPr id="83" name="Google Shape;83;p3"/>
          <p:cNvCxnSpPr/>
          <p:nvPr/>
        </p:nvCxnSpPr>
        <p:spPr>
          <a:xfrm>
            <a:off x="2818125" y="2088050"/>
            <a:ext cx="0" cy="1378200"/>
          </a:xfrm>
          <a:prstGeom prst="straightConnector1">
            <a:avLst/>
          </a:prstGeom>
          <a:noFill/>
          <a:ln cap="flat" cmpd="sng" w="9525">
            <a:solidFill>
              <a:schemeClr val="dk2"/>
            </a:solidFill>
            <a:prstDash val="dot"/>
            <a:round/>
            <a:headEnd len="med" w="med" type="none"/>
            <a:tailEnd len="med" w="med" type="none"/>
          </a:ln>
        </p:spPr>
      </p:cxnSp>
      <p:cxnSp>
        <p:nvCxnSpPr>
          <p:cNvPr id="84" name="Google Shape;84;p3"/>
          <p:cNvCxnSpPr/>
          <p:nvPr/>
        </p:nvCxnSpPr>
        <p:spPr>
          <a:xfrm>
            <a:off x="5846875" y="2127250"/>
            <a:ext cx="0" cy="1378200"/>
          </a:xfrm>
          <a:prstGeom prst="straightConnector1">
            <a:avLst/>
          </a:prstGeom>
          <a:noFill/>
          <a:ln cap="flat" cmpd="sng" w="9525">
            <a:solidFill>
              <a:schemeClr val="dk2"/>
            </a:solidFill>
            <a:prstDash val="dot"/>
            <a:round/>
            <a:headEnd len="med" w="med" type="none"/>
            <a:tailEnd len="med" w="med" type="none"/>
          </a:ln>
        </p:spPr>
      </p:cxnSp>
      <p:sp>
        <p:nvSpPr>
          <p:cNvPr id="85" name="Google Shape;85;p3"/>
          <p:cNvSpPr txBox="1"/>
          <p:nvPr/>
        </p:nvSpPr>
        <p:spPr>
          <a:xfrm>
            <a:off x="1268975" y="1714825"/>
            <a:ext cx="43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3"/>
                </a:solidFill>
                <a:latin typeface="Montserrat ExtraBold"/>
                <a:ea typeface="Montserrat ExtraBold"/>
                <a:cs typeface="Montserrat ExtraBold"/>
                <a:sym typeface="Montserrat ExtraBold"/>
              </a:rPr>
              <a:t>1</a:t>
            </a:r>
            <a:endParaRPr sz="1700">
              <a:solidFill>
                <a:schemeClr val="accent3"/>
              </a:solidFill>
              <a:latin typeface="Montserrat ExtraBold"/>
              <a:ea typeface="Montserrat ExtraBold"/>
              <a:cs typeface="Montserrat ExtraBold"/>
              <a:sym typeface="Montserrat ExtraBold"/>
            </a:endParaRPr>
          </a:p>
        </p:txBody>
      </p:sp>
      <p:sp>
        <p:nvSpPr>
          <p:cNvPr id="86" name="Google Shape;86;p3"/>
          <p:cNvSpPr txBox="1"/>
          <p:nvPr/>
        </p:nvSpPr>
        <p:spPr>
          <a:xfrm>
            <a:off x="4001625" y="1764800"/>
            <a:ext cx="43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3"/>
                </a:solidFill>
                <a:latin typeface="Montserrat ExtraBold"/>
                <a:ea typeface="Montserrat ExtraBold"/>
                <a:cs typeface="Montserrat ExtraBold"/>
                <a:sym typeface="Montserrat ExtraBold"/>
              </a:rPr>
              <a:t>2</a:t>
            </a:r>
            <a:endParaRPr sz="1700">
              <a:solidFill>
                <a:schemeClr val="accent3"/>
              </a:solidFill>
              <a:latin typeface="Montserrat ExtraBold"/>
              <a:ea typeface="Montserrat ExtraBold"/>
              <a:cs typeface="Montserrat ExtraBold"/>
              <a:sym typeface="Montserrat ExtraBold"/>
            </a:endParaRPr>
          </a:p>
        </p:txBody>
      </p:sp>
      <p:sp>
        <p:nvSpPr>
          <p:cNvPr id="87" name="Google Shape;87;p3"/>
          <p:cNvSpPr txBox="1"/>
          <p:nvPr/>
        </p:nvSpPr>
        <p:spPr>
          <a:xfrm>
            <a:off x="7167625" y="1764800"/>
            <a:ext cx="43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3"/>
                </a:solidFill>
                <a:latin typeface="Montserrat ExtraBold"/>
                <a:ea typeface="Montserrat ExtraBold"/>
                <a:cs typeface="Montserrat ExtraBold"/>
                <a:sym typeface="Montserrat ExtraBold"/>
              </a:rPr>
              <a:t>3</a:t>
            </a:r>
            <a:endParaRPr sz="1700">
              <a:solidFill>
                <a:schemeClr val="accent3"/>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05f6304e96_0_0"/>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Data Cleaning &amp; </a:t>
            </a:r>
            <a:r>
              <a:rPr lang="en-US" sz="1800"/>
              <a:t>Processing</a:t>
            </a:r>
            <a:r>
              <a:rPr lang="en-US" sz="1800"/>
              <a:t>  </a:t>
            </a:r>
            <a:endParaRPr sz="1800"/>
          </a:p>
        </p:txBody>
      </p:sp>
      <p:sp>
        <p:nvSpPr>
          <p:cNvPr id="93" name="Google Shape;93;g105f6304e96_0_0"/>
          <p:cNvSpPr txBox="1"/>
          <p:nvPr>
            <p:ph idx="1" type="body"/>
          </p:nvPr>
        </p:nvSpPr>
        <p:spPr>
          <a:xfrm>
            <a:off x="269875" y="2334387"/>
            <a:ext cx="7621200" cy="3429000"/>
          </a:xfrm>
          <a:prstGeom prst="rect">
            <a:avLst/>
          </a:prstGeom>
          <a:noFill/>
          <a:ln>
            <a:noFill/>
          </a:ln>
        </p:spPr>
        <p:txBody>
          <a:bodyPr anchorCtr="0" anchor="t" bIns="0" lIns="68575" spcFirstLastPara="1" rIns="68575" wrap="square" tIns="0">
            <a:normAutofit/>
          </a:bodyPr>
          <a:lstStyle/>
          <a:p>
            <a:pPr indent="0" lvl="0" marL="0" rtl="0" algn="l">
              <a:lnSpc>
                <a:spcPct val="90000"/>
              </a:lnSpc>
              <a:spcBef>
                <a:spcPts val="1100"/>
              </a:spcBef>
              <a:spcAft>
                <a:spcPts val="0"/>
              </a:spcAft>
              <a:buNone/>
            </a:pPr>
            <a:r>
              <a:rPr lang="en-US" sz="1000">
                <a:latin typeface="Montserrat Medium"/>
                <a:ea typeface="Montserrat Medium"/>
                <a:cs typeface="Montserrat Medium"/>
                <a:sym typeface="Montserrat Medium"/>
              </a:rPr>
              <a:t>Python processing to </a:t>
            </a:r>
            <a:r>
              <a:rPr b="1" lang="en-US" sz="1000">
                <a:latin typeface="Montserrat"/>
                <a:ea typeface="Montserrat"/>
                <a:cs typeface="Montserrat"/>
                <a:sym typeface="Montserrat"/>
              </a:rPr>
              <a:t>convert and standardize</a:t>
            </a:r>
            <a:r>
              <a:rPr lang="en-US" sz="1000">
                <a:latin typeface="Montserrat Medium"/>
                <a:ea typeface="Montserrat Medium"/>
                <a:cs typeface="Montserrat Medium"/>
                <a:sym typeface="Montserrat Medium"/>
              </a:rPr>
              <a:t> the names of event and location groups </a:t>
            </a:r>
            <a:endParaRPr sz="1000">
              <a:latin typeface="Montserrat Medium"/>
              <a:ea typeface="Montserrat Medium"/>
              <a:cs typeface="Montserrat Medium"/>
              <a:sym typeface="Montserrat Medium"/>
            </a:endParaRPr>
          </a:p>
        </p:txBody>
      </p:sp>
      <p:pic>
        <p:nvPicPr>
          <p:cNvPr id="94" name="Google Shape;94;g105f6304e96_0_0"/>
          <p:cNvPicPr preferRelativeResize="0"/>
          <p:nvPr/>
        </p:nvPicPr>
        <p:blipFill>
          <a:blip r:embed="rId3">
            <a:alphaModFix/>
          </a:blip>
          <a:stretch>
            <a:fillRect/>
          </a:stretch>
        </p:blipFill>
        <p:spPr>
          <a:xfrm>
            <a:off x="350363" y="2588025"/>
            <a:ext cx="3661075" cy="1503725"/>
          </a:xfrm>
          <a:prstGeom prst="rect">
            <a:avLst/>
          </a:prstGeom>
          <a:noFill/>
          <a:ln>
            <a:noFill/>
          </a:ln>
        </p:spPr>
      </p:pic>
      <p:cxnSp>
        <p:nvCxnSpPr>
          <p:cNvPr id="95" name="Google Shape;95;g105f6304e96_0_0"/>
          <p:cNvCxnSpPr/>
          <p:nvPr/>
        </p:nvCxnSpPr>
        <p:spPr>
          <a:xfrm>
            <a:off x="4184537" y="2482375"/>
            <a:ext cx="0" cy="1620300"/>
          </a:xfrm>
          <a:prstGeom prst="straightConnector1">
            <a:avLst/>
          </a:prstGeom>
          <a:noFill/>
          <a:ln cap="flat" cmpd="sng" w="9525">
            <a:solidFill>
              <a:schemeClr val="dk2"/>
            </a:solidFill>
            <a:prstDash val="solid"/>
            <a:round/>
            <a:headEnd len="med" w="med" type="none"/>
            <a:tailEnd len="med" w="med" type="none"/>
          </a:ln>
        </p:spPr>
      </p:cxnSp>
      <p:pic>
        <p:nvPicPr>
          <p:cNvPr id="96" name="Google Shape;96;g105f6304e96_0_0"/>
          <p:cNvPicPr preferRelativeResize="0"/>
          <p:nvPr/>
        </p:nvPicPr>
        <p:blipFill>
          <a:blip r:embed="rId4">
            <a:alphaModFix/>
          </a:blip>
          <a:stretch>
            <a:fillRect/>
          </a:stretch>
        </p:blipFill>
        <p:spPr>
          <a:xfrm>
            <a:off x="4348050" y="2618400"/>
            <a:ext cx="4111475" cy="1119100"/>
          </a:xfrm>
          <a:prstGeom prst="rect">
            <a:avLst/>
          </a:prstGeom>
          <a:noFill/>
          <a:ln>
            <a:noFill/>
          </a:ln>
        </p:spPr>
      </p:pic>
      <p:sp>
        <p:nvSpPr>
          <p:cNvPr id="97" name="Google Shape;97;g105f6304e96_0_0"/>
          <p:cNvSpPr txBox="1"/>
          <p:nvPr>
            <p:ph idx="1" type="body"/>
          </p:nvPr>
        </p:nvSpPr>
        <p:spPr>
          <a:xfrm>
            <a:off x="269875" y="1267586"/>
            <a:ext cx="7621200" cy="250200"/>
          </a:xfrm>
          <a:prstGeom prst="rect">
            <a:avLst/>
          </a:prstGeom>
          <a:noFill/>
          <a:ln>
            <a:noFill/>
          </a:ln>
        </p:spPr>
        <p:txBody>
          <a:bodyPr anchorCtr="0" anchor="t" bIns="0" lIns="68575" spcFirstLastPara="1" rIns="68575" wrap="square" tIns="0">
            <a:normAutofit/>
          </a:bodyPr>
          <a:lstStyle/>
          <a:p>
            <a:pPr indent="0" lvl="0" marL="0" rtl="0" algn="l">
              <a:lnSpc>
                <a:spcPct val="90000"/>
              </a:lnSpc>
              <a:spcBef>
                <a:spcPts val="1100"/>
              </a:spcBef>
              <a:spcAft>
                <a:spcPts val="0"/>
              </a:spcAft>
              <a:buNone/>
            </a:pPr>
            <a:r>
              <a:rPr lang="en-US" sz="1000">
                <a:latin typeface="Montserrat Medium"/>
                <a:ea typeface="Montserrat Medium"/>
                <a:cs typeface="Montserrat Medium"/>
                <a:sym typeface="Montserrat Medium"/>
              </a:rPr>
              <a:t>Python processing to split </a:t>
            </a:r>
            <a:r>
              <a:rPr b="1" lang="en-US" sz="1000">
                <a:latin typeface="Montserrat"/>
                <a:ea typeface="Montserrat"/>
                <a:cs typeface="Montserrat"/>
                <a:sym typeface="Montserrat"/>
              </a:rPr>
              <a:t>Location Description &amp; Group description  </a:t>
            </a:r>
            <a:endParaRPr b="1" sz="1000">
              <a:latin typeface="Montserrat"/>
              <a:ea typeface="Montserrat"/>
              <a:cs typeface="Montserrat"/>
              <a:sym typeface="Montserrat"/>
            </a:endParaRPr>
          </a:p>
        </p:txBody>
      </p:sp>
      <p:pic>
        <p:nvPicPr>
          <p:cNvPr id="98" name="Google Shape;98;g105f6304e96_0_0"/>
          <p:cNvPicPr preferRelativeResize="0"/>
          <p:nvPr/>
        </p:nvPicPr>
        <p:blipFill>
          <a:blip r:embed="rId5">
            <a:alphaModFix/>
          </a:blip>
          <a:stretch>
            <a:fillRect/>
          </a:stretch>
        </p:blipFill>
        <p:spPr>
          <a:xfrm>
            <a:off x="350375" y="1561475"/>
            <a:ext cx="6725999" cy="5221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5ef2ab8fb_0_2"/>
          <p:cNvSpPr txBox="1"/>
          <p:nvPr>
            <p:ph type="title"/>
          </p:nvPr>
        </p:nvSpPr>
        <p:spPr>
          <a:xfrm>
            <a:off x="1" y="137160"/>
            <a:ext cx="6726000" cy="411600"/>
          </a:xfrm>
          <a:prstGeom prst="rect">
            <a:avLst/>
          </a:prstGeom>
          <a:solidFill>
            <a:schemeClr val="dk2"/>
          </a:solidFill>
          <a:ln>
            <a:noFill/>
          </a:ln>
        </p:spPr>
        <p:txBody>
          <a:bodyPr anchorCtr="0" anchor="ctr" bIns="0" lIns="342900" spcFirstLastPara="1" rIns="0" wrap="square" tIns="0">
            <a:noAutofit/>
          </a:bodyPr>
          <a:lstStyle/>
          <a:p>
            <a:pPr indent="0" lvl="0" marL="0" rtl="0" algn="l">
              <a:lnSpc>
                <a:spcPct val="80000"/>
              </a:lnSpc>
              <a:spcBef>
                <a:spcPts val="0"/>
              </a:spcBef>
              <a:spcAft>
                <a:spcPts val="0"/>
              </a:spcAft>
              <a:buSzPts val="1500"/>
              <a:buNone/>
            </a:pPr>
            <a:r>
              <a:rPr lang="en-US" sz="1800"/>
              <a:t>Breaking Down the Date Column </a:t>
            </a:r>
            <a:endParaRPr sz="1800"/>
          </a:p>
        </p:txBody>
      </p:sp>
      <p:sp>
        <p:nvSpPr>
          <p:cNvPr id="104" name="Google Shape;104;g105ef2ab8fb_0_2"/>
          <p:cNvSpPr txBox="1"/>
          <p:nvPr>
            <p:ph idx="1" type="body"/>
          </p:nvPr>
        </p:nvSpPr>
        <p:spPr>
          <a:xfrm>
            <a:off x="269875" y="1038986"/>
            <a:ext cx="7621200" cy="250200"/>
          </a:xfrm>
          <a:prstGeom prst="rect">
            <a:avLst/>
          </a:prstGeom>
          <a:noFill/>
          <a:ln>
            <a:noFill/>
          </a:ln>
        </p:spPr>
        <p:txBody>
          <a:bodyPr anchorCtr="0" anchor="t" bIns="0" lIns="68575" spcFirstLastPara="1" rIns="68575" wrap="square" tIns="0">
            <a:normAutofit/>
          </a:bodyPr>
          <a:lstStyle/>
          <a:p>
            <a:pPr indent="0" lvl="0" marL="0" rtl="0" algn="l">
              <a:lnSpc>
                <a:spcPct val="90000"/>
              </a:lnSpc>
              <a:spcBef>
                <a:spcPts val="1100"/>
              </a:spcBef>
              <a:spcAft>
                <a:spcPts val="0"/>
              </a:spcAft>
              <a:buNone/>
            </a:pPr>
            <a:r>
              <a:rPr lang="en-US" sz="1000">
                <a:latin typeface="Montserrat Medium"/>
                <a:ea typeface="Montserrat Medium"/>
                <a:cs typeface="Montserrat Medium"/>
                <a:sym typeface="Montserrat Medium"/>
              </a:rPr>
              <a:t>Converting</a:t>
            </a:r>
            <a:r>
              <a:rPr lang="en-US" sz="1000">
                <a:latin typeface="Montserrat Medium"/>
                <a:ea typeface="Montserrat Medium"/>
                <a:cs typeface="Montserrat Medium"/>
                <a:sym typeface="Montserrat Medium"/>
              </a:rPr>
              <a:t> the ‘Event Date’ column and breaking it into years, months and days of the week for further analysis </a:t>
            </a:r>
            <a:endParaRPr b="1" sz="1000">
              <a:latin typeface="Montserrat"/>
              <a:ea typeface="Montserrat"/>
              <a:cs typeface="Montserrat"/>
              <a:sym typeface="Montserrat"/>
            </a:endParaRPr>
          </a:p>
        </p:txBody>
      </p:sp>
      <p:pic>
        <p:nvPicPr>
          <p:cNvPr id="105" name="Google Shape;105;g105ef2ab8fb_0_2"/>
          <p:cNvPicPr preferRelativeResize="0"/>
          <p:nvPr/>
        </p:nvPicPr>
        <p:blipFill>
          <a:blip r:embed="rId3">
            <a:alphaModFix/>
          </a:blip>
          <a:stretch>
            <a:fillRect/>
          </a:stretch>
        </p:blipFill>
        <p:spPr>
          <a:xfrm>
            <a:off x="304800" y="1289177"/>
            <a:ext cx="7508125" cy="1155550"/>
          </a:xfrm>
          <a:prstGeom prst="rect">
            <a:avLst/>
          </a:prstGeom>
          <a:noFill/>
          <a:ln>
            <a:noFill/>
          </a:ln>
        </p:spPr>
      </p:pic>
      <p:pic>
        <p:nvPicPr>
          <p:cNvPr id="106" name="Google Shape;106;g105ef2ab8fb_0_2"/>
          <p:cNvPicPr preferRelativeResize="0"/>
          <p:nvPr/>
        </p:nvPicPr>
        <p:blipFill>
          <a:blip r:embed="rId4">
            <a:alphaModFix/>
          </a:blip>
          <a:stretch>
            <a:fillRect/>
          </a:stretch>
        </p:blipFill>
        <p:spPr>
          <a:xfrm>
            <a:off x="304800" y="2988125"/>
            <a:ext cx="4509323" cy="1823725"/>
          </a:xfrm>
          <a:prstGeom prst="rect">
            <a:avLst/>
          </a:prstGeom>
          <a:noFill/>
          <a:ln>
            <a:noFill/>
          </a:ln>
        </p:spPr>
      </p:pic>
      <p:sp>
        <p:nvSpPr>
          <p:cNvPr id="107" name="Google Shape;107;g105ef2ab8fb_0_2"/>
          <p:cNvSpPr txBox="1"/>
          <p:nvPr>
            <p:ph idx="1" type="body"/>
          </p:nvPr>
        </p:nvSpPr>
        <p:spPr>
          <a:xfrm>
            <a:off x="258562" y="2814136"/>
            <a:ext cx="7621200" cy="250200"/>
          </a:xfrm>
          <a:prstGeom prst="rect">
            <a:avLst/>
          </a:prstGeom>
          <a:noFill/>
          <a:ln>
            <a:noFill/>
          </a:ln>
        </p:spPr>
        <p:txBody>
          <a:bodyPr anchorCtr="0" anchor="t" bIns="0" lIns="68575" spcFirstLastPara="1" rIns="68575" wrap="square" tIns="0">
            <a:normAutofit/>
          </a:bodyPr>
          <a:lstStyle/>
          <a:p>
            <a:pPr indent="0" lvl="0" marL="0" rtl="0" algn="l">
              <a:lnSpc>
                <a:spcPct val="90000"/>
              </a:lnSpc>
              <a:spcBef>
                <a:spcPts val="1100"/>
              </a:spcBef>
              <a:spcAft>
                <a:spcPts val="0"/>
              </a:spcAft>
              <a:buNone/>
            </a:pPr>
            <a:r>
              <a:rPr b="1" lang="en-US" sz="1000">
                <a:latin typeface="Montserrat"/>
                <a:ea typeface="Montserrat"/>
                <a:cs typeface="Montserrat"/>
                <a:sym typeface="Montserrat"/>
              </a:rPr>
              <a:t>Data Snippet </a:t>
            </a:r>
            <a:endParaRPr b="1" sz="1000">
              <a:latin typeface="Montserrat"/>
              <a:ea typeface="Montserrat"/>
              <a:cs typeface="Montserrat"/>
              <a:sym typeface="Montserrat"/>
            </a:endParaRPr>
          </a:p>
        </p:txBody>
      </p:sp>
      <p:sp>
        <p:nvSpPr>
          <p:cNvPr id="108" name="Google Shape;108;g105ef2ab8fb_0_2"/>
          <p:cNvSpPr/>
          <p:nvPr/>
        </p:nvSpPr>
        <p:spPr>
          <a:xfrm>
            <a:off x="3725500" y="3006888"/>
            <a:ext cx="1088700" cy="1775100"/>
          </a:xfrm>
          <a:prstGeom prst="rect">
            <a:avLst/>
          </a:prstGeom>
          <a:solidFill>
            <a:srgbClr val="D9EAD3">
              <a:alpha val="28490"/>
            </a:srgbClr>
          </a:solidFill>
          <a:ln cap="flat" cmpd="sng" w="9525">
            <a:solidFill>
              <a:srgbClr val="38761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g105ef2ab8fb_0_2"/>
          <p:cNvCxnSpPr/>
          <p:nvPr/>
        </p:nvCxnSpPr>
        <p:spPr>
          <a:xfrm>
            <a:off x="4983900" y="3855825"/>
            <a:ext cx="849000" cy="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g105ef2ab8fb_0_2"/>
          <p:cNvSpPr txBox="1"/>
          <p:nvPr/>
        </p:nvSpPr>
        <p:spPr>
          <a:xfrm>
            <a:off x="5846525" y="3692325"/>
            <a:ext cx="157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Montserrat"/>
                <a:ea typeface="Montserrat"/>
                <a:cs typeface="Montserrat"/>
                <a:sym typeface="Montserrat"/>
              </a:rPr>
              <a:t>Additional </a:t>
            </a:r>
            <a:r>
              <a:rPr b="1" lang="en-US" sz="900">
                <a:latin typeface="Montserrat"/>
                <a:ea typeface="Montserrat"/>
                <a:cs typeface="Montserrat"/>
                <a:sym typeface="Montserrat"/>
              </a:rPr>
              <a:t>variables</a:t>
            </a:r>
            <a:r>
              <a:rPr b="1" lang="en-US" sz="900">
                <a:latin typeface="Montserrat"/>
                <a:ea typeface="Montserrat"/>
                <a:cs typeface="Montserrat"/>
                <a:sym typeface="Montserrat"/>
              </a:rPr>
              <a:t> </a:t>
            </a:r>
            <a:endParaRPr b="1" sz="9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6"/>
          <p:cNvSpPr txBox="1"/>
          <p:nvPr>
            <p:ph type="title"/>
          </p:nvPr>
        </p:nvSpPr>
        <p:spPr>
          <a:xfrm>
            <a:off x="1" y="137160"/>
            <a:ext cx="6726128" cy="411479"/>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Event types and locations</a:t>
            </a:r>
            <a:endParaRPr sz="1800"/>
          </a:p>
        </p:txBody>
      </p:sp>
      <p:sp>
        <p:nvSpPr>
          <p:cNvPr id="116" name="Google Shape;116;p6"/>
          <p:cNvSpPr txBox="1"/>
          <p:nvPr>
            <p:ph idx="1" type="body"/>
          </p:nvPr>
        </p:nvSpPr>
        <p:spPr>
          <a:xfrm>
            <a:off x="52550" y="1070583"/>
            <a:ext cx="1636500" cy="245100"/>
          </a:xfrm>
          <a:prstGeom prst="rect">
            <a:avLst/>
          </a:prstGeom>
          <a:noFill/>
          <a:ln>
            <a:noFill/>
          </a:ln>
        </p:spPr>
        <p:txBody>
          <a:bodyPr anchorCtr="0" anchor="t" bIns="0" lIns="68575" spcFirstLastPara="1" rIns="68575" wrap="square" tIns="0">
            <a:normAutofit/>
          </a:bodyPr>
          <a:lstStyle/>
          <a:p>
            <a:pPr indent="0" lvl="0" marL="457200" rtl="0" algn="l">
              <a:lnSpc>
                <a:spcPct val="90000"/>
              </a:lnSpc>
              <a:spcBef>
                <a:spcPts val="1100"/>
              </a:spcBef>
              <a:spcAft>
                <a:spcPts val="0"/>
              </a:spcAft>
              <a:buSzPts val="1200"/>
              <a:buNone/>
            </a:pPr>
            <a:r>
              <a:rPr b="1" lang="en-US" sz="1300">
                <a:latin typeface="Montserrat"/>
                <a:ea typeface="Montserrat"/>
                <a:cs typeface="Montserrat"/>
                <a:sym typeface="Montserrat"/>
              </a:rPr>
              <a:t>Event types</a:t>
            </a:r>
            <a:endParaRPr b="1" sz="1300">
              <a:latin typeface="Montserrat"/>
              <a:ea typeface="Montserrat"/>
              <a:cs typeface="Montserrat"/>
              <a:sym typeface="Montserrat"/>
            </a:endParaRPr>
          </a:p>
        </p:txBody>
      </p:sp>
      <p:pic>
        <p:nvPicPr>
          <p:cNvPr id="117" name="Google Shape;117;p6"/>
          <p:cNvPicPr preferRelativeResize="0"/>
          <p:nvPr/>
        </p:nvPicPr>
        <p:blipFill>
          <a:blip r:embed="rId4">
            <a:alphaModFix/>
          </a:blip>
          <a:stretch>
            <a:fillRect/>
          </a:stretch>
        </p:blipFill>
        <p:spPr>
          <a:xfrm>
            <a:off x="152400" y="1315676"/>
            <a:ext cx="4175605" cy="2894624"/>
          </a:xfrm>
          <a:prstGeom prst="rect">
            <a:avLst/>
          </a:prstGeom>
          <a:noFill/>
          <a:ln>
            <a:noFill/>
          </a:ln>
        </p:spPr>
      </p:pic>
      <p:pic>
        <p:nvPicPr>
          <p:cNvPr id="118" name="Google Shape;118;p6"/>
          <p:cNvPicPr preferRelativeResize="0"/>
          <p:nvPr/>
        </p:nvPicPr>
        <p:blipFill>
          <a:blip r:embed="rId5">
            <a:alphaModFix/>
          </a:blip>
          <a:stretch>
            <a:fillRect/>
          </a:stretch>
        </p:blipFill>
        <p:spPr>
          <a:xfrm>
            <a:off x="4395901" y="1315675"/>
            <a:ext cx="4175573" cy="2894624"/>
          </a:xfrm>
          <a:prstGeom prst="rect">
            <a:avLst/>
          </a:prstGeom>
          <a:noFill/>
          <a:ln>
            <a:noFill/>
          </a:ln>
        </p:spPr>
      </p:pic>
      <p:sp>
        <p:nvSpPr>
          <p:cNvPr id="119" name="Google Shape;119;p6"/>
          <p:cNvSpPr txBox="1"/>
          <p:nvPr>
            <p:ph idx="1" type="body"/>
          </p:nvPr>
        </p:nvSpPr>
        <p:spPr>
          <a:xfrm>
            <a:off x="4531925" y="1070575"/>
            <a:ext cx="2194200" cy="245100"/>
          </a:xfrm>
          <a:prstGeom prst="rect">
            <a:avLst/>
          </a:prstGeom>
          <a:noFill/>
          <a:ln>
            <a:noFill/>
          </a:ln>
        </p:spPr>
        <p:txBody>
          <a:bodyPr anchorCtr="0" anchor="t" bIns="0" lIns="68575" spcFirstLastPara="1" rIns="68575" wrap="square" tIns="0">
            <a:normAutofit fontScale="85000"/>
          </a:bodyPr>
          <a:lstStyle/>
          <a:p>
            <a:pPr indent="0" lvl="0" marL="457200" rtl="0" algn="l">
              <a:lnSpc>
                <a:spcPct val="90000"/>
              </a:lnSpc>
              <a:spcBef>
                <a:spcPts val="1100"/>
              </a:spcBef>
              <a:spcAft>
                <a:spcPts val="0"/>
              </a:spcAft>
              <a:buSzPct val="80000"/>
              <a:buNone/>
            </a:pPr>
            <a:r>
              <a:rPr b="1" lang="en-US">
                <a:latin typeface="Montserrat"/>
                <a:ea typeface="Montserrat"/>
                <a:cs typeface="Montserrat"/>
                <a:sym typeface="Montserrat"/>
              </a:rPr>
              <a:t>Event locations</a:t>
            </a:r>
            <a:endParaRPr b="1">
              <a:latin typeface="Montserrat"/>
              <a:ea typeface="Montserrat"/>
              <a:cs typeface="Montserrat"/>
              <a:sym typeface="Montserrat"/>
            </a:endParaRPr>
          </a:p>
        </p:txBody>
      </p:sp>
      <p:sp>
        <p:nvSpPr>
          <p:cNvPr id="120" name="Google Shape;120;p6"/>
          <p:cNvSpPr txBox="1"/>
          <p:nvPr/>
        </p:nvSpPr>
        <p:spPr>
          <a:xfrm>
            <a:off x="156650" y="4353425"/>
            <a:ext cx="586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Montserrat"/>
                <a:ea typeface="Montserrat"/>
                <a:cs typeface="Montserrat"/>
                <a:sym typeface="Montserrat"/>
              </a:rPr>
              <a:t>Specific types of events and </a:t>
            </a:r>
            <a:r>
              <a:rPr lang="en-US" sz="1100">
                <a:latin typeface="Montserrat"/>
                <a:ea typeface="Montserrat"/>
                <a:cs typeface="Montserrat"/>
                <a:sym typeface="Montserrat"/>
              </a:rPr>
              <a:t>locations</a:t>
            </a:r>
            <a:r>
              <a:rPr lang="en-US" sz="1100">
                <a:latin typeface="Montserrat"/>
                <a:ea typeface="Montserrat"/>
                <a:cs typeface="Montserrat"/>
                <a:sym typeface="Montserrat"/>
              </a:rPr>
              <a:t> have a higher number than the rest</a:t>
            </a:r>
            <a:endParaRPr sz="1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106c42f143f_0_18"/>
          <p:cNvSpPr txBox="1"/>
          <p:nvPr>
            <p:ph type="title"/>
          </p:nvPr>
        </p:nvSpPr>
        <p:spPr>
          <a:xfrm>
            <a:off x="0" y="137150"/>
            <a:ext cx="8981100" cy="4926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Time series for 1st time attendee and Major prospects</a:t>
            </a:r>
            <a:endParaRPr sz="1800"/>
          </a:p>
        </p:txBody>
      </p:sp>
      <p:pic>
        <p:nvPicPr>
          <p:cNvPr id="126" name="Google Shape;126;g106c42f143f_0_18"/>
          <p:cNvPicPr preferRelativeResize="0"/>
          <p:nvPr/>
        </p:nvPicPr>
        <p:blipFill>
          <a:blip r:embed="rId4">
            <a:alphaModFix/>
          </a:blip>
          <a:stretch>
            <a:fillRect/>
          </a:stretch>
        </p:blipFill>
        <p:spPr>
          <a:xfrm>
            <a:off x="357850" y="777350"/>
            <a:ext cx="7316324" cy="1879950"/>
          </a:xfrm>
          <a:prstGeom prst="rect">
            <a:avLst/>
          </a:prstGeom>
          <a:noFill/>
          <a:ln>
            <a:noFill/>
          </a:ln>
        </p:spPr>
      </p:pic>
      <p:pic>
        <p:nvPicPr>
          <p:cNvPr id="127" name="Google Shape;127;g106c42f143f_0_18"/>
          <p:cNvPicPr preferRelativeResize="0"/>
          <p:nvPr/>
        </p:nvPicPr>
        <p:blipFill>
          <a:blip r:embed="rId5">
            <a:alphaModFix/>
          </a:blip>
          <a:stretch>
            <a:fillRect/>
          </a:stretch>
        </p:blipFill>
        <p:spPr>
          <a:xfrm>
            <a:off x="357850" y="2779525"/>
            <a:ext cx="7316371" cy="187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06c42f143f_0_0"/>
          <p:cNvSpPr txBox="1"/>
          <p:nvPr>
            <p:ph type="title"/>
          </p:nvPr>
        </p:nvSpPr>
        <p:spPr>
          <a:xfrm>
            <a:off x="0" y="137150"/>
            <a:ext cx="9351900" cy="411900"/>
          </a:xfrm>
          <a:prstGeom prst="rect">
            <a:avLst/>
          </a:prstGeom>
          <a:solidFill>
            <a:schemeClr val="dk2"/>
          </a:solidFill>
          <a:ln>
            <a:noFill/>
          </a:ln>
        </p:spPr>
        <p:txBody>
          <a:bodyPr anchorCtr="0" anchor="ctr" bIns="0" lIns="342900" spcFirstLastPara="1" rIns="0" wrap="square" tIns="0">
            <a:noAutofit/>
          </a:bodyPr>
          <a:lstStyle/>
          <a:p>
            <a:pPr indent="0" lvl="0" marL="0" rtl="0" algn="l">
              <a:spcBef>
                <a:spcPts val="0"/>
              </a:spcBef>
              <a:spcAft>
                <a:spcPts val="0"/>
              </a:spcAft>
              <a:buSzPts val="1500"/>
              <a:buNone/>
            </a:pPr>
            <a:r>
              <a:rPr lang="en-US" sz="1800"/>
              <a:t>Simple analysis -- Distribution of Participated</a:t>
            </a:r>
            <a:endParaRPr sz="1800"/>
          </a:p>
        </p:txBody>
      </p:sp>
      <p:pic>
        <p:nvPicPr>
          <p:cNvPr id="133" name="Google Shape;133;g106c42f143f_0_0"/>
          <p:cNvPicPr preferRelativeResize="0"/>
          <p:nvPr/>
        </p:nvPicPr>
        <p:blipFill>
          <a:blip r:embed="rId4">
            <a:alphaModFix/>
          </a:blip>
          <a:stretch>
            <a:fillRect/>
          </a:stretch>
        </p:blipFill>
        <p:spPr>
          <a:xfrm>
            <a:off x="491125" y="892775"/>
            <a:ext cx="5054675" cy="3658625"/>
          </a:xfrm>
          <a:prstGeom prst="rect">
            <a:avLst/>
          </a:prstGeom>
          <a:noFill/>
          <a:ln>
            <a:noFill/>
          </a:ln>
        </p:spPr>
      </p:pic>
      <p:sp>
        <p:nvSpPr>
          <p:cNvPr id="134" name="Google Shape;134;g106c42f143f_0_0"/>
          <p:cNvSpPr txBox="1"/>
          <p:nvPr/>
        </p:nvSpPr>
        <p:spPr>
          <a:xfrm>
            <a:off x="5903575" y="1685175"/>
            <a:ext cx="295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ontserrat"/>
                <a:ea typeface="Montserrat"/>
                <a:cs typeface="Montserrat"/>
                <a:sym typeface="Montserrat"/>
              </a:rPr>
              <a:t>Generally, most events held are small-scale events (Fewer than 100 participated)</a:t>
            </a:r>
            <a:endParaRPr sz="1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HSmith Colors">
      <a:dk1>
        <a:srgbClr val="000000"/>
      </a:dk1>
      <a:lt1>
        <a:srgbClr val="FFFFFF"/>
      </a:lt1>
      <a:dk2>
        <a:srgbClr val="C13936"/>
      </a:dk2>
      <a:lt2>
        <a:srgbClr val="C8C8C8"/>
      </a:lt2>
      <a:accent1>
        <a:srgbClr val="478D91"/>
      </a:accent1>
      <a:accent2>
        <a:srgbClr val="B43636"/>
      </a:accent2>
      <a:accent3>
        <a:srgbClr val="FFD24F"/>
      </a:accent3>
      <a:accent4>
        <a:srgbClr val="A4C6D3"/>
      </a:accent4>
      <a:accent5>
        <a:srgbClr val="E03A3E"/>
      </a:accent5>
      <a:accent6>
        <a:srgbClr val="BE9600"/>
      </a:accent6>
      <a:hlink>
        <a:srgbClr val="478D91"/>
      </a:hlink>
      <a:folHlink>
        <a:srgbClr val="B436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Wenxi Wu</dc:creator>
</cp:coreProperties>
</file>