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wzLUbwwu07haA/FgUoMFVc8s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8563e9ba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28563e9ba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40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-32175"/>
            <a:ext cx="3882109" cy="10351383"/>
          </a:xfrm>
          <a:custGeom>
            <a:rect b="b" l="l" r="r" t="t"/>
            <a:pathLst>
              <a:path extrusionOk="0" h="31850409" w="11588386">
                <a:moveTo>
                  <a:pt x="0" y="0"/>
                </a:moveTo>
                <a:lnTo>
                  <a:pt x="11588386" y="0"/>
                </a:lnTo>
                <a:lnTo>
                  <a:pt x="11588386" y="31850409"/>
                </a:lnTo>
                <a:lnTo>
                  <a:pt x="0" y="31850409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1777340" y="5542850"/>
            <a:ext cx="4873625" cy="2362928"/>
          </a:xfrm>
          <a:custGeom>
            <a:rect b="b" l="l" r="r" t="t"/>
            <a:pathLst>
              <a:path extrusionOk="0" h="5592730" w="6350000">
                <a:moveTo>
                  <a:pt x="0" y="0"/>
                </a:moveTo>
                <a:lnTo>
                  <a:pt x="6350000" y="0"/>
                </a:lnTo>
                <a:lnTo>
                  <a:pt x="6350000" y="5592730"/>
                </a:lnTo>
                <a:lnTo>
                  <a:pt x="0" y="5592730"/>
                </a:lnTo>
                <a:close/>
              </a:path>
            </a:pathLst>
          </a:custGeom>
          <a:solidFill>
            <a:srgbClr val="FDD469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Ying   Chai</a:t>
            </a:r>
            <a:endParaRPr b="1" i="0" sz="14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         Jingping  Guo</a:t>
            </a:r>
            <a:endParaRPr b="1" i="0" sz="14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                 Jing  Lin</a:t>
            </a:r>
            <a:endParaRPr b="1" i="0" sz="14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                Yifei  Li</a:t>
            </a:r>
            <a:endParaRPr b="1" i="0" sz="14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             Shenger  Zhang</a:t>
            </a:r>
            <a:endParaRPr b="1" i="0" sz="14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752600" y="1333500"/>
            <a:ext cx="15468611" cy="4412851"/>
            <a:chOff x="0" y="2068776"/>
            <a:chExt cx="19243800" cy="5188555"/>
          </a:xfrm>
        </p:grpSpPr>
        <p:sp>
          <p:nvSpPr>
            <p:cNvPr id="91" name="Google Shape;91;p1"/>
            <p:cNvSpPr txBox="1"/>
            <p:nvPr/>
          </p:nvSpPr>
          <p:spPr>
            <a:xfrm>
              <a:off x="0" y="2068776"/>
              <a:ext cx="19243800" cy="44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b="1" i="0" lang="en-US" sz="88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Pred</a:t>
              </a:r>
              <a:r>
                <a:rPr b="1" i="0" lang="en-US" sz="8800" u="none" cap="none" strike="noStrike">
                  <a:solidFill>
                    <a:srgbClr val="E6DCCA"/>
                  </a:solidFill>
                  <a:latin typeface="Calibri"/>
                  <a:ea typeface="Calibri"/>
                  <a:cs typeface="Calibri"/>
                  <a:sym typeface="Calibri"/>
                </a:rPr>
                <a:t>iction of Potential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b="1" i="0" lang="en-US" sz="88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Vehi</a:t>
              </a:r>
              <a:r>
                <a:rPr b="1" i="0" lang="en-US" sz="8800" u="none" cap="none" strike="noStrike">
                  <a:solidFill>
                    <a:srgbClr val="E6DCCA"/>
                  </a:solidFill>
                  <a:latin typeface="Calibri"/>
                  <a:ea typeface="Calibri"/>
                  <a:cs typeface="Calibri"/>
                  <a:sym typeface="Calibri"/>
                </a:rPr>
                <a:t>cle Insurance Fraud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6406231"/>
              <a:ext cx="124347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-US" sz="42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r>
                <a:rPr b="1" i="0" lang="en-US" sz="42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 05</a:t>
              </a:r>
              <a:r>
                <a:rPr b="1" i="0" lang="en-US" sz="40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 b="0" i="0" sz="1400" u="none" cap="none" strike="noStrike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176" y="8136763"/>
            <a:ext cx="1222275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4950" y="8228675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0996" y="8201813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99413" y="8136763"/>
            <a:ext cx="1222275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86605" y="8163638"/>
            <a:ext cx="1222275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08875" y="8071762"/>
            <a:ext cx="1222275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99993" y="8136788"/>
            <a:ext cx="1222275" cy="1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91118" y="8071750"/>
            <a:ext cx="1222275" cy="1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239" name="Google Shape;239;p10"/>
          <p:cNvSpPr/>
          <p:nvPr/>
        </p:nvSpPr>
        <p:spPr>
          <a:xfrm>
            <a:off x="9171908" y="0"/>
            <a:ext cx="9096956" cy="10287000"/>
          </a:xfrm>
          <a:custGeom>
            <a:rect b="b" l="l" r="r" t="t"/>
            <a:pathLst>
              <a:path extrusionOk="0" h="29963219" w="25251724">
                <a:moveTo>
                  <a:pt x="0" y="0"/>
                </a:moveTo>
                <a:lnTo>
                  <a:pt x="25251724" y="0"/>
                </a:lnTo>
                <a:lnTo>
                  <a:pt x="25251724" y="29963219"/>
                </a:lnTo>
                <a:lnTo>
                  <a:pt x="0" y="29963219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241" name="Google Shape;241;p10"/>
          <p:cNvSpPr txBox="1"/>
          <p:nvPr/>
        </p:nvSpPr>
        <p:spPr>
          <a:xfrm>
            <a:off x="2913912" y="9460684"/>
            <a:ext cx="948113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DE9D8"/>
                </a:solidFill>
                <a:latin typeface="Montserrat"/>
                <a:ea typeface="Montserrat"/>
                <a:cs typeface="Montserrat"/>
                <a:sym typeface="Montserrat"/>
              </a:rPr>
              <a:t>Analysis and Finding(Cont.) </a:t>
            </a:r>
            <a:endParaRPr b="1" i="0" sz="2800" u="none" cap="none" strike="noStrike">
              <a:solidFill>
                <a:srgbClr val="FDE9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9643281" y="391694"/>
            <a:ext cx="7008750" cy="1350169"/>
            <a:chOff x="0" y="-76200"/>
            <a:chExt cx="9345000" cy="1800225"/>
          </a:xfrm>
        </p:grpSpPr>
        <p:sp>
          <p:nvSpPr>
            <p:cNvPr id="243" name="Google Shape;243;p10"/>
            <p:cNvSpPr txBox="1"/>
            <p:nvPr/>
          </p:nvSpPr>
          <p:spPr>
            <a:xfrm>
              <a:off x="0" y="1088625"/>
              <a:ext cx="93450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rgbClr val="1C252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 FOREST</a:t>
              </a:r>
              <a:endParaRPr b="1" i="0" sz="3096" u="none" cap="none" strike="noStrike">
                <a:solidFill>
                  <a:srgbClr val="1C252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-76200"/>
              <a:ext cx="7650765" cy="1059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11"/>
                <a:buFont typeface="Arial"/>
                <a:buNone/>
              </a:pPr>
              <a:r>
                <a:rPr b="0" i="0" lang="en-US" sz="4711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Model3</a:t>
              </a:r>
              <a:endParaRPr b="0" i="0" sz="4711" u="none" cap="none" strike="noStrike">
                <a:solidFill>
                  <a:srgbClr val="1C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0"/>
          <p:cNvSpPr/>
          <p:nvPr/>
        </p:nvSpPr>
        <p:spPr>
          <a:xfrm>
            <a:off x="9540575" y="1940675"/>
            <a:ext cx="8405795" cy="6171612"/>
          </a:xfrm>
          <a:custGeom>
            <a:rect b="b" l="l" r="r" t="t"/>
            <a:pathLst>
              <a:path extrusionOk="0" h="14269624" w="24722927">
                <a:moveTo>
                  <a:pt x="0" y="0"/>
                </a:moveTo>
                <a:lnTo>
                  <a:pt x="24722927" y="0"/>
                </a:lnTo>
                <a:lnTo>
                  <a:pt x="24722927" y="14269624"/>
                </a:lnTo>
                <a:lnTo>
                  <a:pt x="0" y="142696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246" name="Google Shape;246;p10"/>
          <p:cNvSpPr txBox="1"/>
          <p:nvPr/>
        </p:nvSpPr>
        <p:spPr>
          <a:xfrm>
            <a:off x="1035950" y="2752075"/>
            <a:ext cx="7763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DD0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Intelligent algorithm: comprehensive &amp; randomness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High Accuracy (0.94）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High sensitivity (0.05): Not applicable in reality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3575" y="2117100"/>
            <a:ext cx="8053625" cy="58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25" y="9245450"/>
            <a:ext cx="1001150" cy="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/>
          <p:nvPr/>
        </p:nvSpPr>
        <p:spPr>
          <a:xfrm>
            <a:off x="827850" y="1044975"/>
            <a:ext cx="8524875" cy="7039234"/>
          </a:xfrm>
          <a:custGeom>
            <a:rect b="b" l="l" r="r" t="t"/>
            <a:pathLst>
              <a:path extrusionOk="0" h="4462272" w="6350000">
                <a:moveTo>
                  <a:pt x="0" y="0"/>
                </a:moveTo>
                <a:lnTo>
                  <a:pt x="6350000" y="0"/>
                </a:lnTo>
                <a:lnTo>
                  <a:pt x="6350000" y="4462272"/>
                </a:lnTo>
                <a:lnTo>
                  <a:pt x="0" y="4462272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</p:sp>
      <p:sp>
        <p:nvSpPr>
          <p:cNvPr id="254" name="Google Shape;254;p11"/>
          <p:cNvSpPr txBox="1"/>
          <p:nvPr/>
        </p:nvSpPr>
        <p:spPr>
          <a:xfrm>
            <a:off x="10288400" y="2528900"/>
            <a:ext cx="76434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“upweights” misclassified data points</a:t>
            </a:r>
            <a:endParaRPr b="1" i="0" sz="2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parameter: learning rate=0.001(default)</a:t>
            </a:r>
            <a:endParaRPr b="1" i="0" sz="2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          		   </a:t>
            </a:r>
            <a:r>
              <a:rPr b="1" lang="en-US" sz="2600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tree number=5000</a:t>
            </a:r>
            <a:endParaRPr b="1" i="0" sz="2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High accuracy(0.93), low sensitivity(0.21)</a:t>
            </a:r>
            <a:endParaRPr b="1" i="0" sz="2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important variables</a:t>
            </a:r>
            <a:endParaRPr b="1" i="0" sz="2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FDE9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256" name="Google Shape;256;p11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E6DCCA"/>
          </a:solidFill>
          <a:ln>
            <a:noFill/>
          </a:ln>
        </p:spPr>
      </p:sp>
      <p:sp>
        <p:nvSpPr>
          <p:cNvPr id="257" name="Google Shape;257;p11"/>
          <p:cNvSpPr txBox="1"/>
          <p:nvPr/>
        </p:nvSpPr>
        <p:spPr>
          <a:xfrm>
            <a:off x="2913912" y="9460684"/>
            <a:ext cx="948113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2529"/>
                </a:solidFill>
                <a:latin typeface="Montserrat"/>
                <a:ea typeface="Montserrat"/>
                <a:cs typeface="Montserrat"/>
                <a:sym typeface="Montserrat"/>
              </a:rPr>
              <a:t>Analysis and Finding(Cont.) </a:t>
            </a:r>
            <a:endParaRPr b="1" i="0" sz="28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8" name="Google Shape;258;p11"/>
          <p:cNvGrpSpPr/>
          <p:nvPr/>
        </p:nvGrpSpPr>
        <p:grpSpPr>
          <a:xfrm>
            <a:off x="10288391" y="961938"/>
            <a:ext cx="7008750" cy="1350169"/>
            <a:chOff x="0" y="-76200"/>
            <a:chExt cx="9345000" cy="1800225"/>
          </a:xfrm>
        </p:grpSpPr>
        <p:sp>
          <p:nvSpPr>
            <p:cNvPr id="259" name="Google Shape;259;p11"/>
            <p:cNvSpPr txBox="1"/>
            <p:nvPr/>
          </p:nvSpPr>
          <p:spPr>
            <a:xfrm>
              <a:off x="0" y="1088625"/>
              <a:ext cx="93450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rgbClr val="FDD0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BOOSTING</a:t>
              </a:r>
              <a:endParaRPr b="1" i="0" sz="3096" u="none" cap="none" strike="noStrike">
                <a:solidFill>
                  <a:srgbClr val="FDD0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0" y="-76200"/>
              <a:ext cx="56700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11"/>
                <a:buFont typeface="Arial"/>
                <a:buNone/>
              </a:pPr>
              <a:r>
                <a:rPr b="0" i="0" lang="en-US" sz="4711" u="none" cap="none" strike="noStrike">
                  <a:solidFill>
                    <a:srgbClr val="FDD05A"/>
                  </a:solidFill>
                  <a:latin typeface="Calibri"/>
                  <a:ea typeface="Calibri"/>
                  <a:cs typeface="Calibri"/>
                  <a:sym typeface="Calibri"/>
                </a:rPr>
                <a:t>Model 4</a:t>
              </a:r>
              <a:endParaRPr b="0" i="0" sz="4711" u="none" cap="none" strike="noStrike">
                <a:solidFill>
                  <a:srgbClr val="FDD0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463" y="1190662"/>
            <a:ext cx="8166201" cy="67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625" y="9213075"/>
            <a:ext cx="943750" cy="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/>
          <p:nvPr/>
        </p:nvSpPr>
        <p:spPr>
          <a:xfrm>
            <a:off x="3072126" y="29057"/>
            <a:ext cx="1850629" cy="10228872"/>
          </a:xfrm>
          <a:custGeom>
            <a:rect b="b" l="l" r="r" t="t"/>
            <a:pathLst>
              <a:path extrusionOk="0" h="30996582" w="5607967">
                <a:moveTo>
                  <a:pt x="0" y="0"/>
                </a:moveTo>
                <a:lnTo>
                  <a:pt x="5607967" y="0"/>
                </a:lnTo>
                <a:lnTo>
                  <a:pt x="5607967" y="30996582"/>
                </a:lnTo>
                <a:lnTo>
                  <a:pt x="0" y="30996582"/>
                </a:lnTo>
                <a:close/>
              </a:path>
            </a:pathLst>
          </a:custGeom>
          <a:solidFill>
            <a:srgbClr val="FDD05A">
              <a:alpha val="18823"/>
            </a:srgbClr>
          </a:solidFill>
          <a:ln>
            <a:noFill/>
          </a:ln>
        </p:spPr>
      </p:sp>
      <p:grpSp>
        <p:nvGrpSpPr>
          <p:cNvPr id="269" name="Google Shape;269;p12"/>
          <p:cNvGrpSpPr/>
          <p:nvPr/>
        </p:nvGrpSpPr>
        <p:grpSpPr>
          <a:xfrm>
            <a:off x="647075" y="4229088"/>
            <a:ext cx="5029479" cy="1350169"/>
            <a:chOff x="-781726" y="-76200"/>
            <a:chExt cx="9345000" cy="1800225"/>
          </a:xfrm>
        </p:grpSpPr>
        <p:sp>
          <p:nvSpPr>
            <p:cNvPr id="270" name="Google Shape;270;p12"/>
            <p:cNvSpPr txBox="1"/>
            <p:nvPr/>
          </p:nvSpPr>
          <p:spPr>
            <a:xfrm>
              <a:off x="-781726" y="1088625"/>
              <a:ext cx="93450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rgbClr val="FDD0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XGBOOST</a:t>
              </a:r>
              <a:endParaRPr b="1" i="0" sz="3096" u="none" cap="none" strike="noStrike">
                <a:solidFill>
                  <a:srgbClr val="FDD0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12"/>
            <p:cNvSpPr txBox="1"/>
            <p:nvPr/>
          </p:nvSpPr>
          <p:spPr>
            <a:xfrm>
              <a:off x="-781726" y="-76200"/>
              <a:ext cx="56700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11"/>
                <a:buFont typeface="Arial"/>
                <a:buNone/>
              </a:pPr>
              <a:r>
                <a:rPr b="0" i="0" lang="en-US" sz="4711" u="none" cap="none" strike="noStrike">
                  <a:solidFill>
                    <a:srgbClr val="FDD05A"/>
                  </a:solidFill>
                  <a:latin typeface="Calibri"/>
                  <a:ea typeface="Calibri"/>
                  <a:cs typeface="Calibri"/>
                  <a:sym typeface="Calibri"/>
                </a:rPr>
                <a:t>Model 5</a:t>
              </a:r>
              <a:endParaRPr b="0" i="0" sz="4711" u="none" cap="none" strike="noStrike">
                <a:solidFill>
                  <a:srgbClr val="FDD0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2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E6DCCA"/>
          </a:solidFill>
          <a:ln>
            <a:noFill/>
          </a:ln>
        </p:spPr>
      </p:sp>
      <p:sp>
        <p:nvSpPr>
          <p:cNvPr id="273" name="Google Shape;273;p12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274" name="Google Shape;274;p12"/>
          <p:cNvSpPr txBox="1"/>
          <p:nvPr/>
        </p:nvSpPr>
        <p:spPr>
          <a:xfrm>
            <a:off x="2913912" y="9460684"/>
            <a:ext cx="948113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and Finding(Cont.) 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5065850" y="2650850"/>
            <a:ext cx="79953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500"/>
              <a:buFont typeface="Calibri"/>
              <a:buChar char="●"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regularization techniques</a:t>
            </a:r>
            <a:endParaRPr b="1" i="0" sz="25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500"/>
              <a:buFont typeface="Calibri"/>
              <a:buChar char="●"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parameter:    </a:t>
            </a:r>
            <a:endParaRPr b="1" i="0" sz="25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logistic regression for classification </a:t>
            </a:r>
            <a:endParaRPr b="1" i="0" sz="25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maximum depth of the tree=4             </a:t>
            </a:r>
            <a:endParaRPr b="1" i="0" sz="25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500"/>
              <a:buFont typeface="Calibri"/>
              <a:buChar char="●"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Low accuracy(0.66),  high sensitivity(0.87)</a:t>
            </a:r>
            <a:endParaRPr b="1" i="0" sz="25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E9D8"/>
              </a:buClr>
              <a:buSzPts val="2500"/>
              <a:buFont typeface="Calibri"/>
              <a:buChar char="●"/>
            </a:pPr>
            <a:r>
              <a:rPr b="1" i="0" lang="en-US" sz="25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important variables</a:t>
            </a:r>
            <a:endParaRPr b="0" i="0" sz="25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11181275" y="2300549"/>
            <a:ext cx="6736998" cy="5207254"/>
          </a:xfrm>
          <a:custGeom>
            <a:rect b="b" l="l" r="r" t="t"/>
            <a:pathLst>
              <a:path extrusionOk="0" h="28532897" w="24722927">
                <a:moveTo>
                  <a:pt x="0" y="0"/>
                </a:moveTo>
                <a:lnTo>
                  <a:pt x="24722927" y="0"/>
                </a:lnTo>
                <a:lnTo>
                  <a:pt x="24722927" y="28532897"/>
                </a:lnTo>
                <a:lnTo>
                  <a:pt x="0" y="28532897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371" y="2448635"/>
            <a:ext cx="6400800" cy="491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62" y="9145212"/>
            <a:ext cx="1079475" cy="10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284" name="Google Shape;284;p13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E6DC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2913912" y="9460684"/>
            <a:ext cx="94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2529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 b="1" i="0" sz="28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Play with solid fill" id="286" name="Google Shape;2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350" y="7308150"/>
            <a:ext cx="831376" cy="8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10056300" y="6892700"/>
            <a:ext cx="785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Sensitivity best:  Classification Tree</a:t>
            </a:r>
            <a:endParaRPr b="1" i="0" sz="32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Accuracy best:     Random Forest</a:t>
            </a:r>
            <a:endParaRPr b="1" i="0" sz="32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Overall best (Relatively) :  XGBoost</a:t>
            </a:r>
            <a:endParaRPr b="1" i="0" sz="32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9065600" y="1017850"/>
            <a:ext cx="7416878" cy="5064589"/>
          </a:xfrm>
          <a:custGeom>
            <a:rect b="b" l="l" r="r" t="t"/>
            <a:pathLst>
              <a:path extrusionOk="0" h="28532897" w="24722927">
                <a:moveTo>
                  <a:pt x="0" y="0"/>
                </a:moveTo>
                <a:lnTo>
                  <a:pt x="24722927" y="0"/>
                </a:lnTo>
                <a:lnTo>
                  <a:pt x="24722927" y="28532897"/>
                </a:lnTo>
                <a:lnTo>
                  <a:pt x="0" y="28532897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289" name="Google Shape;289;p13"/>
          <p:cNvPicPr preferRelativeResize="0"/>
          <p:nvPr/>
        </p:nvPicPr>
        <p:blipFill rotWithShape="1">
          <a:blip r:embed="rId4">
            <a:alphaModFix/>
          </a:blip>
          <a:srcRect b="0" l="940" r="0" t="15802"/>
          <a:stretch/>
        </p:blipFill>
        <p:spPr>
          <a:xfrm>
            <a:off x="762400" y="2293550"/>
            <a:ext cx="7619175" cy="35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250" y="1221308"/>
            <a:ext cx="7010398" cy="46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600" y="9333325"/>
            <a:ext cx="831375" cy="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46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8563e9ba1_0_15"/>
          <p:cNvSpPr/>
          <p:nvPr/>
        </p:nvSpPr>
        <p:spPr>
          <a:xfrm>
            <a:off x="-2288" y="9084101"/>
            <a:ext cx="2286000" cy="1200861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</p:sp>
      <p:sp>
        <p:nvSpPr>
          <p:cNvPr id="297" name="Google Shape;297;g128563e9ba1_0_15"/>
          <p:cNvSpPr/>
          <p:nvPr/>
        </p:nvSpPr>
        <p:spPr>
          <a:xfrm>
            <a:off x="2285305" y="9084101"/>
            <a:ext cx="15989265" cy="1200861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298" name="Google Shape;298;g128563e9ba1_0_15"/>
          <p:cNvSpPr txBox="1"/>
          <p:nvPr/>
        </p:nvSpPr>
        <p:spPr>
          <a:xfrm>
            <a:off x="7779224" y="31526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8563e9ba1_0_15"/>
          <p:cNvSpPr txBox="1"/>
          <p:nvPr/>
        </p:nvSpPr>
        <p:spPr>
          <a:xfrm>
            <a:off x="2913912" y="9460684"/>
            <a:ext cx="10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Montserrat"/>
                <a:ea typeface="Montserrat"/>
                <a:cs typeface="Montserrat"/>
                <a:sym typeface="Montserrat"/>
              </a:rPr>
              <a:t>Prediction of Potential Vehicle Insurance Fraud</a:t>
            </a:r>
            <a:endParaRPr b="1" i="0" sz="1400" u="none" cap="none" strike="noStrike">
              <a:solidFill>
                <a:srgbClr val="E6DC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8563e9ba1_0_15"/>
          <p:cNvSpPr txBox="1"/>
          <p:nvPr/>
        </p:nvSpPr>
        <p:spPr>
          <a:xfrm>
            <a:off x="5429009" y="763275"/>
            <a:ext cx="705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1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i="0" sz="6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8563e9ba1_0_15"/>
          <p:cNvSpPr txBox="1"/>
          <p:nvPr/>
        </p:nvSpPr>
        <p:spPr>
          <a:xfrm>
            <a:off x="2563400" y="2034500"/>
            <a:ext cx="55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selected the best predictive models based on different indicators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28563e9ba1_0_15"/>
          <p:cNvSpPr txBox="1"/>
          <p:nvPr/>
        </p:nvSpPr>
        <p:spPr>
          <a:xfrm>
            <a:off x="9290863" y="2001925"/>
            <a:ext cx="6632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figured out some important features that probably affect a claim is fraud or not: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8563e9ba1_0_15"/>
          <p:cNvSpPr txBox="1"/>
          <p:nvPr/>
        </p:nvSpPr>
        <p:spPr>
          <a:xfrm>
            <a:off x="2146200" y="6221200"/>
            <a:ext cx="3146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128563e9ba1_0_15"/>
          <p:cNvSpPr/>
          <p:nvPr/>
        </p:nvSpPr>
        <p:spPr>
          <a:xfrm flipH="1" rot="10800000">
            <a:off x="2283700" y="5894150"/>
            <a:ext cx="14452471" cy="63913"/>
          </a:xfrm>
          <a:custGeom>
            <a:rect b="b" l="l" r="r" t="t"/>
            <a:pathLst>
              <a:path extrusionOk="0" h="69850" w="14169089">
                <a:moveTo>
                  <a:pt x="13878258" y="0"/>
                </a:moveTo>
                <a:lnTo>
                  <a:pt x="0" y="0"/>
                </a:lnTo>
                <a:lnTo>
                  <a:pt x="0" y="69850"/>
                </a:lnTo>
                <a:lnTo>
                  <a:pt x="14169089" y="69850"/>
                </a:lnTo>
                <a:lnTo>
                  <a:pt x="14169089" y="0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305" name="Google Shape;305;g128563e9ba1_0_15"/>
          <p:cNvSpPr/>
          <p:nvPr/>
        </p:nvSpPr>
        <p:spPr>
          <a:xfrm flipH="1" rot="-5400000">
            <a:off x="7001818" y="3860595"/>
            <a:ext cx="3613118" cy="56579"/>
          </a:xfrm>
          <a:custGeom>
            <a:rect b="b" l="l" r="r" t="t"/>
            <a:pathLst>
              <a:path extrusionOk="0" h="69850" w="14169089">
                <a:moveTo>
                  <a:pt x="13878258" y="0"/>
                </a:moveTo>
                <a:lnTo>
                  <a:pt x="0" y="0"/>
                </a:lnTo>
                <a:lnTo>
                  <a:pt x="0" y="69850"/>
                </a:lnTo>
                <a:lnTo>
                  <a:pt x="14169089" y="69850"/>
                </a:lnTo>
                <a:lnTo>
                  <a:pt x="14169089" y="0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pic>
        <p:nvPicPr>
          <p:cNvPr id="306" name="Google Shape;306;g128563e9ba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400" y="19500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28563e9ba1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77750" y="19500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28563e9ba1_0_15"/>
          <p:cNvSpPr txBox="1"/>
          <p:nvPr/>
        </p:nvSpPr>
        <p:spPr>
          <a:xfrm>
            <a:off x="1913550" y="6856300"/>
            <a:ext cx="161904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 better way when upsampling instead of simply duplicating data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 method to merge some features or decrease some categories (too many features lead to reduced validity）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prove whether or not there is a better way to  trade off the accuracy and sensitivity in this case  (more model to tr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y)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g128563e9ba1_0_15"/>
          <p:cNvSpPr txBox="1"/>
          <p:nvPr/>
        </p:nvSpPr>
        <p:spPr>
          <a:xfrm>
            <a:off x="2393875" y="3321025"/>
            <a:ext cx="5208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best:   Classification Tree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best:     Random Forest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best :        XGBoost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28563e9ba1_0_15"/>
          <p:cNvSpPr txBox="1"/>
          <p:nvPr/>
        </p:nvSpPr>
        <p:spPr>
          <a:xfrm>
            <a:off x="9385650" y="3189975"/>
            <a:ext cx="699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                                                   Which day of week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month it’s claimed                      The policy type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make of car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128563e9ba1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925" y="9245786"/>
            <a:ext cx="877548" cy="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/>
          <p:nvPr/>
        </p:nvSpPr>
        <p:spPr>
          <a:xfrm>
            <a:off x="2708496" y="-100458"/>
            <a:ext cx="12866832" cy="10475344"/>
          </a:xfrm>
          <a:custGeom>
            <a:rect b="b" l="l" r="r" t="t"/>
            <a:pathLst>
              <a:path extrusionOk="0" h="31850409" w="39121755">
                <a:moveTo>
                  <a:pt x="0" y="0"/>
                </a:moveTo>
                <a:lnTo>
                  <a:pt x="39121755" y="0"/>
                </a:lnTo>
                <a:lnTo>
                  <a:pt x="39121755" y="31850409"/>
                </a:lnTo>
                <a:lnTo>
                  <a:pt x="0" y="31850409"/>
                </a:lnTo>
                <a:close/>
              </a:path>
            </a:pathLst>
          </a:custGeom>
          <a:solidFill>
            <a:srgbClr val="FDD05A">
              <a:alpha val="18823"/>
            </a:srgbClr>
          </a:solidFill>
          <a:ln>
            <a:noFill/>
          </a:ln>
        </p:spPr>
      </p:sp>
      <p:sp>
        <p:nvSpPr>
          <p:cNvPr id="317" name="Google Shape;317;p16"/>
          <p:cNvSpPr txBox="1"/>
          <p:nvPr/>
        </p:nvSpPr>
        <p:spPr>
          <a:xfrm>
            <a:off x="3962400" y="2280919"/>
            <a:ext cx="10136700" cy="5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2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DD469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0" i="0" sz="1400" u="none" cap="none" strike="noStrike">
              <a:solidFill>
                <a:srgbClr val="FDD4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12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DD469"/>
                </a:solidFill>
                <a:latin typeface="Montserrat"/>
                <a:ea typeface="Montserrat"/>
                <a:cs typeface="Montserrat"/>
                <a:sym typeface="Montserrat"/>
              </a:rPr>
              <a:t>FOR YOUR LISTENING!</a:t>
            </a:r>
            <a:endParaRPr b="1" i="0" sz="7200" u="none" cap="none" strike="noStrike">
              <a:solidFill>
                <a:srgbClr val="FDD4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9144000" y="0"/>
            <a:ext cx="9144001" cy="9079391"/>
          </a:xfrm>
          <a:custGeom>
            <a:rect b="b" l="l" r="r" t="t"/>
            <a:pathLst>
              <a:path extrusionOk="0" h="27605999" w="27802443">
                <a:moveTo>
                  <a:pt x="0" y="0"/>
                </a:moveTo>
                <a:lnTo>
                  <a:pt x="27802443" y="0"/>
                </a:lnTo>
                <a:lnTo>
                  <a:pt x="27802443" y="27605999"/>
                </a:lnTo>
                <a:lnTo>
                  <a:pt x="0" y="27605999"/>
                </a:lnTo>
                <a:close/>
              </a:path>
            </a:pathLst>
          </a:custGeom>
          <a:solidFill>
            <a:srgbClr val="FD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grpSp>
        <p:nvGrpSpPr>
          <p:cNvPr id="107" name="Google Shape;107;p2"/>
          <p:cNvGrpSpPr/>
          <p:nvPr/>
        </p:nvGrpSpPr>
        <p:grpSpPr>
          <a:xfrm>
            <a:off x="10134600" y="932971"/>
            <a:ext cx="6284732" cy="919820"/>
            <a:chOff x="0" y="-76200"/>
            <a:chExt cx="8379643" cy="1226427"/>
          </a:xfrm>
        </p:grpSpPr>
        <p:sp>
          <p:nvSpPr>
            <p:cNvPr id="108" name="Google Shape;108;p2"/>
            <p:cNvSpPr/>
            <p:nvPr/>
          </p:nvSpPr>
          <p:spPr>
            <a:xfrm flipH="1" rot="10800000">
              <a:off x="0" y="1013924"/>
              <a:ext cx="8379643" cy="136303"/>
            </a:xfrm>
            <a:custGeom>
              <a:rect b="b" l="l" r="r" t="t"/>
              <a:pathLst>
                <a:path extrusionOk="0" h="69850" w="14169089">
                  <a:moveTo>
                    <a:pt x="1387825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169089" y="69850"/>
                  </a:lnTo>
                  <a:lnTo>
                    <a:pt x="14169089" y="0"/>
                  </a:lnTo>
                  <a:close/>
                </a:path>
              </a:pathLst>
            </a:custGeom>
            <a:solidFill>
              <a:srgbClr val="1C2529"/>
            </a:solidFill>
            <a:ln>
              <a:noFill/>
            </a:ln>
          </p:spPr>
        </p:sp>
        <p:sp>
          <p:nvSpPr>
            <p:cNvPr id="109" name="Google Shape;109;p2"/>
            <p:cNvSpPr txBox="1"/>
            <p:nvPr/>
          </p:nvSpPr>
          <p:spPr>
            <a:xfrm>
              <a:off x="0" y="-76200"/>
              <a:ext cx="5669972" cy="1090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212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2913912" y="9460684"/>
            <a:ext cx="10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Montserrat"/>
                <a:ea typeface="Montserrat"/>
                <a:cs typeface="Montserrat"/>
                <a:sym typeface="Montserrat"/>
              </a:rPr>
              <a:t>Prediction of Potential Vehicle Insurance Fraud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5 with solid fill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151" y="9287225"/>
            <a:ext cx="778000" cy="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10039600" y="2057900"/>
            <a:ext cx="9144000" cy="6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Finding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●"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30700" y="9352975"/>
            <a:ext cx="11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300" y="1357600"/>
            <a:ext cx="9144000" cy="63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075" y="1355772"/>
            <a:ext cx="9153525" cy="63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-2288" y="9084101"/>
            <a:ext cx="18288000" cy="1201698"/>
            <a:chOff x="-3050" y="-3050"/>
            <a:chExt cx="24384000" cy="1602263"/>
          </a:xfrm>
        </p:grpSpPr>
        <p:sp>
          <p:nvSpPr>
            <p:cNvPr id="121" name="Google Shape;121;p3"/>
            <p:cNvSpPr/>
            <p:nvPr/>
          </p:nvSpPr>
          <p:spPr>
            <a:xfrm>
              <a:off x="-3050" y="-3050"/>
              <a:ext cx="3050124" cy="1602263"/>
            </a:xfrm>
            <a:custGeom>
              <a:rect b="b" l="l" r="r" t="t"/>
              <a:pathLst>
                <a:path extrusionOk="0" h="3335724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3335724"/>
                  </a:lnTo>
                  <a:lnTo>
                    <a:pt x="0" y="3335724"/>
                  </a:lnTo>
                  <a:close/>
                </a:path>
              </a:pathLst>
            </a:custGeom>
            <a:solidFill>
              <a:srgbClr val="FDD05A"/>
            </a:solidFill>
            <a:ln>
              <a:noFill/>
            </a:ln>
          </p:spPr>
        </p:sp>
        <p:sp>
          <p:nvSpPr>
            <p:cNvPr id="122" name="Google Shape;122;p3"/>
            <p:cNvSpPr/>
            <p:nvPr/>
          </p:nvSpPr>
          <p:spPr>
            <a:xfrm>
              <a:off x="3047074" y="-3050"/>
              <a:ext cx="21333876" cy="1602263"/>
            </a:xfrm>
            <a:custGeom>
              <a:rect b="b" l="l" r="r" t="t"/>
              <a:pathLst>
                <a:path extrusionOk="0" h="3335724" w="44414625">
                  <a:moveTo>
                    <a:pt x="0" y="0"/>
                  </a:moveTo>
                  <a:lnTo>
                    <a:pt x="44414625" y="0"/>
                  </a:lnTo>
                  <a:lnTo>
                    <a:pt x="44414625" y="3335724"/>
                  </a:lnTo>
                  <a:lnTo>
                    <a:pt x="0" y="3335724"/>
                  </a:lnTo>
                  <a:close/>
                </a:path>
              </a:pathLst>
            </a:custGeom>
            <a:solidFill>
              <a:srgbClr val="E6DCCA"/>
            </a:solidFill>
            <a:ln>
              <a:noFill/>
            </a:ln>
          </p:spPr>
        </p:sp>
      </p:grpSp>
      <p:grpSp>
        <p:nvGrpSpPr>
          <p:cNvPr id="123" name="Google Shape;123;p3"/>
          <p:cNvGrpSpPr/>
          <p:nvPr/>
        </p:nvGrpSpPr>
        <p:grpSpPr>
          <a:xfrm>
            <a:off x="4457769" y="713895"/>
            <a:ext cx="9372461" cy="1421959"/>
            <a:chOff x="0" y="-2555820"/>
            <a:chExt cx="9345000" cy="1895945"/>
          </a:xfrm>
        </p:grpSpPr>
        <p:sp>
          <p:nvSpPr>
            <p:cNvPr id="124" name="Google Shape;124;p3"/>
            <p:cNvSpPr txBox="1"/>
            <p:nvPr/>
          </p:nvSpPr>
          <p:spPr>
            <a:xfrm>
              <a:off x="0" y="-1316575"/>
              <a:ext cx="9345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60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FDD0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ABOUT VEHICLE INSURANCE FRAUD</a:t>
              </a:r>
              <a:endParaRPr b="0" i="0" sz="3200" u="none" cap="none" strike="noStrike">
                <a:solidFill>
                  <a:srgbClr val="FDD0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1391380" y="-2555820"/>
              <a:ext cx="59847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39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rgbClr val="E6DCCA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b="1" i="0" sz="4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2913912" y="9460684"/>
            <a:ext cx="9481138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C2529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i="0" sz="32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ar with solid fill"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96" y="92277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5015653" y="5383962"/>
            <a:ext cx="342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72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$80 </a:t>
            </a:r>
            <a:r>
              <a:rPr b="0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Billion</a:t>
            </a:r>
            <a:endParaRPr b="0" i="0" sz="3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4669750" y="3966702"/>
            <a:ext cx="1428504" cy="1428504"/>
          </a:xfrm>
          <a:custGeom>
            <a:rect b="b" l="l" r="r" t="t"/>
            <a:pathLst>
              <a:path extrusionOk="0" h="198" w="159">
                <a:moveTo>
                  <a:pt x="155" y="18"/>
                </a:moveTo>
                <a:cubicBezTo>
                  <a:pt x="150" y="19"/>
                  <a:pt x="146" y="19"/>
                  <a:pt x="141" y="19"/>
                </a:cubicBezTo>
                <a:cubicBezTo>
                  <a:pt x="118" y="19"/>
                  <a:pt x="96" y="13"/>
                  <a:pt x="82" y="2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2"/>
                  <a:pt x="77" y="2"/>
                  <a:pt x="77" y="2"/>
                </a:cubicBezTo>
                <a:cubicBezTo>
                  <a:pt x="64" y="13"/>
                  <a:pt x="42" y="19"/>
                  <a:pt x="18" y="19"/>
                </a:cubicBezTo>
                <a:cubicBezTo>
                  <a:pt x="14" y="19"/>
                  <a:pt x="9" y="19"/>
                  <a:pt x="5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61"/>
                  <a:pt x="29" y="171"/>
                  <a:pt x="53" y="180"/>
                </a:cubicBezTo>
                <a:cubicBezTo>
                  <a:pt x="68" y="186"/>
                  <a:pt x="76" y="194"/>
                  <a:pt x="77" y="195"/>
                </a:cubicBezTo>
                <a:cubicBezTo>
                  <a:pt x="80" y="198"/>
                  <a:pt x="80" y="198"/>
                  <a:pt x="80" y="198"/>
                </a:cubicBezTo>
                <a:cubicBezTo>
                  <a:pt x="83" y="195"/>
                  <a:pt x="83" y="195"/>
                  <a:pt x="83" y="195"/>
                </a:cubicBezTo>
                <a:cubicBezTo>
                  <a:pt x="83" y="194"/>
                  <a:pt x="91" y="186"/>
                  <a:pt x="107" y="180"/>
                </a:cubicBezTo>
                <a:cubicBezTo>
                  <a:pt x="130" y="171"/>
                  <a:pt x="159" y="161"/>
                  <a:pt x="159" y="129"/>
                </a:cubicBezTo>
                <a:cubicBezTo>
                  <a:pt x="159" y="18"/>
                  <a:pt x="159" y="18"/>
                  <a:pt x="159" y="18"/>
                </a:cubicBezTo>
                <a:lnTo>
                  <a:pt x="155" y="18"/>
                </a:lnTo>
                <a:close/>
                <a:moveTo>
                  <a:pt x="149" y="129"/>
                </a:moveTo>
                <a:cubicBezTo>
                  <a:pt x="149" y="152"/>
                  <a:pt x="130" y="161"/>
                  <a:pt x="103" y="171"/>
                </a:cubicBezTo>
                <a:cubicBezTo>
                  <a:pt x="92" y="175"/>
                  <a:pt x="84" y="180"/>
                  <a:pt x="80" y="184"/>
                </a:cubicBezTo>
                <a:cubicBezTo>
                  <a:pt x="75" y="180"/>
                  <a:pt x="67" y="175"/>
                  <a:pt x="56" y="171"/>
                </a:cubicBezTo>
                <a:cubicBezTo>
                  <a:pt x="29" y="161"/>
                  <a:pt x="10" y="152"/>
                  <a:pt x="10" y="129"/>
                </a:cubicBezTo>
                <a:cubicBezTo>
                  <a:pt x="10" y="29"/>
                  <a:pt x="10" y="29"/>
                  <a:pt x="10" y="29"/>
                </a:cubicBezTo>
                <a:cubicBezTo>
                  <a:pt x="37" y="31"/>
                  <a:pt x="63" y="24"/>
                  <a:pt x="80" y="13"/>
                </a:cubicBezTo>
                <a:cubicBezTo>
                  <a:pt x="97" y="24"/>
                  <a:pt x="122" y="31"/>
                  <a:pt x="149" y="29"/>
                </a:cubicBezTo>
                <a:lnTo>
                  <a:pt x="149" y="129"/>
                </a:lnTo>
                <a:close/>
                <a:moveTo>
                  <a:pt x="18" y="139"/>
                </a:moveTo>
                <a:cubicBezTo>
                  <a:pt x="142" y="35"/>
                  <a:pt x="142" y="35"/>
                  <a:pt x="142" y="35"/>
                </a:cubicBezTo>
                <a:cubicBezTo>
                  <a:pt x="142" y="35"/>
                  <a:pt x="143" y="35"/>
                  <a:pt x="143" y="35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31" y="154"/>
                  <a:pt x="22" y="148"/>
                  <a:pt x="18" y="139"/>
                </a:cubicBez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0071676" y="3900031"/>
            <a:ext cx="1428504" cy="1428504"/>
          </a:xfrm>
          <a:custGeom>
            <a:rect b="b" l="l" r="r" t="t"/>
            <a:pathLst>
              <a:path extrusionOk="0" h="417" w="395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992382" y="3860851"/>
            <a:ext cx="1428504" cy="1428504"/>
          </a:xfrm>
          <a:custGeom>
            <a:rect b="b" l="l" r="r" t="t"/>
            <a:pathLst>
              <a:path extrusionOk="0" h="186" w="143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988891" y="5383962"/>
            <a:ext cx="342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72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$29 </a:t>
            </a:r>
            <a:r>
              <a:rPr b="0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Billion</a:t>
            </a:r>
            <a:endParaRPr b="0" i="0" sz="3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3845707" y="5383962"/>
            <a:ext cx="342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72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1893 </a:t>
            </a:r>
            <a:r>
              <a:rPr b="0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Cases</a:t>
            </a:r>
            <a:endParaRPr b="0" i="0" sz="3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5334212" y="6451785"/>
            <a:ext cx="32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Stolen in US annually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372186" y="6451785"/>
            <a:ext cx="34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Insurance companies lost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4025558" y="6451785"/>
            <a:ext cx="32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in Maryland annually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710394" y="3975532"/>
            <a:ext cx="1428503" cy="1524842"/>
          </a:xfrm>
          <a:custGeom>
            <a:rect b="b" l="l" r="r" t="t"/>
            <a:pathLst>
              <a:path extrusionOk="0" h="194" w="182">
                <a:moveTo>
                  <a:pt x="92" y="134"/>
                </a:moveTo>
                <a:cubicBezTo>
                  <a:pt x="93" y="135"/>
                  <a:pt x="93" y="137"/>
                  <a:pt x="93" y="139"/>
                </a:cubicBezTo>
                <a:cubicBezTo>
                  <a:pt x="93" y="142"/>
                  <a:pt x="93" y="144"/>
                  <a:pt x="91" y="146"/>
                </a:cubicBezTo>
                <a:cubicBezTo>
                  <a:pt x="90" y="147"/>
                  <a:pt x="89" y="148"/>
                  <a:pt x="88" y="148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0" y="132"/>
                  <a:pt x="91" y="133"/>
                  <a:pt x="92" y="134"/>
                </a:cubicBezTo>
                <a:close/>
                <a:moveTo>
                  <a:pt x="150" y="126"/>
                </a:moveTo>
                <a:cubicBezTo>
                  <a:pt x="150" y="163"/>
                  <a:pt x="120" y="194"/>
                  <a:pt x="83" y="194"/>
                </a:cubicBezTo>
                <a:cubicBezTo>
                  <a:pt x="46" y="194"/>
                  <a:pt x="15" y="163"/>
                  <a:pt x="15" y="126"/>
                </a:cubicBezTo>
                <a:cubicBezTo>
                  <a:pt x="15" y="89"/>
                  <a:pt x="46" y="59"/>
                  <a:pt x="83" y="59"/>
                </a:cubicBezTo>
                <a:cubicBezTo>
                  <a:pt x="120" y="59"/>
                  <a:pt x="150" y="89"/>
                  <a:pt x="150" y="126"/>
                </a:cubicBezTo>
                <a:close/>
                <a:moveTo>
                  <a:pt x="141" y="126"/>
                </a:moveTo>
                <a:cubicBezTo>
                  <a:pt x="141" y="94"/>
                  <a:pt x="115" y="69"/>
                  <a:pt x="83" y="69"/>
                </a:cubicBezTo>
                <a:cubicBezTo>
                  <a:pt x="51" y="69"/>
                  <a:pt x="25" y="94"/>
                  <a:pt x="25" y="126"/>
                </a:cubicBezTo>
                <a:cubicBezTo>
                  <a:pt x="25" y="158"/>
                  <a:pt x="51" y="184"/>
                  <a:pt x="83" y="184"/>
                </a:cubicBezTo>
                <a:cubicBezTo>
                  <a:pt x="115" y="184"/>
                  <a:pt x="141" y="158"/>
                  <a:pt x="141" y="126"/>
                </a:cubicBezTo>
                <a:close/>
                <a:moveTo>
                  <a:pt x="134" y="126"/>
                </a:moveTo>
                <a:cubicBezTo>
                  <a:pt x="134" y="155"/>
                  <a:pt x="111" y="177"/>
                  <a:pt x="83" y="177"/>
                </a:cubicBezTo>
                <a:cubicBezTo>
                  <a:pt x="55" y="177"/>
                  <a:pt x="32" y="155"/>
                  <a:pt x="32" y="126"/>
                </a:cubicBezTo>
                <a:cubicBezTo>
                  <a:pt x="32" y="98"/>
                  <a:pt x="55" y="75"/>
                  <a:pt x="83" y="75"/>
                </a:cubicBezTo>
                <a:cubicBezTo>
                  <a:pt x="111" y="75"/>
                  <a:pt x="134" y="98"/>
                  <a:pt x="134" y="126"/>
                </a:cubicBezTo>
                <a:close/>
                <a:moveTo>
                  <a:pt x="107" y="139"/>
                </a:moveTo>
                <a:cubicBezTo>
                  <a:pt x="107" y="136"/>
                  <a:pt x="106" y="133"/>
                  <a:pt x="105" y="131"/>
                </a:cubicBezTo>
                <a:cubicBezTo>
                  <a:pt x="104" y="128"/>
                  <a:pt x="103" y="126"/>
                  <a:pt x="101" y="124"/>
                </a:cubicBezTo>
                <a:cubicBezTo>
                  <a:pt x="99" y="123"/>
                  <a:pt x="97" y="121"/>
                  <a:pt x="94" y="120"/>
                </a:cubicBezTo>
                <a:cubicBezTo>
                  <a:pt x="93" y="119"/>
                  <a:pt x="91" y="119"/>
                  <a:pt x="88" y="118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1"/>
                  <a:pt x="89" y="101"/>
                  <a:pt x="90" y="102"/>
                </a:cubicBezTo>
                <a:cubicBezTo>
                  <a:pt x="91" y="103"/>
                  <a:pt x="91" y="105"/>
                  <a:pt x="92" y="108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04" y="100"/>
                  <a:pt x="102" y="96"/>
                  <a:pt x="98" y="92"/>
                </a:cubicBezTo>
                <a:cubicBezTo>
                  <a:pt x="95" y="90"/>
                  <a:pt x="92" y="89"/>
                  <a:pt x="88" y="88"/>
                </a:cubicBezTo>
                <a:cubicBezTo>
                  <a:pt x="88" y="84"/>
                  <a:pt x="88" y="84"/>
                  <a:pt x="88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3" y="89"/>
                  <a:pt x="70" y="90"/>
                  <a:pt x="67" y="93"/>
                </a:cubicBezTo>
                <a:cubicBezTo>
                  <a:pt x="63" y="97"/>
                  <a:pt x="60" y="102"/>
                  <a:pt x="60" y="108"/>
                </a:cubicBezTo>
                <a:cubicBezTo>
                  <a:pt x="60" y="112"/>
                  <a:pt x="61" y="115"/>
                  <a:pt x="63" y="118"/>
                </a:cubicBezTo>
                <a:cubicBezTo>
                  <a:pt x="64" y="121"/>
                  <a:pt x="66" y="123"/>
                  <a:pt x="69" y="125"/>
                </a:cubicBezTo>
                <a:cubicBezTo>
                  <a:pt x="72" y="126"/>
                  <a:pt x="75" y="128"/>
                  <a:pt x="78" y="128"/>
                </a:cubicBezTo>
                <a:cubicBezTo>
                  <a:pt x="78" y="148"/>
                  <a:pt x="78" y="148"/>
                  <a:pt x="78" y="148"/>
                </a:cubicBezTo>
                <a:cubicBezTo>
                  <a:pt x="77" y="148"/>
                  <a:pt x="76" y="147"/>
                  <a:pt x="75" y="145"/>
                </a:cubicBezTo>
                <a:cubicBezTo>
                  <a:pt x="73" y="144"/>
                  <a:pt x="72" y="141"/>
                  <a:pt x="72" y="137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59" y="144"/>
                  <a:pt x="60" y="148"/>
                  <a:pt x="62" y="151"/>
                </a:cubicBezTo>
                <a:cubicBezTo>
                  <a:pt x="64" y="154"/>
                  <a:pt x="67" y="156"/>
                  <a:pt x="70" y="158"/>
                </a:cubicBezTo>
                <a:cubicBezTo>
                  <a:pt x="72" y="159"/>
                  <a:pt x="75" y="160"/>
                  <a:pt x="78" y="161"/>
                </a:cubicBezTo>
                <a:cubicBezTo>
                  <a:pt x="78" y="169"/>
                  <a:pt x="78" y="169"/>
                  <a:pt x="78" y="169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93" y="160"/>
                  <a:pt x="97" y="158"/>
                  <a:pt x="101" y="154"/>
                </a:cubicBezTo>
                <a:cubicBezTo>
                  <a:pt x="105" y="150"/>
                  <a:pt x="107" y="145"/>
                  <a:pt x="107" y="139"/>
                </a:cubicBezTo>
                <a:close/>
                <a:moveTo>
                  <a:pt x="73" y="108"/>
                </a:moveTo>
                <a:cubicBezTo>
                  <a:pt x="73" y="110"/>
                  <a:pt x="74" y="111"/>
                  <a:pt x="75" y="113"/>
                </a:cubicBezTo>
                <a:cubicBezTo>
                  <a:pt x="76" y="114"/>
                  <a:pt x="77" y="114"/>
                  <a:pt x="78" y="115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7" y="101"/>
                  <a:pt x="76" y="101"/>
                  <a:pt x="75" y="102"/>
                </a:cubicBezTo>
                <a:cubicBezTo>
                  <a:pt x="74" y="104"/>
                  <a:pt x="73" y="106"/>
                  <a:pt x="73" y="108"/>
                </a:cubicBezTo>
                <a:close/>
                <a:moveTo>
                  <a:pt x="139" y="73"/>
                </a:moveTo>
                <a:cubicBezTo>
                  <a:pt x="138" y="72"/>
                  <a:pt x="138" y="71"/>
                  <a:pt x="136" y="71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7" y="77"/>
                  <a:pt x="138" y="79"/>
                  <a:pt x="139" y="80"/>
                </a:cubicBezTo>
                <a:cubicBezTo>
                  <a:pt x="140" y="79"/>
                  <a:pt x="140" y="78"/>
                  <a:pt x="140" y="77"/>
                </a:cubicBezTo>
                <a:cubicBezTo>
                  <a:pt x="140" y="75"/>
                  <a:pt x="140" y="73"/>
                  <a:pt x="139" y="73"/>
                </a:cubicBezTo>
                <a:close/>
                <a:moveTo>
                  <a:pt x="129" y="69"/>
                </a:moveTo>
                <a:cubicBezTo>
                  <a:pt x="128" y="68"/>
                  <a:pt x="127" y="68"/>
                  <a:pt x="126" y="68"/>
                </a:cubicBezTo>
                <a:cubicBezTo>
                  <a:pt x="127" y="68"/>
                  <a:pt x="128" y="69"/>
                  <a:pt x="129" y="69"/>
                </a:cubicBezTo>
                <a:close/>
                <a:moveTo>
                  <a:pt x="129" y="48"/>
                </a:moveTo>
                <a:cubicBezTo>
                  <a:pt x="128" y="48"/>
                  <a:pt x="127" y="48"/>
                  <a:pt x="126" y="49"/>
                </a:cubicBezTo>
                <a:cubicBezTo>
                  <a:pt x="125" y="50"/>
                  <a:pt x="125" y="52"/>
                  <a:pt x="125" y="53"/>
                </a:cubicBezTo>
                <a:cubicBezTo>
                  <a:pt x="125" y="55"/>
                  <a:pt x="125" y="56"/>
                  <a:pt x="126" y="57"/>
                </a:cubicBezTo>
                <a:cubicBezTo>
                  <a:pt x="127" y="58"/>
                  <a:pt x="128" y="58"/>
                  <a:pt x="129" y="59"/>
                </a:cubicBezTo>
                <a:lnTo>
                  <a:pt x="129" y="48"/>
                </a:lnTo>
                <a:close/>
                <a:moveTo>
                  <a:pt x="170" y="67"/>
                </a:moveTo>
                <a:cubicBezTo>
                  <a:pt x="170" y="46"/>
                  <a:pt x="153" y="29"/>
                  <a:pt x="132" y="29"/>
                </a:cubicBezTo>
                <a:cubicBezTo>
                  <a:pt x="116" y="29"/>
                  <a:pt x="102" y="40"/>
                  <a:pt x="96" y="55"/>
                </a:cubicBezTo>
                <a:cubicBezTo>
                  <a:pt x="104" y="56"/>
                  <a:pt x="112" y="59"/>
                  <a:pt x="118" y="63"/>
                </a:cubicBezTo>
                <a:cubicBezTo>
                  <a:pt x="118" y="62"/>
                  <a:pt x="117" y="61"/>
                  <a:pt x="117" y="61"/>
                </a:cubicBezTo>
                <a:cubicBezTo>
                  <a:pt x="116" y="59"/>
                  <a:pt x="115" y="56"/>
                  <a:pt x="115" y="54"/>
                </a:cubicBezTo>
                <a:cubicBezTo>
                  <a:pt x="115" y="49"/>
                  <a:pt x="117" y="45"/>
                  <a:pt x="120" y="42"/>
                </a:cubicBezTo>
                <a:cubicBezTo>
                  <a:pt x="122" y="40"/>
                  <a:pt x="125" y="39"/>
                  <a:pt x="129" y="39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9" y="39"/>
                  <a:pt x="141" y="40"/>
                  <a:pt x="143" y="42"/>
                </a:cubicBezTo>
                <a:cubicBezTo>
                  <a:pt x="146" y="44"/>
                  <a:pt x="148" y="48"/>
                  <a:pt x="149" y="5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39" y="51"/>
                  <a:pt x="138" y="50"/>
                  <a:pt x="137" y="49"/>
                </a:cubicBezTo>
                <a:cubicBezTo>
                  <a:pt x="137" y="48"/>
                  <a:pt x="136" y="48"/>
                  <a:pt x="136" y="48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61"/>
                  <a:pt x="140" y="62"/>
                  <a:pt x="141" y="62"/>
                </a:cubicBezTo>
                <a:cubicBezTo>
                  <a:pt x="143" y="63"/>
                  <a:pt x="144" y="64"/>
                  <a:pt x="146" y="66"/>
                </a:cubicBezTo>
                <a:cubicBezTo>
                  <a:pt x="147" y="67"/>
                  <a:pt x="148" y="68"/>
                  <a:pt x="149" y="70"/>
                </a:cubicBezTo>
                <a:cubicBezTo>
                  <a:pt x="149" y="72"/>
                  <a:pt x="150" y="74"/>
                  <a:pt x="150" y="76"/>
                </a:cubicBezTo>
                <a:cubicBezTo>
                  <a:pt x="150" y="81"/>
                  <a:pt x="148" y="85"/>
                  <a:pt x="145" y="88"/>
                </a:cubicBezTo>
                <a:cubicBezTo>
                  <a:pt x="145" y="88"/>
                  <a:pt x="145" y="88"/>
                  <a:pt x="145" y="88"/>
                </a:cubicBezTo>
                <a:cubicBezTo>
                  <a:pt x="147" y="92"/>
                  <a:pt x="149" y="96"/>
                  <a:pt x="151" y="100"/>
                </a:cubicBezTo>
                <a:cubicBezTo>
                  <a:pt x="162" y="93"/>
                  <a:pt x="170" y="81"/>
                  <a:pt x="170" y="67"/>
                </a:cubicBezTo>
                <a:close/>
                <a:moveTo>
                  <a:pt x="132" y="17"/>
                </a:moveTo>
                <a:cubicBezTo>
                  <a:pt x="109" y="17"/>
                  <a:pt x="90" y="32"/>
                  <a:pt x="84" y="53"/>
                </a:cubicBezTo>
                <a:cubicBezTo>
                  <a:pt x="87" y="53"/>
                  <a:pt x="89" y="53"/>
                  <a:pt x="91" y="54"/>
                </a:cubicBezTo>
                <a:cubicBezTo>
                  <a:pt x="97" y="37"/>
                  <a:pt x="113" y="24"/>
                  <a:pt x="132" y="24"/>
                </a:cubicBezTo>
                <a:cubicBezTo>
                  <a:pt x="156" y="24"/>
                  <a:pt x="175" y="43"/>
                  <a:pt x="175" y="67"/>
                </a:cubicBezTo>
                <a:cubicBezTo>
                  <a:pt x="175" y="83"/>
                  <a:pt x="166" y="97"/>
                  <a:pt x="153" y="105"/>
                </a:cubicBezTo>
                <a:cubicBezTo>
                  <a:pt x="153" y="107"/>
                  <a:pt x="154" y="109"/>
                  <a:pt x="154" y="112"/>
                </a:cubicBezTo>
                <a:cubicBezTo>
                  <a:pt x="171" y="103"/>
                  <a:pt x="182" y="86"/>
                  <a:pt x="182" y="67"/>
                </a:cubicBezTo>
                <a:cubicBezTo>
                  <a:pt x="182" y="40"/>
                  <a:pt x="159" y="17"/>
                  <a:pt x="132" y="17"/>
                </a:cubicBezTo>
                <a:close/>
                <a:moveTo>
                  <a:pt x="33" y="28"/>
                </a:moveTo>
                <a:cubicBezTo>
                  <a:pt x="33" y="29"/>
                  <a:pt x="33" y="30"/>
                  <a:pt x="34" y="31"/>
                </a:cubicBezTo>
                <a:cubicBezTo>
                  <a:pt x="35" y="31"/>
                  <a:pt x="35" y="32"/>
                  <a:pt x="36" y="32"/>
                </a:cubicBezTo>
                <a:cubicBezTo>
                  <a:pt x="36" y="23"/>
                  <a:pt x="36" y="23"/>
                  <a:pt x="36" y="23"/>
                </a:cubicBezTo>
                <a:cubicBezTo>
                  <a:pt x="35" y="24"/>
                  <a:pt x="35" y="24"/>
                  <a:pt x="34" y="25"/>
                </a:cubicBezTo>
                <a:cubicBezTo>
                  <a:pt x="34" y="25"/>
                  <a:pt x="33" y="26"/>
                  <a:pt x="33" y="28"/>
                </a:cubicBezTo>
                <a:close/>
                <a:moveTo>
                  <a:pt x="35" y="71"/>
                </a:moveTo>
                <a:cubicBezTo>
                  <a:pt x="19" y="69"/>
                  <a:pt x="6" y="55"/>
                  <a:pt x="6" y="38"/>
                </a:cubicBezTo>
                <a:cubicBezTo>
                  <a:pt x="6" y="20"/>
                  <a:pt x="20" y="5"/>
                  <a:pt x="39" y="5"/>
                </a:cubicBezTo>
                <a:cubicBezTo>
                  <a:pt x="57" y="5"/>
                  <a:pt x="71" y="20"/>
                  <a:pt x="71" y="38"/>
                </a:cubicBezTo>
                <a:cubicBezTo>
                  <a:pt x="71" y="44"/>
                  <a:pt x="70" y="50"/>
                  <a:pt x="67" y="55"/>
                </a:cubicBezTo>
                <a:cubicBezTo>
                  <a:pt x="69" y="54"/>
                  <a:pt x="71" y="54"/>
                  <a:pt x="73" y="54"/>
                </a:cubicBezTo>
                <a:cubicBezTo>
                  <a:pt x="76" y="49"/>
                  <a:pt x="77" y="44"/>
                  <a:pt x="77" y="38"/>
                </a:cubicBezTo>
                <a:cubicBezTo>
                  <a:pt x="77" y="17"/>
                  <a:pt x="60" y="0"/>
                  <a:pt x="39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6"/>
                  <a:pt x="13" y="72"/>
                  <a:pt x="30" y="76"/>
                </a:cubicBezTo>
                <a:cubicBezTo>
                  <a:pt x="32" y="74"/>
                  <a:pt x="33" y="72"/>
                  <a:pt x="35" y="71"/>
                </a:cubicBezTo>
                <a:close/>
                <a:moveTo>
                  <a:pt x="41" y="41"/>
                </a:moveTo>
                <a:cubicBezTo>
                  <a:pt x="41" y="51"/>
                  <a:pt x="41" y="51"/>
                  <a:pt x="41" y="51"/>
                </a:cubicBezTo>
                <a:cubicBezTo>
                  <a:pt x="42" y="51"/>
                  <a:pt x="43" y="50"/>
                  <a:pt x="43" y="49"/>
                </a:cubicBezTo>
                <a:cubicBezTo>
                  <a:pt x="44" y="48"/>
                  <a:pt x="45" y="47"/>
                  <a:pt x="45" y="46"/>
                </a:cubicBezTo>
                <a:cubicBezTo>
                  <a:pt x="45" y="44"/>
                  <a:pt x="44" y="43"/>
                  <a:pt x="44" y="43"/>
                </a:cubicBezTo>
                <a:cubicBezTo>
                  <a:pt x="43" y="42"/>
                  <a:pt x="43" y="42"/>
                  <a:pt x="41" y="41"/>
                </a:cubicBezTo>
                <a:close/>
                <a:moveTo>
                  <a:pt x="67" y="38"/>
                </a:moveTo>
                <a:cubicBezTo>
                  <a:pt x="67" y="45"/>
                  <a:pt x="65" y="51"/>
                  <a:pt x="61" y="56"/>
                </a:cubicBezTo>
                <a:cubicBezTo>
                  <a:pt x="53" y="59"/>
                  <a:pt x="46" y="63"/>
                  <a:pt x="40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23" y="67"/>
                  <a:pt x="10" y="54"/>
                  <a:pt x="10" y="38"/>
                </a:cubicBezTo>
                <a:cubicBezTo>
                  <a:pt x="10" y="22"/>
                  <a:pt x="23" y="9"/>
                  <a:pt x="39" y="9"/>
                </a:cubicBezTo>
                <a:cubicBezTo>
                  <a:pt x="55" y="9"/>
                  <a:pt x="67" y="22"/>
                  <a:pt x="67" y="38"/>
                </a:cubicBezTo>
                <a:close/>
                <a:moveTo>
                  <a:pt x="52" y="45"/>
                </a:moveTo>
                <a:cubicBezTo>
                  <a:pt x="52" y="44"/>
                  <a:pt x="52" y="42"/>
                  <a:pt x="51" y="41"/>
                </a:cubicBezTo>
                <a:cubicBezTo>
                  <a:pt x="51" y="39"/>
                  <a:pt x="50" y="38"/>
                  <a:pt x="49" y="37"/>
                </a:cubicBezTo>
                <a:cubicBezTo>
                  <a:pt x="48" y="36"/>
                  <a:pt x="47" y="35"/>
                  <a:pt x="45" y="35"/>
                </a:cubicBezTo>
                <a:cubicBezTo>
                  <a:pt x="44" y="34"/>
                  <a:pt x="43" y="34"/>
                  <a:pt x="41" y="33"/>
                </a:cubicBezTo>
                <a:cubicBezTo>
                  <a:pt x="41" y="24"/>
                  <a:pt x="41" y="24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5"/>
                  <a:pt x="44" y="26"/>
                  <a:pt x="44" y="28"/>
                </a:cubicBezTo>
                <a:cubicBezTo>
                  <a:pt x="44" y="29"/>
                  <a:pt x="44" y="29"/>
                  <a:pt x="44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3"/>
                  <a:pt x="49" y="21"/>
                  <a:pt x="47" y="19"/>
                </a:cubicBezTo>
                <a:cubicBezTo>
                  <a:pt x="46" y="18"/>
                  <a:pt x="44" y="17"/>
                  <a:pt x="41" y="17"/>
                </a:cubicBezTo>
                <a:cubicBezTo>
                  <a:pt x="41" y="14"/>
                  <a:pt x="41" y="14"/>
                  <a:pt x="41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3" y="17"/>
                  <a:pt x="31" y="18"/>
                  <a:pt x="30" y="19"/>
                </a:cubicBezTo>
                <a:cubicBezTo>
                  <a:pt x="27" y="21"/>
                  <a:pt x="26" y="24"/>
                  <a:pt x="26" y="28"/>
                </a:cubicBezTo>
                <a:cubicBezTo>
                  <a:pt x="26" y="30"/>
                  <a:pt x="26" y="32"/>
                  <a:pt x="27" y="34"/>
                </a:cubicBezTo>
                <a:cubicBezTo>
                  <a:pt x="28" y="35"/>
                  <a:pt x="29" y="36"/>
                  <a:pt x="31" y="37"/>
                </a:cubicBezTo>
                <a:cubicBezTo>
                  <a:pt x="33" y="38"/>
                  <a:pt x="34" y="39"/>
                  <a:pt x="36" y="39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0"/>
                  <a:pt x="35" y="50"/>
                  <a:pt x="34" y="49"/>
                </a:cubicBezTo>
                <a:cubicBezTo>
                  <a:pt x="33" y="48"/>
                  <a:pt x="33" y="47"/>
                  <a:pt x="32" y="44"/>
                </a:cubicBezTo>
                <a:cubicBezTo>
                  <a:pt x="32" y="43"/>
                  <a:pt x="32" y="43"/>
                  <a:pt x="32" y="43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8"/>
                  <a:pt x="26" y="50"/>
                  <a:pt x="27" y="52"/>
                </a:cubicBezTo>
                <a:cubicBezTo>
                  <a:pt x="28" y="54"/>
                  <a:pt x="30" y="55"/>
                  <a:pt x="31" y="56"/>
                </a:cubicBezTo>
                <a:cubicBezTo>
                  <a:pt x="33" y="57"/>
                  <a:pt x="34" y="57"/>
                  <a:pt x="36" y="58"/>
                </a:cubicBezTo>
                <a:cubicBezTo>
                  <a:pt x="36" y="62"/>
                  <a:pt x="36" y="62"/>
                  <a:pt x="36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58"/>
                  <a:pt x="41" y="58"/>
                  <a:pt x="41" y="58"/>
                </a:cubicBezTo>
                <a:cubicBezTo>
                  <a:pt x="44" y="57"/>
                  <a:pt x="47" y="56"/>
                  <a:pt x="49" y="54"/>
                </a:cubicBezTo>
                <a:cubicBezTo>
                  <a:pt x="51" y="52"/>
                  <a:pt x="52" y="49"/>
                  <a:pt x="52" y="45"/>
                </a:cubicBez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711946" y="5383962"/>
            <a:ext cx="342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72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$1,000</a:t>
            </a:r>
            <a:endParaRPr b="0" i="0" sz="3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40441" y="6451823"/>
            <a:ext cx="36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average household pays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0" y="2901854"/>
            <a:ext cx="15652314" cy="10510635"/>
          </a:xfrm>
          <a:custGeom>
            <a:rect b="b" l="l" r="r" t="t"/>
            <a:pathLst>
              <a:path extrusionOk="0" h="31850409" w="47431254">
                <a:moveTo>
                  <a:pt x="0" y="0"/>
                </a:moveTo>
                <a:lnTo>
                  <a:pt x="47431254" y="0"/>
                </a:lnTo>
                <a:lnTo>
                  <a:pt x="47431254" y="31850409"/>
                </a:lnTo>
                <a:lnTo>
                  <a:pt x="0" y="31850409"/>
                </a:lnTo>
                <a:close/>
              </a:path>
            </a:pathLst>
          </a:custGeom>
          <a:solidFill>
            <a:srgbClr val="FDD05A">
              <a:alpha val="1882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36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40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What the target features are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i="0" sz="40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How to improve the insurance screening rate?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i="0" sz="40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       What algorithms do we need to use?</a:t>
            </a:r>
            <a:endParaRPr b="1" i="0" sz="40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412925" y="696750"/>
            <a:ext cx="1523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DD05A"/>
                </a:solidFill>
                <a:latin typeface="Calibri"/>
                <a:ea typeface="Calibri"/>
                <a:cs typeface="Calibri"/>
                <a:sym typeface="Calibri"/>
              </a:rPr>
              <a:t>What are we interested in?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913912" y="9460684"/>
            <a:ext cx="94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6DCCA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</a:t>
            </a:r>
            <a:endParaRPr b="1" i="0" sz="2800" u="none" cap="none" strike="noStrike">
              <a:solidFill>
                <a:srgbClr val="E6DC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27" y="9208251"/>
            <a:ext cx="935950" cy="9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05A">
            <a:alpha val="90196"/>
          </a:srgbClr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8268200" y="745400"/>
            <a:ext cx="9580134" cy="7241834"/>
          </a:xfrm>
          <a:custGeom>
            <a:rect b="b" l="l" r="r" t="t"/>
            <a:pathLst>
              <a:path extrusionOk="0" h="14269624" w="24722927">
                <a:moveTo>
                  <a:pt x="0" y="0"/>
                </a:moveTo>
                <a:lnTo>
                  <a:pt x="24722927" y="0"/>
                </a:lnTo>
                <a:lnTo>
                  <a:pt x="24722927" y="14269624"/>
                </a:lnTo>
                <a:lnTo>
                  <a:pt x="0" y="142696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>
            <a:off x="2285305" y="9084101"/>
            <a:ext cx="15989265" cy="1200861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913912" y="9460684"/>
            <a:ext cx="94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DE9D8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endParaRPr b="1" i="0" sz="28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227875" y="586550"/>
            <a:ext cx="9581429" cy="5537864"/>
            <a:chOff x="-444028" y="-171574"/>
            <a:chExt cx="11786725" cy="2491055"/>
          </a:xfrm>
        </p:grpSpPr>
        <p:sp>
          <p:nvSpPr>
            <p:cNvPr id="158" name="Google Shape;158;p5"/>
            <p:cNvSpPr txBox="1"/>
            <p:nvPr/>
          </p:nvSpPr>
          <p:spPr>
            <a:xfrm>
              <a:off x="-320703" y="311581"/>
              <a:ext cx="11663400" cy="20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12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●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features including target variable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12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●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 size: 15,420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1275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○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70%, Testing 30%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12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●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 of them are categorical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12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●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Fraud are classified into 2 classes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1275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○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Fraudulent and Not Fraudulent 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t/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-444028" y="-171574"/>
              <a:ext cx="9107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b="1" i="0" lang="en-US" sz="3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Data</a:t>
              </a:r>
              <a:endParaRPr b="1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5"/>
          <p:cNvSpPr txBox="1"/>
          <p:nvPr/>
        </p:nvSpPr>
        <p:spPr>
          <a:xfrm>
            <a:off x="285225" y="5882050"/>
            <a:ext cx="300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227875" y="6572138"/>
            <a:ext cx="8504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Kaggle: Vehicle Insurance Fraud Detection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https://www.kaggle.com/datasets/shivamb/vehicle-claim-fraud-detection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data: Oracle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1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17099" t="0"/>
          <a:stretch/>
        </p:blipFill>
        <p:spPr>
          <a:xfrm>
            <a:off x="8439063" y="997900"/>
            <a:ext cx="9238400" cy="67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25" y="9212860"/>
            <a:ext cx="943325" cy="9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46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169" name="Google Shape;169;p6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170" name="Google Shape;170;p6"/>
          <p:cNvSpPr txBox="1"/>
          <p:nvPr/>
        </p:nvSpPr>
        <p:spPr>
          <a:xfrm>
            <a:off x="2913912" y="9460684"/>
            <a:ext cx="94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DE9D8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Processing(Cont.)</a:t>
            </a:r>
            <a:endParaRPr b="1" i="0" sz="28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635100" y="1249425"/>
            <a:ext cx="107922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records with any missing values and Replace invalid data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Record DayOfWeekClaimed = 0 &amp; MonthClaimed = 0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 Records (Age = 0)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all character type to factor 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37834" y="4408174"/>
            <a:ext cx="683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 Data</a:t>
            </a:r>
            <a:endParaRPr b="1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1427400" y="0"/>
            <a:ext cx="6860612" cy="9096885"/>
          </a:xfrm>
          <a:custGeom>
            <a:rect b="b" l="l" r="r" t="t"/>
            <a:pathLst>
              <a:path extrusionOk="0" h="14269624" w="24722927">
                <a:moveTo>
                  <a:pt x="0" y="0"/>
                </a:moveTo>
                <a:lnTo>
                  <a:pt x="24722927" y="0"/>
                </a:lnTo>
                <a:lnTo>
                  <a:pt x="24722927" y="14269624"/>
                </a:lnTo>
                <a:lnTo>
                  <a:pt x="0" y="142696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2600" y="451950"/>
            <a:ext cx="6450175" cy="37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1236" y="5222956"/>
            <a:ext cx="6372930" cy="3873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 with solid fill" id="176" name="Google Shape;17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4442013" y="4310788"/>
            <a:ext cx="831376" cy="8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635109" y="568824"/>
            <a:ext cx="683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Pre-process</a:t>
            </a:r>
            <a:endParaRPr b="1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637825" y="5233750"/>
            <a:ext cx="8602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Proportion: 6% of Fraud and Not Fraud 94%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Upsample training data 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Duplicating the minority class many times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100" y="9169825"/>
            <a:ext cx="1012800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1192906" y="4055775"/>
            <a:ext cx="2593132" cy="2175471"/>
          </a:xfrm>
          <a:custGeom>
            <a:rect b="b" l="l" r="r" t="t"/>
            <a:pathLst>
              <a:path extrusionOk="0" h="6305714" w="7104471">
                <a:moveTo>
                  <a:pt x="0" y="0"/>
                </a:moveTo>
                <a:lnTo>
                  <a:pt x="7104471" y="0"/>
                </a:lnTo>
                <a:lnTo>
                  <a:pt x="7104471" y="6305714"/>
                </a:lnTo>
                <a:lnTo>
                  <a:pt x="0" y="6305714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-2288" y="9115738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186" name="Google Shape;186;p7"/>
          <p:cNvSpPr/>
          <p:nvPr/>
        </p:nvSpPr>
        <p:spPr>
          <a:xfrm>
            <a:off x="2285305" y="9116164"/>
            <a:ext cx="15989265" cy="1200861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E6DCCA"/>
          </a:solidFill>
          <a:ln>
            <a:noFill/>
          </a:ln>
        </p:spPr>
      </p:sp>
      <p:grpSp>
        <p:nvGrpSpPr>
          <p:cNvPr id="187" name="Google Shape;187;p7"/>
          <p:cNvGrpSpPr/>
          <p:nvPr/>
        </p:nvGrpSpPr>
        <p:grpSpPr>
          <a:xfrm>
            <a:off x="3334173" y="715085"/>
            <a:ext cx="11619675" cy="1567184"/>
            <a:chOff x="49" y="-781900"/>
            <a:chExt cx="15492900" cy="2089578"/>
          </a:xfrm>
        </p:grpSpPr>
        <p:sp>
          <p:nvSpPr>
            <p:cNvPr id="188" name="Google Shape;188;p7"/>
            <p:cNvSpPr txBox="1"/>
            <p:nvPr/>
          </p:nvSpPr>
          <p:spPr>
            <a:xfrm>
              <a:off x="49" y="672278"/>
              <a:ext cx="154929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0" i="0" lang="en-US" sz="3096" u="none" cap="none" strike="noStrike">
                  <a:solidFill>
                    <a:srgbClr val="FDD0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MODEL DID WE USE</a:t>
              </a:r>
              <a:endParaRPr b="0" i="0" sz="3096" u="none" cap="none" strike="noStrike">
                <a:solidFill>
                  <a:srgbClr val="FDD0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3046530" y="-781900"/>
              <a:ext cx="9399900" cy="13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992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b="1" i="0" lang="en-US" sz="6600" u="none" cap="none" strike="noStrike">
                  <a:solidFill>
                    <a:srgbClr val="E6DCCA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7"/>
          <p:cNvSpPr txBox="1"/>
          <p:nvPr/>
        </p:nvSpPr>
        <p:spPr>
          <a:xfrm>
            <a:off x="775349" y="6602866"/>
            <a:ext cx="34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MODEL 1</a:t>
            </a:r>
            <a:endParaRPr b="0" i="0" sz="28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200758" y="6602884"/>
            <a:ext cx="34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MODEL 2</a:t>
            </a:r>
            <a:endParaRPr b="0" i="0" sz="28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7549104" y="6602876"/>
            <a:ext cx="34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MODEL 3</a:t>
            </a:r>
            <a:endParaRPr b="0" i="0" sz="28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0963477" y="6602884"/>
            <a:ext cx="34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MODEL 4</a:t>
            </a:r>
            <a:endParaRPr b="0" i="0" sz="28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585203" y="4055751"/>
            <a:ext cx="2593132" cy="2175471"/>
          </a:xfrm>
          <a:custGeom>
            <a:rect b="b" l="l" r="r" t="t"/>
            <a:pathLst>
              <a:path extrusionOk="0" h="6305714" w="7104471">
                <a:moveTo>
                  <a:pt x="0" y="0"/>
                </a:moveTo>
                <a:lnTo>
                  <a:pt x="7104471" y="0"/>
                </a:lnTo>
                <a:lnTo>
                  <a:pt x="7104471" y="6305714"/>
                </a:lnTo>
                <a:lnTo>
                  <a:pt x="0" y="6305714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977465" y="4055757"/>
            <a:ext cx="2593132" cy="2175471"/>
          </a:xfrm>
          <a:custGeom>
            <a:rect b="b" l="l" r="r" t="t"/>
            <a:pathLst>
              <a:path extrusionOk="0" h="6305714" w="7104471">
                <a:moveTo>
                  <a:pt x="0" y="0"/>
                </a:moveTo>
                <a:lnTo>
                  <a:pt x="7104471" y="0"/>
                </a:lnTo>
                <a:lnTo>
                  <a:pt x="7104471" y="6305714"/>
                </a:lnTo>
                <a:lnTo>
                  <a:pt x="0" y="6305714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11379608" y="4055766"/>
            <a:ext cx="2593132" cy="2175471"/>
          </a:xfrm>
          <a:custGeom>
            <a:rect b="b" l="l" r="r" t="t"/>
            <a:pathLst>
              <a:path extrusionOk="0" h="6305714" w="7104471">
                <a:moveTo>
                  <a:pt x="0" y="0"/>
                </a:moveTo>
                <a:lnTo>
                  <a:pt x="7104471" y="0"/>
                </a:lnTo>
                <a:lnTo>
                  <a:pt x="7104471" y="6305714"/>
                </a:lnTo>
                <a:lnTo>
                  <a:pt x="0" y="6305714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4781743" y="4055746"/>
            <a:ext cx="2593132" cy="2175471"/>
          </a:xfrm>
          <a:custGeom>
            <a:rect b="b" l="l" r="r" t="t"/>
            <a:pathLst>
              <a:path extrusionOk="0" h="6305714" w="7104471">
                <a:moveTo>
                  <a:pt x="0" y="0"/>
                </a:moveTo>
                <a:lnTo>
                  <a:pt x="7104471" y="0"/>
                </a:lnTo>
                <a:lnTo>
                  <a:pt x="7104471" y="6305714"/>
                </a:lnTo>
                <a:lnTo>
                  <a:pt x="0" y="6305714"/>
                </a:lnTo>
                <a:close/>
              </a:path>
            </a:pathLst>
          </a:custGeom>
          <a:solidFill>
            <a:srgbClr val="FDD05A">
              <a:alpha val="9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14322850" y="6602868"/>
            <a:ext cx="34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MODEL 5</a:t>
            </a:r>
            <a:endParaRPr b="0" i="0" sz="28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2913912" y="9460684"/>
            <a:ext cx="10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313" y="3034102"/>
            <a:ext cx="731475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0441" y="3067927"/>
            <a:ext cx="731475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3425" y="3067926"/>
            <a:ext cx="720046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01775" y="3068188"/>
            <a:ext cx="720050" cy="7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30550" y="3080751"/>
            <a:ext cx="720050" cy="7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800" y="9201300"/>
            <a:ext cx="1121475" cy="10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2283017" y="-7470"/>
            <a:ext cx="8842183" cy="10279001"/>
          </a:xfrm>
          <a:custGeom>
            <a:rect b="b" l="l" r="r" t="t"/>
            <a:pathLst>
              <a:path extrusionOk="0" h="28532897" w="24722927">
                <a:moveTo>
                  <a:pt x="0" y="0"/>
                </a:moveTo>
                <a:lnTo>
                  <a:pt x="24722927" y="0"/>
                </a:lnTo>
                <a:lnTo>
                  <a:pt x="24722927" y="28532897"/>
                </a:lnTo>
                <a:lnTo>
                  <a:pt x="0" y="28532897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8"/>
          <p:cNvGrpSpPr/>
          <p:nvPr/>
        </p:nvGrpSpPr>
        <p:grpSpPr>
          <a:xfrm>
            <a:off x="2796327" y="3192976"/>
            <a:ext cx="7008750" cy="1350169"/>
            <a:chOff x="0" y="-76200"/>
            <a:chExt cx="9345000" cy="1800225"/>
          </a:xfrm>
        </p:grpSpPr>
        <p:sp>
          <p:nvSpPr>
            <p:cNvPr id="212" name="Google Shape;212;p8"/>
            <p:cNvSpPr txBox="1"/>
            <p:nvPr/>
          </p:nvSpPr>
          <p:spPr>
            <a:xfrm>
              <a:off x="0" y="1088625"/>
              <a:ext cx="93450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LOGISTIC REGRESSION</a:t>
              </a:r>
              <a:endParaRPr b="1" i="0" sz="3096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0" y="-76200"/>
              <a:ext cx="7650765" cy="1059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11"/>
                <a:buFont typeface="Arial"/>
                <a:buNone/>
              </a:pPr>
              <a:r>
                <a:rPr b="0" i="0" lang="en-US" sz="4711" u="none" cap="none" strike="noStrike">
                  <a:solidFill>
                    <a:srgbClr val="1C2529"/>
                  </a:solidFill>
                  <a:latin typeface="Calibri"/>
                  <a:ea typeface="Calibri"/>
                  <a:cs typeface="Calibri"/>
                  <a:sym typeface="Calibri"/>
                </a:rPr>
                <a:t>Model1</a:t>
              </a:r>
              <a:endParaRPr b="0" i="0" sz="4711" u="none" cap="none" strike="noStrike">
                <a:solidFill>
                  <a:srgbClr val="1C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8"/>
          <p:cNvSpPr txBox="1"/>
          <p:nvPr/>
        </p:nvSpPr>
        <p:spPr>
          <a:xfrm>
            <a:off x="12017675" y="3192875"/>
            <a:ext cx="44805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Upsampling works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Low accuracy (0.65) 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High sensitivity (0.83)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</p:sp>
      <p:sp>
        <p:nvSpPr>
          <p:cNvPr id="216" name="Google Shape;216;p8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217" name="Google Shape;217;p8"/>
          <p:cNvSpPr txBox="1"/>
          <p:nvPr/>
        </p:nvSpPr>
        <p:spPr>
          <a:xfrm>
            <a:off x="2913912" y="9460684"/>
            <a:ext cx="948113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DE9D8"/>
                </a:solidFill>
                <a:latin typeface="Montserrat"/>
                <a:ea typeface="Montserrat"/>
                <a:cs typeface="Montserrat"/>
                <a:sym typeface="Montserrat"/>
              </a:rPr>
              <a:t>Analysis and Finding(Cont.) </a:t>
            </a:r>
            <a:endParaRPr b="1" i="0" sz="2800" u="none" cap="none" strike="noStrike">
              <a:solidFill>
                <a:srgbClr val="FDE9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5" y="9326575"/>
            <a:ext cx="944950" cy="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2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-2300" y="3"/>
            <a:ext cx="9595655" cy="9138782"/>
          </a:xfrm>
          <a:custGeom>
            <a:rect b="b" l="l" r="r" t="t"/>
            <a:pathLst>
              <a:path extrusionOk="0" h="29963219" w="25251724">
                <a:moveTo>
                  <a:pt x="0" y="0"/>
                </a:moveTo>
                <a:lnTo>
                  <a:pt x="25251724" y="0"/>
                </a:lnTo>
                <a:lnTo>
                  <a:pt x="25251724" y="29963219"/>
                </a:lnTo>
                <a:lnTo>
                  <a:pt x="0" y="29963219"/>
                </a:lnTo>
                <a:close/>
              </a:path>
            </a:pathLst>
          </a:custGeom>
          <a:solidFill>
            <a:srgbClr val="FDD0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-2288" y="9084101"/>
            <a:ext cx="2287593" cy="1201698"/>
          </a:xfrm>
          <a:custGeom>
            <a:rect b="b" l="l" r="r" t="t"/>
            <a:pathLst>
              <a:path extrusionOk="0" h="3335724" w="6350000">
                <a:moveTo>
                  <a:pt x="0" y="0"/>
                </a:moveTo>
                <a:lnTo>
                  <a:pt x="6350000" y="0"/>
                </a:lnTo>
                <a:lnTo>
                  <a:pt x="6350000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sp>
        <p:nvSpPr>
          <p:cNvPr id="225" name="Google Shape;225;p9"/>
          <p:cNvSpPr/>
          <p:nvPr/>
        </p:nvSpPr>
        <p:spPr>
          <a:xfrm>
            <a:off x="2285305" y="9084101"/>
            <a:ext cx="16000407" cy="1201698"/>
          </a:xfrm>
          <a:custGeom>
            <a:rect b="b" l="l" r="r" t="t"/>
            <a:pathLst>
              <a:path extrusionOk="0" h="3335724" w="44414625">
                <a:moveTo>
                  <a:pt x="0" y="0"/>
                </a:moveTo>
                <a:lnTo>
                  <a:pt x="44414625" y="0"/>
                </a:lnTo>
                <a:lnTo>
                  <a:pt x="44414625" y="3335724"/>
                </a:lnTo>
                <a:lnTo>
                  <a:pt x="0" y="3335724"/>
                </a:lnTo>
                <a:close/>
              </a:path>
            </a:pathLst>
          </a:custGeom>
          <a:solidFill>
            <a:srgbClr val="E6DCCA"/>
          </a:solidFill>
          <a:ln>
            <a:noFill/>
          </a:ln>
        </p:spPr>
      </p:sp>
      <p:grpSp>
        <p:nvGrpSpPr>
          <p:cNvPr id="226" name="Google Shape;226;p9"/>
          <p:cNvGrpSpPr/>
          <p:nvPr/>
        </p:nvGrpSpPr>
        <p:grpSpPr>
          <a:xfrm>
            <a:off x="1828800" y="603841"/>
            <a:ext cx="7008750" cy="1937876"/>
            <a:chOff x="0" y="-275267"/>
            <a:chExt cx="9345000" cy="2971292"/>
          </a:xfrm>
        </p:grpSpPr>
        <p:sp>
          <p:nvSpPr>
            <p:cNvPr id="227" name="Google Shape;227;p9"/>
            <p:cNvSpPr txBox="1"/>
            <p:nvPr/>
          </p:nvSpPr>
          <p:spPr>
            <a:xfrm>
              <a:off x="0" y="1088625"/>
              <a:ext cx="9345000" cy="16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CLASSIFICATION 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96"/>
                <a:buFont typeface="Arial"/>
                <a:buNone/>
              </a:pPr>
              <a:r>
                <a:rPr b="1" i="0" lang="en-US" sz="3096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TREE</a:t>
              </a:r>
              <a:endParaRPr b="1" i="0" sz="3096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0" y="-275267"/>
              <a:ext cx="56700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11"/>
                <a:buFont typeface="Arial"/>
                <a:buNone/>
              </a:pPr>
              <a:r>
                <a:rPr b="0" i="0" lang="en-US" sz="471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2</a:t>
              </a:r>
              <a:endParaRPr b="0" i="0" sz="47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9"/>
          <p:cNvSpPr txBox="1"/>
          <p:nvPr/>
        </p:nvSpPr>
        <p:spPr>
          <a:xfrm>
            <a:off x="10336308" y="2675048"/>
            <a:ext cx="7008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DD0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Growing a full tree   -&gt;   Pruned tree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Low Accuracy (0.6）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DCCA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E6DCCA"/>
                </a:solidFill>
                <a:latin typeface="Calibri"/>
                <a:ea typeface="Calibri"/>
                <a:cs typeface="Calibri"/>
                <a:sym typeface="Calibri"/>
              </a:rPr>
              <a:t>High sensitivity (0.96)</a:t>
            </a:r>
            <a:endParaRPr b="1" i="0" sz="2600" u="none" cap="none" strike="noStrike">
              <a:solidFill>
                <a:srgbClr val="E6DC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2913912" y="9460684"/>
            <a:ext cx="948113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2529"/>
                </a:solidFill>
                <a:latin typeface="Montserrat"/>
                <a:ea typeface="Montserrat"/>
                <a:cs typeface="Montserrat"/>
                <a:sym typeface="Montserrat"/>
              </a:rPr>
              <a:t>Analysis and Finding(Cont.) </a:t>
            </a:r>
            <a:endParaRPr b="1" i="0" sz="2800" u="none" cap="none" strike="noStrike">
              <a:solidFill>
                <a:srgbClr val="1C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1343550" y="2675050"/>
            <a:ext cx="7602300" cy="5458131"/>
          </a:xfrm>
          <a:custGeom>
            <a:rect b="b" l="l" r="r" t="t"/>
            <a:pathLst>
              <a:path extrusionOk="0" h="14269624" w="24722927">
                <a:moveTo>
                  <a:pt x="0" y="0"/>
                </a:moveTo>
                <a:lnTo>
                  <a:pt x="24722927" y="0"/>
                </a:lnTo>
                <a:lnTo>
                  <a:pt x="24722927" y="14269624"/>
                </a:lnTo>
                <a:lnTo>
                  <a:pt x="0" y="14269624"/>
                </a:lnTo>
                <a:close/>
              </a:path>
            </a:pathLst>
          </a:custGeom>
          <a:solidFill>
            <a:srgbClr val="1C2529"/>
          </a:solidFill>
          <a:ln>
            <a:noFill/>
          </a:ln>
        </p:spPr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925" y="2877100"/>
            <a:ext cx="7185051" cy="504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233" name="Google Shape;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40" y="9183390"/>
            <a:ext cx="1003110" cy="100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