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77" r:id="rId3"/>
    <p:sldId id="260" r:id="rId4"/>
    <p:sldId id="280" r:id="rId5"/>
    <p:sldId id="298" r:id="rId6"/>
    <p:sldId id="295" r:id="rId7"/>
    <p:sldId id="284" r:id="rId8"/>
    <p:sldId id="286" r:id="rId9"/>
    <p:sldId id="296" r:id="rId10"/>
    <p:sldId id="285" r:id="rId11"/>
    <p:sldId id="293" r:id="rId12"/>
    <p:sldId id="292" r:id="rId13"/>
    <p:sldId id="299" r:id="rId14"/>
    <p:sldId id="297" r:id="rId15"/>
    <p:sldId id="287" r:id="rId16"/>
    <p:sldId id="288" r:id="rId17"/>
    <p:sldId id="278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6E2F7"/>
    <a:srgbClr val="C3EEFD"/>
    <a:srgbClr val="E2F7FE"/>
    <a:srgbClr val="039CE5"/>
    <a:srgbClr val="AFE7FB"/>
    <a:srgbClr val="D0E5FC"/>
    <a:srgbClr val="CCFFFF"/>
    <a:srgbClr val="66FFFF"/>
    <a:srgbClr val="F58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2018/11/3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https://www.fa.gov.tw/upload/170/2016040810144615227.pdf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8E8D3C-FBF1-4539-9426-280357BE4821}" type="datetime1">
              <a:rPr lang="zh-CN" altLang="en-US" smtClean="0"/>
              <a:pPr/>
              <a:t>2018/11/3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17A59-84F0-4DC7-B861-2C13A4C6A8E9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30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1800000/150=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8E8D3C-FBF1-4539-9426-280357BE4821}" type="datetime1">
              <a:rPr lang="zh-CN" altLang="en-US" smtClean="0"/>
              <a:pPr/>
              <a:t>2018/11/3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17A59-84F0-4DC7-B861-2C13A4C6A8E9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957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人員操作容易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攜帶方便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降低設備成本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準確率達到</a:t>
            </a:r>
            <a:r>
              <a:rPr lang="en-US" altLang="zh-TW" sz="1200" dirty="0" smtClean="0"/>
              <a:t>90%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8E8D3C-FBF1-4539-9426-280357BE4821}" type="datetime1">
              <a:rPr lang="zh-CN" altLang="en-US" smtClean="0"/>
              <a:pPr/>
              <a:t>2018/11/3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17A59-84F0-4DC7-B861-2C13A4C6A8E9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8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8E8D3C-FBF1-4539-9426-280357BE4821}" type="datetime1">
              <a:rPr lang="zh-CN" altLang="en-US" smtClean="0"/>
              <a:pPr/>
              <a:t>2018/11/3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17A59-84F0-4DC7-B861-2C13A4C6A8E9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75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7.tm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tm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tmp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0" y="2669996"/>
            <a:ext cx="1219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BEF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sym typeface="微软雅黑" pitchFamily="34" charset="-122"/>
              </a:rPr>
              <a:t>攜帶式智慧數蝦桶</a:t>
            </a:r>
            <a:endParaRPr lang="zh-CN" altLang="en-US" sz="2800" b="1" dirty="0">
              <a:solidFill>
                <a:srgbClr val="FFFBEF"/>
              </a:solidFill>
              <a:latin typeface="Adobe 宋体 Std L" panose="02020300000000000000" pitchFamily="18" charset="-128"/>
              <a:ea typeface="Adobe 宋体 Std L" panose="02020300000000000000" pitchFamily="18" charset="-128"/>
              <a:sym typeface="微软雅黑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3292475" y="4191000"/>
            <a:ext cx="6064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資訊應用服務創新競賽</a:t>
            </a: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4486275" y="4832350"/>
            <a:ext cx="23535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組長</a:t>
            </a:r>
            <a:r>
              <a:rPr lang="en-US" altLang="zh-TW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TW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謝子傑</a:t>
            </a:r>
            <a:br>
              <a:rPr lang="zh-TW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TW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</a:t>
            </a:r>
            <a:r>
              <a:rPr lang="en-US" altLang="zh-TW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TW" altLang="en-US" sz="3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劉瀚文</a:t>
            </a:r>
          </a:p>
        </p:txBody>
      </p:sp>
      <p:pic>
        <p:nvPicPr>
          <p:cNvPr id="8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64616" y="5148566"/>
            <a:ext cx="1100933" cy="92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527822" y="5698921"/>
            <a:ext cx="864125" cy="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1179" y="3969228"/>
            <a:ext cx="1100933" cy="929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878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 bwMode="auto">
          <a:xfrm>
            <a:off x="1145310" y="1000125"/>
            <a:ext cx="10252363" cy="5577138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技術分析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19F0E5-DAF4-4872-84B7-B7755596AABB}"/>
              </a:ext>
            </a:extLst>
          </p:cNvPr>
          <p:cNvSpPr/>
          <p:nvPr/>
        </p:nvSpPr>
        <p:spPr>
          <a:xfrm>
            <a:off x="9232826" y="3759078"/>
            <a:ext cx="2536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計算結果。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B656B2-C5DB-44B6-B255-A6EB2A377CC2}"/>
              </a:ext>
            </a:extLst>
          </p:cNvPr>
          <p:cNvSpPr txBox="1"/>
          <p:nvPr/>
        </p:nvSpPr>
        <p:spPr>
          <a:xfrm>
            <a:off x="9232826" y="3174303"/>
            <a:ext cx="148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Step </a:t>
            </a:r>
            <a:r>
              <a:rPr lang="en-US" altLang="zh-TW" sz="3200" dirty="0" smtClean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4</a:t>
            </a:r>
            <a:endParaRPr lang="zh-TW" altLang="en-US" sz="3200" dirty="0">
              <a:solidFill>
                <a:srgbClr val="F20C0C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098" name="Picture 2" descr="https://lh6.googleusercontent.com/k0zIOkM997z5EziD4Q-2DTOZvuJArL97xqnggEgv-iY9KGOFwAH4lQNQEJ1VeOpuN1U-wW4EYWTYJekJVh2_9DcNxKEqk_fPH2xA3O5Cea4sBSqCC_jRmJNsYBdDLs0I4GUcnVHs6CF-qwTt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7" y="973750"/>
            <a:ext cx="5132987" cy="559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211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ABE-706A-49A6-B353-C9D9ED05DF06}" type="datetime1">
              <a:rPr lang="zh-CN" altLang="en-US" smtClean="0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192"/>
              </p:ext>
            </p:extLst>
          </p:nvPr>
        </p:nvGraphicFramePr>
        <p:xfrm>
          <a:off x="1851444" y="1418590"/>
          <a:ext cx="880892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30">
                  <a:extLst>
                    <a:ext uri="{9D8B030D-6E8A-4147-A177-3AD203B41FA5}">
                      <a16:colId xmlns:a16="http://schemas.microsoft.com/office/drawing/2014/main" val="2264545421"/>
                    </a:ext>
                  </a:extLst>
                </a:gridCol>
                <a:gridCol w="2202230">
                  <a:extLst>
                    <a:ext uri="{9D8B030D-6E8A-4147-A177-3AD203B41FA5}">
                      <a16:colId xmlns:a16="http://schemas.microsoft.com/office/drawing/2014/main" val="3088857918"/>
                    </a:ext>
                  </a:extLst>
                </a:gridCol>
                <a:gridCol w="2202230">
                  <a:extLst>
                    <a:ext uri="{9D8B030D-6E8A-4147-A177-3AD203B41FA5}">
                      <a16:colId xmlns:a16="http://schemas.microsoft.com/office/drawing/2014/main" val="2040988168"/>
                    </a:ext>
                  </a:extLst>
                </a:gridCol>
                <a:gridCol w="2202230">
                  <a:extLst>
                    <a:ext uri="{9D8B030D-6E8A-4147-A177-3AD203B41FA5}">
                      <a16:colId xmlns:a16="http://schemas.microsoft.com/office/drawing/2014/main" val="3804074585"/>
                    </a:ext>
                  </a:extLst>
                </a:gridCol>
              </a:tblGrid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計算數量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實際數量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準確度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花費時間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53761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100%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24816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96%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0040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98%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07300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96%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65144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97%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46638"/>
                  </a:ext>
                </a:extLst>
              </a:tr>
            </a:tbl>
          </a:graphicData>
        </a:graphic>
      </p:graphicFrame>
      <p:sp>
        <p:nvSpPr>
          <p:cNvPr id="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計算結果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ABE-706A-49A6-B353-C9D9ED05DF06}" type="datetime1">
              <a:rPr lang="zh-CN" altLang="en-US" smtClean="0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29864"/>
              </p:ext>
            </p:extLst>
          </p:nvPr>
        </p:nvGraphicFramePr>
        <p:xfrm>
          <a:off x="483359" y="1936783"/>
          <a:ext cx="5708340" cy="411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85">
                  <a:extLst>
                    <a:ext uri="{9D8B030D-6E8A-4147-A177-3AD203B41FA5}">
                      <a16:colId xmlns:a16="http://schemas.microsoft.com/office/drawing/2014/main" val="1143902332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2992230581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372373984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3994163955"/>
                    </a:ext>
                  </a:extLst>
                </a:gridCol>
              </a:tblGrid>
              <a:tr h="496251">
                <a:tc gridSpan="4">
                  <a:txBody>
                    <a:bodyPr/>
                    <a:lstStyle/>
                    <a:p>
                      <a:r>
                        <a:rPr lang="zh-TW" altLang="en-US" dirty="0" smtClean="0"/>
                        <a:t>攜帶式智慧數蝦桶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447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物品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90554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水桶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裝蝦子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78988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LED</a:t>
                      </a:r>
                      <a:r>
                        <a:rPr lang="zh-TW" altLang="en-US" dirty="0" smtClean="0"/>
                        <a:t>燈條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提供光源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52832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Raspberry Pi Zero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拍照、上傳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5699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鏡頭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4932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行動電源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提供電力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1019"/>
                  </a:ext>
                </a:extLst>
              </a:tr>
              <a:tr h="496251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成本總計</a:t>
                      </a:r>
                      <a:r>
                        <a:rPr lang="en-US" altLang="zh-TW" dirty="0" smtClean="0"/>
                        <a:t>:1300</a:t>
                      </a:r>
                      <a:r>
                        <a:rPr lang="zh-TW" altLang="en-US" dirty="0" smtClean="0"/>
                        <a:t>元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2003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94660"/>
              </p:ext>
            </p:extLst>
          </p:nvPr>
        </p:nvGraphicFramePr>
        <p:xfrm>
          <a:off x="6560575" y="1936783"/>
          <a:ext cx="4917192" cy="411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064">
                  <a:extLst>
                    <a:ext uri="{9D8B030D-6E8A-4147-A177-3AD203B41FA5}">
                      <a16:colId xmlns:a16="http://schemas.microsoft.com/office/drawing/2014/main" val="3813890938"/>
                    </a:ext>
                  </a:extLst>
                </a:gridCol>
                <a:gridCol w="1639064">
                  <a:extLst>
                    <a:ext uri="{9D8B030D-6E8A-4147-A177-3AD203B41FA5}">
                      <a16:colId xmlns:a16="http://schemas.microsoft.com/office/drawing/2014/main" val="63944737"/>
                    </a:ext>
                  </a:extLst>
                </a:gridCol>
                <a:gridCol w="1639064">
                  <a:extLst>
                    <a:ext uri="{9D8B030D-6E8A-4147-A177-3AD203B41FA5}">
                      <a16:colId xmlns:a16="http://schemas.microsoft.com/office/drawing/2014/main" val="4019061871"/>
                    </a:ext>
                  </a:extLst>
                </a:gridCol>
              </a:tblGrid>
              <a:tr h="524327">
                <a:tc gridSpan="3">
                  <a:txBody>
                    <a:bodyPr/>
                    <a:lstStyle/>
                    <a:p>
                      <a:r>
                        <a:rPr lang="en-US" altLang="zh-TW" dirty="0" smtClean="0"/>
                        <a:t>AWS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87159"/>
                  </a:ext>
                </a:extLst>
              </a:tr>
              <a:tr h="717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項目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r>
                        <a:rPr lang="en-US" altLang="zh-TW" dirty="0" smtClean="0"/>
                        <a:t>(3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43910"/>
                  </a:ext>
                </a:extLst>
              </a:tr>
              <a:tr h="7179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70528"/>
                  </a:ext>
                </a:extLst>
              </a:tr>
              <a:tr h="71790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84606"/>
                  </a:ext>
                </a:extLst>
              </a:tr>
              <a:tr h="717902">
                <a:tc gridSpan="3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總計</a:t>
                      </a:r>
                      <a:r>
                        <a:rPr lang="en-US" altLang="zh-TW" dirty="0" smtClean="0"/>
                        <a:t>:5040</a:t>
                      </a:r>
                      <a:r>
                        <a:rPr lang="zh-TW" altLang="en-US" dirty="0" smtClean="0"/>
                        <a:t>元</a:t>
                      </a:r>
                      <a:endParaRPr lang="en-US" altLang="zh-TW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68210"/>
                  </a:ext>
                </a:extLst>
              </a:tr>
              <a:tr h="717902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註：會依使用情形進行增減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353"/>
                  </a:ext>
                </a:extLst>
              </a:tr>
            </a:tbl>
          </a:graphicData>
        </a:graphic>
      </p:graphicFrame>
      <p:sp>
        <p:nvSpPr>
          <p:cNvPr id="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實際成本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ABE-706A-49A6-B353-C9D9ED05DF06}" type="datetime1">
              <a:rPr lang="zh-CN" altLang="en-US" smtClean="0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83359" y="1936783"/>
          <a:ext cx="5708340" cy="411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85">
                  <a:extLst>
                    <a:ext uri="{9D8B030D-6E8A-4147-A177-3AD203B41FA5}">
                      <a16:colId xmlns:a16="http://schemas.microsoft.com/office/drawing/2014/main" val="1143902332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2992230581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372373984"/>
                    </a:ext>
                  </a:extLst>
                </a:gridCol>
                <a:gridCol w="1427085">
                  <a:extLst>
                    <a:ext uri="{9D8B030D-6E8A-4147-A177-3AD203B41FA5}">
                      <a16:colId xmlns:a16="http://schemas.microsoft.com/office/drawing/2014/main" val="3994163955"/>
                    </a:ext>
                  </a:extLst>
                </a:gridCol>
              </a:tblGrid>
              <a:tr h="496251">
                <a:tc gridSpan="4">
                  <a:txBody>
                    <a:bodyPr/>
                    <a:lstStyle/>
                    <a:p>
                      <a:r>
                        <a:rPr lang="zh-TW" altLang="en-US" dirty="0" smtClean="0"/>
                        <a:t>攜帶式智慧數蝦桶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447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物品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90554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水桶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裝蝦子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78988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LED</a:t>
                      </a:r>
                      <a:r>
                        <a:rPr lang="zh-TW" altLang="en-US" dirty="0" smtClean="0"/>
                        <a:t>燈條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提供光源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52832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Raspberry Pi Zero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拍照、上傳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5699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鏡頭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4932"/>
                  </a:ext>
                </a:extLst>
              </a:tr>
              <a:tr h="4962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行動電源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提供電力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1019"/>
                  </a:ext>
                </a:extLst>
              </a:tr>
              <a:tr h="496251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成本總計</a:t>
                      </a:r>
                      <a:r>
                        <a:rPr lang="en-US" altLang="zh-TW" dirty="0" smtClean="0"/>
                        <a:t>:1300</a:t>
                      </a:r>
                      <a:r>
                        <a:rPr lang="zh-TW" altLang="en-US" dirty="0" smtClean="0"/>
                        <a:t>元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2003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51338" y="1936783"/>
          <a:ext cx="5252733" cy="417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911">
                  <a:extLst>
                    <a:ext uri="{9D8B030D-6E8A-4147-A177-3AD203B41FA5}">
                      <a16:colId xmlns:a16="http://schemas.microsoft.com/office/drawing/2014/main" val="3813890938"/>
                    </a:ext>
                  </a:extLst>
                </a:gridCol>
                <a:gridCol w="1750911">
                  <a:extLst>
                    <a:ext uri="{9D8B030D-6E8A-4147-A177-3AD203B41FA5}">
                      <a16:colId xmlns:a16="http://schemas.microsoft.com/office/drawing/2014/main" val="63944737"/>
                    </a:ext>
                  </a:extLst>
                </a:gridCol>
                <a:gridCol w="1750911">
                  <a:extLst>
                    <a:ext uri="{9D8B030D-6E8A-4147-A177-3AD203B41FA5}">
                      <a16:colId xmlns:a16="http://schemas.microsoft.com/office/drawing/2014/main" val="4019061871"/>
                    </a:ext>
                  </a:extLst>
                </a:gridCol>
              </a:tblGrid>
              <a:tr h="448135">
                <a:tc gridSpan="3">
                  <a:txBody>
                    <a:bodyPr/>
                    <a:lstStyle/>
                    <a:p>
                      <a:r>
                        <a:rPr lang="en-US" altLang="zh-TW" dirty="0" smtClean="0"/>
                        <a:t>AWS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87159"/>
                  </a:ext>
                </a:extLst>
              </a:tr>
              <a:tr h="6135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項目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r>
                        <a:rPr lang="en-US" altLang="zh-TW" dirty="0" smtClean="0"/>
                        <a:t>(3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43910"/>
                  </a:ext>
                </a:extLst>
              </a:tr>
              <a:tr h="6135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EC2(t2.mirco)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70528"/>
                  </a:ext>
                </a:extLst>
              </a:tr>
              <a:tr h="6135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S3(30G)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84606"/>
                  </a:ext>
                </a:extLst>
              </a:tr>
              <a:tr h="60746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Lambda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每月免費</a:t>
                      </a:r>
                      <a:r>
                        <a:rPr lang="en-US" altLang="zh-TW" dirty="0" smtClean="0"/>
                        <a:t>500</a:t>
                      </a:r>
                      <a:r>
                        <a:rPr lang="zh-TW" altLang="en-US" dirty="0" smtClean="0"/>
                        <a:t>萬次的請求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18887"/>
                  </a:ext>
                </a:extLst>
              </a:tr>
              <a:tr h="603906">
                <a:tc gridSpan="3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總計</a:t>
                      </a:r>
                      <a:r>
                        <a:rPr lang="en-US" altLang="zh-TW" dirty="0" smtClean="0"/>
                        <a:t>:NT 5040</a:t>
                      </a:r>
                      <a:r>
                        <a:rPr lang="zh-TW" altLang="en-US" dirty="0" smtClean="0"/>
                        <a:t>元</a:t>
                      </a:r>
                      <a:endParaRPr lang="en-US" altLang="zh-TW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68210"/>
                  </a:ext>
                </a:extLst>
              </a:tr>
              <a:tr h="613582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註：會依使用情形進行增減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353"/>
                  </a:ext>
                </a:extLst>
              </a:tr>
            </a:tbl>
          </a:graphicData>
        </a:graphic>
      </p:graphicFrame>
      <p:sp>
        <p:nvSpPr>
          <p:cNvPr id="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實際成本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0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AWS</a:t>
            </a:r>
            <a:r>
              <a:rPr lang="zh-TW" altLang="en-US" dirty="0" smtClean="0">
                <a:solidFill>
                  <a:schemeClr val="bg1"/>
                </a:solidFill>
              </a:rPr>
              <a:t>價格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ABE-706A-49A6-B353-C9D9ED05DF06}" type="datetime1">
              <a:rPr lang="zh-CN" altLang="en-US" smtClean="0"/>
              <a:pPr/>
              <a:t>2018/11/3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24" y="2683238"/>
            <a:ext cx="9200391" cy="253530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24" y="1833570"/>
            <a:ext cx="9193062" cy="7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 bwMode="auto">
          <a:xfrm>
            <a:off x="1145310" y="1260190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1524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比較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45857"/>
              </p:ext>
            </p:extLst>
          </p:nvPr>
        </p:nvGraphicFramePr>
        <p:xfrm>
          <a:off x="2022765" y="2046583"/>
          <a:ext cx="8571344" cy="341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35">
                  <a:extLst>
                    <a:ext uri="{9D8B030D-6E8A-4147-A177-3AD203B41FA5}">
                      <a16:colId xmlns:a16="http://schemas.microsoft.com/office/drawing/2014/main" val="563775364"/>
                    </a:ext>
                  </a:extLst>
                </a:gridCol>
                <a:gridCol w="2956281">
                  <a:extLst>
                    <a:ext uri="{9D8B030D-6E8A-4147-A177-3AD203B41FA5}">
                      <a16:colId xmlns:a16="http://schemas.microsoft.com/office/drawing/2014/main" val="1768930182"/>
                    </a:ext>
                  </a:extLst>
                </a:gridCol>
                <a:gridCol w="3472228">
                  <a:extLst>
                    <a:ext uri="{9D8B030D-6E8A-4147-A177-3AD203B41FA5}">
                      <a16:colId xmlns:a16="http://schemas.microsoft.com/office/drawing/2014/main" val="3274825960"/>
                    </a:ext>
                  </a:extLst>
                </a:gridCol>
              </a:tblGrid>
              <a:tr h="853027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人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機器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16016"/>
                  </a:ext>
                </a:extLst>
              </a:tr>
              <a:tr h="853027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價錢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336</a:t>
                      </a:r>
                      <a:r>
                        <a:rPr lang="zh-TW" altLang="en-US" sz="2400" dirty="0" smtClean="0"/>
                        <a:t>萬元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1300+140(</a:t>
                      </a:r>
                      <a:r>
                        <a:rPr lang="zh-TW" altLang="en-US" sz="2400" dirty="0" smtClean="0"/>
                        <a:t>雲端使用費</a:t>
                      </a:r>
                      <a:r>
                        <a:rPr lang="en-US" altLang="zh-TW" sz="2400" dirty="0" smtClean="0"/>
                        <a:t>/</a:t>
                      </a:r>
                      <a:r>
                        <a:rPr lang="zh-TW" altLang="en-US" sz="2400" dirty="0" smtClean="0"/>
                        <a:t>月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23469"/>
                  </a:ext>
                </a:extLst>
              </a:tr>
              <a:tr h="853027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準確率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90%</a:t>
                      </a:r>
                      <a:r>
                        <a:rPr lang="zh-TW" altLang="en-US" sz="2400" dirty="0" smtClean="0"/>
                        <a:t>～</a:t>
                      </a:r>
                      <a:r>
                        <a:rPr lang="en-US" altLang="zh-TW" sz="2400" dirty="0" smtClean="0"/>
                        <a:t>100%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95%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50863"/>
                  </a:ext>
                </a:extLst>
              </a:tr>
              <a:tr h="853027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時間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算</a:t>
                      </a:r>
                      <a:r>
                        <a:rPr lang="en-US" altLang="zh-TW" sz="2400" dirty="0" smtClean="0"/>
                        <a:t>150</a:t>
                      </a:r>
                      <a:r>
                        <a:rPr lang="zh-TW" altLang="en-US" sz="2400" dirty="0" smtClean="0"/>
                        <a:t>隻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3~4</a:t>
                      </a:r>
                      <a:r>
                        <a:rPr lang="zh-TW" altLang="en-US" sz="2400" dirty="0" smtClean="0"/>
                        <a:t>分鐘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15</a:t>
                      </a:r>
                      <a:r>
                        <a:rPr lang="zh-TW" altLang="en-US" sz="2400" dirty="0" smtClean="0"/>
                        <a:t>秒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7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37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1145310" y="1260190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CD8772-F3A2-4D7C-9860-67BF98CB3CD0}"/>
              </a:ext>
            </a:extLst>
          </p:cNvPr>
          <p:cNvSpPr/>
          <p:nvPr/>
        </p:nvSpPr>
        <p:spPr>
          <a:xfrm>
            <a:off x="1865744" y="1686690"/>
            <a:ext cx="78892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提升系統的數蝦</a:t>
            </a:r>
            <a:r>
              <a:rPr lang="zh-TW" alt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速度、</a:t>
            </a: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精</a:t>
            </a:r>
            <a:r>
              <a:rPr lang="zh-TW" alt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準</a:t>
            </a: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TW" alt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改變以往的作業流程</a:t>
            </a:r>
            <a:endParaRPr lang="zh-TW" alt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</a:pPr>
            <a:endParaRPr lang="zh-TW" alt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727291" y="4296692"/>
            <a:ext cx="864125" cy="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371" y="4144489"/>
            <a:ext cx="569250" cy="10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55" y="4296692"/>
            <a:ext cx="1518708" cy="7100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127" y="4488879"/>
            <a:ext cx="699728" cy="4816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50" y="4476579"/>
            <a:ext cx="701101" cy="4816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732" y="3671849"/>
            <a:ext cx="774259" cy="780356"/>
          </a:xfrm>
          <a:prstGeom prst="rect">
            <a:avLst/>
          </a:prstGeom>
        </p:spPr>
      </p:pic>
      <p:sp>
        <p:nvSpPr>
          <p:cNvPr id="11" name="乘號 10"/>
          <p:cNvSpPr/>
          <p:nvPr/>
        </p:nvSpPr>
        <p:spPr bwMode="auto">
          <a:xfrm>
            <a:off x="7546109" y="4404357"/>
            <a:ext cx="415636" cy="614613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乘號 14"/>
          <p:cNvSpPr/>
          <p:nvPr/>
        </p:nvSpPr>
        <p:spPr bwMode="auto">
          <a:xfrm>
            <a:off x="9836607" y="4404356"/>
            <a:ext cx="415636" cy="614613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470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6705 -0.04236 C 0.08099 -0.05185 0.10195 -0.05694 0.12395 -0.05694 C 0.14895 -0.05694 0.16901 -0.05185 0.18294 -0.04236 L 0.25 -1.1111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文本框 32"/>
          <p:cNvSpPr>
            <a:spLocks noChangeArrowheads="1"/>
          </p:cNvSpPr>
          <p:nvPr/>
        </p:nvSpPr>
        <p:spPr bwMode="auto">
          <a:xfrm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Google Shape;14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801373" y="2965450"/>
            <a:ext cx="864125" cy="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0352" y="2955900"/>
            <a:ext cx="864125" cy="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圓角矩形 51"/>
          <p:cNvSpPr/>
          <p:nvPr/>
        </p:nvSpPr>
        <p:spPr bwMode="auto">
          <a:xfrm>
            <a:off x="1139174" y="1305166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目錄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2975332" y="2031148"/>
            <a:ext cx="800219" cy="730614"/>
            <a:chOff x="0" y="0"/>
            <a:chExt cx="800312" cy="731334"/>
          </a:xfrm>
        </p:grpSpPr>
        <p:sp>
          <p:nvSpPr>
            <p:cNvPr id="4101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84752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02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80031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前言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4" name="组合 6"/>
          <p:cNvGrpSpPr>
            <a:grpSpLocks/>
          </p:cNvGrpSpPr>
          <p:nvPr/>
        </p:nvGrpSpPr>
        <p:grpSpPr bwMode="auto">
          <a:xfrm>
            <a:off x="2190498" y="1949353"/>
            <a:ext cx="665162" cy="719138"/>
            <a:chOff x="0" y="0"/>
            <a:chExt cx="665978" cy="720171"/>
          </a:xfrm>
        </p:grpSpPr>
        <p:sp>
          <p:nvSpPr>
            <p:cNvPr id="410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07" name="组合 7"/>
          <p:cNvGrpSpPr>
            <a:grpSpLocks/>
          </p:cNvGrpSpPr>
          <p:nvPr/>
        </p:nvGrpSpPr>
        <p:grpSpPr bwMode="auto">
          <a:xfrm>
            <a:off x="2190498" y="2934838"/>
            <a:ext cx="665162" cy="715963"/>
            <a:chOff x="0" y="0"/>
            <a:chExt cx="665978" cy="716197"/>
          </a:xfrm>
        </p:grpSpPr>
        <p:sp>
          <p:nvSpPr>
            <p:cNvPr id="410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09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0" name="组合 8"/>
          <p:cNvGrpSpPr>
            <a:grpSpLocks/>
          </p:cNvGrpSpPr>
          <p:nvPr/>
        </p:nvGrpSpPr>
        <p:grpSpPr bwMode="auto">
          <a:xfrm>
            <a:off x="2190498" y="4022806"/>
            <a:ext cx="665162" cy="715963"/>
            <a:chOff x="0" y="0"/>
            <a:chExt cx="665978" cy="716479"/>
          </a:xfrm>
        </p:grpSpPr>
        <p:sp>
          <p:nvSpPr>
            <p:cNvPr id="411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13" name="组合 9"/>
          <p:cNvGrpSpPr>
            <a:grpSpLocks/>
          </p:cNvGrpSpPr>
          <p:nvPr/>
        </p:nvGrpSpPr>
        <p:grpSpPr bwMode="auto">
          <a:xfrm>
            <a:off x="6271188" y="1984278"/>
            <a:ext cx="665162" cy="707886"/>
            <a:chOff x="0" y="0"/>
            <a:chExt cx="665978" cy="707747"/>
          </a:xfrm>
        </p:grpSpPr>
        <p:sp>
          <p:nvSpPr>
            <p:cNvPr id="411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5" name="文本框 92"/>
            <p:cNvSpPr>
              <a:spLocks noChangeArrowheads="1"/>
            </p:cNvSpPr>
            <p:nvPr/>
          </p:nvSpPr>
          <p:spPr bwMode="auto">
            <a:xfrm>
              <a:off x="82453" y="0"/>
              <a:ext cx="501072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0" name="组合 104"/>
          <p:cNvGrpSpPr>
            <a:grpSpLocks/>
          </p:cNvGrpSpPr>
          <p:nvPr/>
        </p:nvGrpSpPr>
        <p:grpSpPr bwMode="auto">
          <a:xfrm>
            <a:off x="6261952" y="3031936"/>
            <a:ext cx="665162" cy="708025"/>
            <a:chOff x="0" y="0"/>
            <a:chExt cx="665978" cy="707886"/>
          </a:xfrm>
        </p:grpSpPr>
        <p:sp>
          <p:nvSpPr>
            <p:cNvPr id="4121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22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3" name="组合 107"/>
          <p:cNvGrpSpPr>
            <a:grpSpLocks/>
          </p:cNvGrpSpPr>
          <p:nvPr/>
        </p:nvGrpSpPr>
        <p:grpSpPr bwMode="auto">
          <a:xfrm>
            <a:off x="2955673" y="2979288"/>
            <a:ext cx="2723823" cy="731399"/>
            <a:chOff x="0" y="0"/>
            <a:chExt cx="2724141" cy="730532"/>
          </a:xfrm>
        </p:grpSpPr>
        <p:sp>
          <p:nvSpPr>
            <p:cNvPr id="4124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2724141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攜帶式數蝦桶的創意構想</a:t>
              </a:r>
            </a:p>
          </p:txBody>
        </p:sp>
        <p:sp>
          <p:nvSpPr>
            <p:cNvPr id="4125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7" cy="4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創意描述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6" name="组合 110"/>
          <p:cNvGrpSpPr>
            <a:grpSpLocks/>
          </p:cNvGrpSpPr>
          <p:nvPr/>
        </p:nvGrpSpPr>
        <p:grpSpPr bwMode="auto">
          <a:xfrm>
            <a:off x="2955673" y="4025981"/>
            <a:ext cx="2723823" cy="731399"/>
            <a:chOff x="0" y="0"/>
            <a:chExt cx="2724140" cy="730532"/>
          </a:xfrm>
        </p:grpSpPr>
        <p:sp>
          <p:nvSpPr>
            <p:cNvPr id="4127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72414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攜帶式數蝦桶的功能介紹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28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2031561" cy="4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系統功能簡介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29" name="组合 113"/>
          <p:cNvGrpSpPr>
            <a:grpSpLocks/>
          </p:cNvGrpSpPr>
          <p:nvPr/>
        </p:nvGrpSpPr>
        <p:grpSpPr bwMode="auto">
          <a:xfrm>
            <a:off x="6659418" y="1949353"/>
            <a:ext cx="2177436" cy="736311"/>
            <a:chOff x="-376984" y="0"/>
            <a:chExt cx="2177688" cy="737037"/>
          </a:xfrm>
        </p:grpSpPr>
        <p:sp>
          <p:nvSpPr>
            <p:cNvPr id="4130" name="文本框 114"/>
            <p:cNvSpPr>
              <a:spLocks noChangeArrowheads="1"/>
            </p:cNvSpPr>
            <p:nvPr/>
          </p:nvSpPr>
          <p:spPr bwMode="auto">
            <a:xfrm>
              <a:off x="-376984" y="367341"/>
              <a:ext cx="217768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31" name="文本框 115"/>
            <p:cNvSpPr>
              <a:spLocks noChangeArrowheads="1"/>
            </p:cNvSpPr>
            <p:nvPr/>
          </p:nvSpPr>
          <p:spPr bwMode="auto">
            <a:xfrm>
              <a:off x="-191924" y="0"/>
              <a:ext cx="13000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成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32" name="组合 116"/>
          <p:cNvGrpSpPr>
            <a:grpSpLocks/>
          </p:cNvGrpSpPr>
          <p:nvPr/>
        </p:nvGrpSpPr>
        <p:grpSpPr bwMode="auto">
          <a:xfrm>
            <a:off x="6770256" y="2990176"/>
            <a:ext cx="2749864" cy="723465"/>
            <a:chOff x="-256900" y="24885"/>
            <a:chExt cx="2750179" cy="722608"/>
          </a:xfrm>
        </p:grpSpPr>
        <p:sp>
          <p:nvSpPr>
            <p:cNvPr id="4133" name="文本框 117"/>
            <p:cNvSpPr>
              <a:spLocks noChangeArrowheads="1"/>
            </p:cNvSpPr>
            <p:nvPr/>
          </p:nvSpPr>
          <p:spPr bwMode="auto">
            <a:xfrm>
              <a:off x="-256900" y="378599"/>
              <a:ext cx="2750179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人與機器的計算差別</a:t>
              </a:r>
              <a:endParaRPr lang="zh-TW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34" name="文本框 118"/>
            <p:cNvSpPr>
              <a:spLocks noChangeArrowheads="1"/>
            </p:cNvSpPr>
            <p:nvPr/>
          </p:nvSpPr>
          <p:spPr bwMode="auto">
            <a:xfrm>
              <a:off x="1" y="24885"/>
              <a:ext cx="800312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比較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4" name="组合 104"/>
          <p:cNvGrpSpPr>
            <a:grpSpLocks/>
          </p:cNvGrpSpPr>
          <p:nvPr/>
        </p:nvGrpSpPr>
        <p:grpSpPr bwMode="auto">
          <a:xfrm>
            <a:off x="6279210" y="4071624"/>
            <a:ext cx="665162" cy="707886"/>
            <a:chOff x="0" y="0"/>
            <a:chExt cx="665978" cy="707747"/>
          </a:xfrm>
        </p:grpSpPr>
        <p:sp>
          <p:nvSpPr>
            <p:cNvPr id="4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01072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7" name="组合 116"/>
          <p:cNvGrpSpPr>
            <a:grpSpLocks/>
          </p:cNvGrpSpPr>
          <p:nvPr/>
        </p:nvGrpSpPr>
        <p:grpSpPr bwMode="auto">
          <a:xfrm>
            <a:off x="7044385" y="4004949"/>
            <a:ext cx="2723823" cy="731398"/>
            <a:chOff x="0" y="0"/>
            <a:chExt cx="2724139" cy="730532"/>
          </a:xfrm>
        </p:grpSpPr>
        <p:sp>
          <p:nvSpPr>
            <p:cNvPr id="48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2724139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未來希望能夠達到的目標</a:t>
              </a:r>
            </a:p>
          </p:txBody>
        </p:sp>
        <p:sp>
          <p:nvSpPr>
            <p:cNvPr id="49" name="文本框 118"/>
            <p:cNvSpPr>
              <a:spLocks noChangeArrowheads="1"/>
            </p:cNvSpPr>
            <p:nvPr/>
          </p:nvSpPr>
          <p:spPr bwMode="auto">
            <a:xfrm>
              <a:off x="0" y="0"/>
              <a:ext cx="800312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展望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5" name="组合 9"/>
          <p:cNvGrpSpPr>
            <a:grpSpLocks/>
          </p:cNvGrpSpPr>
          <p:nvPr/>
        </p:nvGrpSpPr>
        <p:grpSpPr bwMode="auto">
          <a:xfrm>
            <a:off x="2202564" y="4916820"/>
            <a:ext cx="665162" cy="708025"/>
            <a:chOff x="0" y="0"/>
            <a:chExt cx="665978" cy="707886"/>
          </a:xfrm>
        </p:grpSpPr>
        <p:sp>
          <p:nvSpPr>
            <p:cNvPr id="56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7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8" name="组合 113"/>
          <p:cNvGrpSpPr>
            <a:grpSpLocks/>
          </p:cNvGrpSpPr>
          <p:nvPr/>
        </p:nvGrpSpPr>
        <p:grpSpPr bwMode="auto">
          <a:xfrm>
            <a:off x="2967738" y="4881895"/>
            <a:ext cx="2262158" cy="736311"/>
            <a:chOff x="3" y="0"/>
            <a:chExt cx="2262420" cy="737037"/>
          </a:xfrm>
        </p:grpSpPr>
        <p:sp>
          <p:nvSpPr>
            <p:cNvPr id="59" name="文本框 114"/>
            <p:cNvSpPr>
              <a:spLocks noChangeArrowheads="1"/>
            </p:cNvSpPr>
            <p:nvPr/>
          </p:nvSpPr>
          <p:spPr bwMode="auto">
            <a:xfrm>
              <a:off x="3" y="367341"/>
              <a:ext cx="2262420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不同隻數的計算結果</a:t>
              </a:r>
              <a:endParaRPr lang="zh-TW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0" name="文本框 115"/>
            <p:cNvSpPr>
              <a:spLocks noChangeArrowheads="1"/>
            </p:cNvSpPr>
            <p:nvPr/>
          </p:nvSpPr>
          <p:spPr bwMode="auto">
            <a:xfrm>
              <a:off x="3" y="0"/>
              <a:ext cx="1415937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計算結果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 bwMode="auto">
          <a:xfrm>
            <a:off x="1145310" y="1260190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1524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前言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6474" y="1743736"/>
            <a:ext cx="93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根據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聯合國糧食及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農業組織（</a:t>
            </a:r>
            <a:r>
              <a:rPr lang="en-US" altLang="zh-TW" sz="3600" kern="0" dirty="0">
                <a:latin typeface="Arial"/>
                <a:cs typeface="Arial"/>
                <a:sym typeface="Arial"/>
              </a:rPr>
              <a:t>FAO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）預估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，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每年全球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觀賞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水族生物之零售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市場約 </a:t>
            </a:r>
            <a:r>
              <a:rPr lang="en-US" altLang="zh-TW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60 </a:t>
            </a:r>
            <a:r>
              <a:rPr lang="zh-TW" altLang="en-US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億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美元，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是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具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開發潛力與競爭優勢的商品。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altLang="zh-TW" sz="3600" kern="0" dirty="0">
              <a:latin typeface="Arial"/>
              <a:cs typeface="Arial"/>
              <a:sym typeface="Arial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kern="0" dirty="0">
                <a:latin typeface="Arial"/>
                <a:cs typeface="Arial"/>
                <a:sym typeface="Arial"/>
              </a:rPr>
              <a:t>根據水族商業公會統計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，臺灣自 </a:t>
            </a:r>
            <a:r>
              <a:rPr lang="en-US" altLang="zh-TW" sz="3600" kern="0" dirty="0">
                <a:latin typeface="Arial"/>
                <a:cs typeface="Arial"/>
                <a:sym typeface="Arial"/>
              </a:rPr>
              <a:t>2010 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年起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，觀賞蝦出口</a:t>
            </a:r>
            <a:r>
              <a:rPr lang="zh-TW" altLang="en-US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超過</a:t>
            </a:r>
            <a:r>
              <a:rPr lang="en-US" altLang="zh-TW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1,800</a:t>
            </a:r>
            <a:r>
              <a:rPr lang="zh-TW" altLang="en-US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萬</a:t>
            </a:r>
            <a:r>
              <a:rPr lang="zh-TW" altLang="en-US" sz="36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隻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每年，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全球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每</a:t>
            </a:r>
            <a:r>
              <a:rPr lang="en-US" altLang="zh-TW" sz="3600" kern="0" dirty="0">
                <a:latin typeface="Arial"/>
                <a:cs typeface="Arial"/>
                <a:sym typeface="Arial"/>
              </a:rPr>
              <a:t>10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隻觀賞蝦，就有</a:t>
            </a:r>
            <a:r>
              <a:rPr lang="en-US" altLang="zh-TW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6</a:t>
            </a:r>
            <a:r>
              <a:rPr lang="zh-TW" altLang="en-US" sz="36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隻</a:t>
            </a:r>
            <a:r>
              <a:rPr lang="zh-TW" altLang="en-US" sz="3600" kern="0" dirty="0">
                <a:latin typeface="Arial"/>
                <a:cs typeface="Arial"/>
                <a:sym typeface="Arial"/>
              </a:rPr>
              <a:t>是來自臺灣</a:t>
            </a:r>
            <a:r>
              <a:rPr lang="zh-TW" altLang="en-US" sz="3600" kern="0" dirty="0" smtClean="0">
                <a:latin typeface="Arial"/>
                <a:cs typeface="Arial"/>
                <a:sym typeface="Arial"/>
              </a:rPr>
              <a:t>。</a:t>
            </a:r>
            <a:endParaRPr lang="en-US" altLang="zh-TW" sz="3600" kern="0" dirty="0"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/>
          <p:cNvSpPr/>
          <p:nvPr/>
        </p:nvSpPr>
        <p:spPr bwMode="auto">
          <a:xfrm>
            <a:off x="1145310" y="1260190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創意描述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Google Shape;147;p15"/>
          <p:cNvSpPr/>
          <p:nvPr/>
        </p:nvSpPr>
        <p:spPr>
          <a:xfrm>
            <a:off x="1155088" y="1531611"/>
            <a:ext cx="50148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2400" rIns="72000" bIns="32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TW" sz="4000" b="1" i="0" u="none" strike="noStrike" cap="small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廠商的作業流程：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48;p15"/>
          <p:cNvCxnSpPr/>
          <p:nvPr/>
        </p:nvCxnSpPr>
        <p:spPr>
          <a:xfrm>
            <a:off x="2472600" y="4148708"/>
            <a:ext cx="1443792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" name="Google Shape;14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362973" y="3797021"/>
            <a:ext cx="864125" cy="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927" y="3623971"/>
            <a:ext cx="56925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54;p15"/>
          <p:cNvCxnSpPr/>
          <p:nvPr/>
        </p:nvCxnSpPr>
        <p:spPr>
          <a:xfrm>
            <a:off x="8284767" y="4148708"/>
            <a:ext cx="1428576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" name="Google Shape;15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706492">
            <a:off x="8190613" y="3881258"/>
            <a:ext cx="558876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584152" y="4836047"/>
            <a:ext cx="864125" cy="84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57;p15"/>
          <p:cNvCxnSpPr/>
          <p:nvPr/>
        </p:nvCxnSpPr>
        <p:spPr>
          <a:xfrm rot="10800000" flipH="1">
            <a:off x="2553419" y="4723802"/>
            <a:ext cx="1429109" cy="529685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1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684559" y="2732215"/>
            <a:ext cx="864125" cy="84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59;p15"/>
          <p:cNvCxnSpPr/>
          <p:nvPr/>
        </p:nvCxnSpPr>
        <p:spPr>
          <a:xfrm>
            <a:off x="2730245" y="3045125"/>
            <a:ext cx="1266331" cy="626215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60;p15"/>
          <p:cNvCxnSpPr/>
          <p:nvPr/>
        </p:nvCxnSpPr>
        <p:spPr>
          <a:xfrm>
            <a:off x="8284767" y="4798068"/>
            <a:ext cx="1428576" cy="51580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" name="Google Shape;1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130" y="4926560"/>
            <a:ext cx="56925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62;p15"/>
          <p:cNvCxnSpPr/>
          <p:nvPr/>
        </p:nvCxnSpPr>
        <p:spPr>
          <a:xfrm rot="10800000" flipH="1">
            <a:off x="8284767" y="2924355"/>
            <a:ext cx="1428576" cy="61990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" name="Google Shape;1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927" y="2422580"/>
            <a:ext cx="569250" cy="10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58985">
            <a:off x="8223685" y="4571073"/>
            <a:ext cx="558876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6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158082">
            <a:off x="8196769" y="3178281"/>
            <a:ext cx="558876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688575">
            <a:off x="2611895" y="2786567"/>
            <a:ext cx="864125" cy="48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3094" y="3724433"/>
            <a:ext cx="864125" cy="48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77709">
            <a:off x="2392535" y="4762180"/>
            <a:ext cx="864125" cy="48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30" y="3234797"/>
            <a:ext cx="366763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59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6185 0.0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07266 0.005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06419 -0.042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08594 -0.066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0849 -0.004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8372 0.044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 bwMode="auto">
          <a:xfrm>
            <a:off x="1145310" y="1260190"/>
            <a:ext cx="10280072" cy="4937410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創意描述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08727" y="1708727"/>
            <a:ext cx="48952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1.</a:t>
            </a:r>
            <a:r>
              <a:rPr lang="zh-TW" altLang="en-US" sz="2000" dirty="0" smtClean="0"/>
              <a:t>舊的流程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人工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 smtClean="0"/>
          </a:p>
          <a:p>
            <a:pPr algn="ctr"/>
            <a:r>
              <a:rPr lang="en-US" altLang="zh-TW" sz="2000" dirty="0"/>
              <a:t>1800</a:t>
            </a:r>
            <a:r>
              <a:rPr lang="zh-TW" altLang="en-US" sz="2000" dirty="0"/>
              <a:t>萬</a:t>
            </a:r>
            <a:r>
              <a:rPr lang="zh-TW" altLang="en-US" sz="2000" dirty="0" smtClean="0"/>
              <a:t>隻</a:t>
            </a:r>
            <a:endParaRPr lang="en-US" altLang="zh-TW" sz="2000" dirty="0" smtClean="0"/>
          </a:p>
          <a:p>
            <a:pPr algn="ctr"/>
            <a:r>
              <a:rPr lang="zh-TW" altLang="en-US" sz="2000" dirty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12</a:t>
            </a:r>
            <a:r>
              <a:rPr lang="zh-TW" altLang="en-US" sz="2000" dirty="0"/>
              <a:t>萬次的計算</a:t>
            </a:r>
            <a:r>
              <a:rPr lang="en-US" altLang="zh-TW" sz="2000" dirty="0"/>
              <a:t>(</a:t>
            </a:r>
            <a:r>
              <a:rPr lang="zh-TW" altLang="en-US" sz="2000" dirty="0"/>
              <a:t>每次算</a:t>
            </a:r>
            <a:r>
              <a:rPr lang="en-US" altLang="zh-TW" sz="2000" dirty="0"/>
              <a:t>150</a:t>
            </a:r>
            <a:r>
              <a:rPr lang="zh-TW" altLang="en-US" sz="2000" dirty="0"/>
              <a:t>隻</a:t>
            </a:r>
            <a:r>
              <a:rPr lang="en-US" altLang="zh-TW" sz="2000" dirty="0" smtClean="0"/>
              <a:t>)</a:t>
            </a:r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12</a:t>
            </a:r>
            <a:r>
              <a:rPr lang="zh-TW" altLang="en-US" sz="2000" dirty="0"/>
              <a:t>萬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分鐘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人工</a:t>
            </a:r>
            <a:r>
              <a:rPr lang="en-US" altLang="zh-TW" sz="2000" dirty="0" smtClean="0"/>
              <a:t>)/60=6000</a:t>
            </a:r>
            <a:r>
              <a:rPr lang="zh-TW" altLang="en-US" sz="2000" dirty="0" smtClean="0"/>
              <a:t>小時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所需的時間</a:t>
            </a:r>
            <a:r>
              <a:rPr lang="en-US" altLang="zh-TW" sz="2000" dirty="0" smtClean="0"/>
              <a:t>)</a:t>
            </a:r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6000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140=84</a:t>
            </a:r>
            <a:r>
              <a:rPr lang="zh-TW" altLang="en-US" sz="2000" dirty="0" smtClean="0"/>
              <a:t>萬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84</a:t>
            </a:r>
            <a:r>
              <a:rPr lang="zh-TW" altLang="en-US" sz="2000" dirty="0" smtClean="0"/>
              <a:t>萬*</a:t>
            </a:r>
            <a:r>
              <a:rPr lang="en-US" altLang="zh-TW" sz="2000" dirty="0" smtClean="0"/>
              <a:t>4=336</a:t>
            </a:r>
            <a:r>
              <a:rPr lang="zh-TW" altLang="en-US" sz="2000" dirty="0" smtClean="0"/>
              <a:t>萬元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9276" y="1699492"/>
            <a:ext cx="48029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2.</a:t>
            </a:r>
            <a:r>
              <a:rPr lang="zh-TW" altLang="en-US" sz="2000" dirty="0"/>
              <a:t>期望的流程</a:t>
            </a:r>
          </a:p>
          <a:p>
            <a:pPr algn="ctr"/>
            <a:endParaRPr lang="zh-TW" altLang="en-US" sz="2000" dirty="0"/>
          </a:p>
          <a:p>
            <a:pPr algn="ctr"/>
            <a:r>
              <a:rPr lang="en-US" altLang="zh-TW" sz="2000" dirty="0"/>
              <a:t>1800</a:t>
            </a:r>
            <a:r>
              <a:rPr lang="zh-TW" altLang="en-US" sz="2000" dirty="0"/>
              <a:t>萬</a:t>
            </a:r>
            <a:r>
              <a:rPr lang="zh-TW" altLang="en-US" sz="2000" dirty="0" smtClean="0"/>
              <a:t>隻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12</a:t>
            </a:r>
            <a:r>
              <a:rPr lang="zh-TW" altLang="en-US" sz="2000" dirty="0"/>
              <a:t>萬次的計算</a:t>
            </a:r>
            <a:r>
              <a:rPr lang="en-US" altLang="zh-TW" sz="2000" dirty="0"/>
              <a:t>(</a:t>
            </a:r>
            <a:r>
              <a:rPr lang="zh-TW" altLang="en-US" sz="2000" dirty="0"/>
              <a:t>每次算</a:t>
            </a:r>
            <a:r>
              <a:rPr lang="en-US" altLang="zh-TW" sz="2000" dirty="0"/>
              <a:t>150</a:t>
            </a:r>
            <a:r>
              <a:rPr lang="zh-TW" altLang="en-US" sz="2000" dirty="0"/>
              <a:t>隻</a:t>
            </a:r>
            <a:r>
              <a:rPr lang="en-US" altLang="zh-TW" sz="2000" dirty="0" smtClean="0"/>
              <a:t>)</a:t>
            </a:r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12</a:t>
            </a:r>
            <a:r>
              <a:rPr lang="zh-TW" altLang="en-US" sz="2000" dirty="0"/>
              <a:t>萬*</a:t>
            </a:r>
            <a:r>
              <a:rPr lang="en-US" altLang="zh-TW" sz="2000" dirty="0"/>
              <a:t>15</a:t>
            </a:r>
            <a:r>
              <a:rPr lang="zh-TW" altLang="en-US" sz="2000" dirty="0" smtClean="0"/>
              <a:t>秒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機器</a:t>
            </a:r>
            <a:r>
              <a:rPr lang="en-US" altLang="zh-TW" sz="2000" dirty="0" smtClean="0"/>
              <a:t>)/</a:t>
            </a:r>
            <a:r>
              <a:rPr lang="en-US" altLang="zh-TW" sz="2000" dirty="0"/>
              <a:t>3600</a:t>
            </a:r>
            <a:r>
              <a:rPr lang="zh-TW" altLang="en-US" sz="2000" dirty="0"/>
              <a:t>秒</a:t>
            </a:r>
            <a:r>
              <a:rPr lang="en-US" altLang="zh-TW" sz="2000" dirty="0"/>
              <a:t>=50</a:t>
            </a:r>
            <a:r>
              <a:rPr lang="zh-TW" altLang="en-US" sz="2000" dirty="0"/>
              <a:t>小時</a:t>
            </a:r>
            <a:r>
              <a:rPr lang="en-US" altLang="zh-TW" sz="2000" dirty="0"/>
              <a:t>(</a:t>
            </a:r>
            <a:r>
              <a:rPr lang="zh-TW" altLang="en-US" sz="2000" dirty="0"/>
              <a:t>所需的時間</a:t>
            </a:r>
            <a:r>
              <a:rPr lang="en-US" altLang="zh-TW" sz="2000" dirty="0" smtClean="0"/>
              <a:t>)</a:t>
            </a:r>
          </a:p>
          <a:p>
            <a:pPr algn="ctr"/>
            <a:r>
              <a:rPr lang="zh-TW" altLang="en-US" sz="2000" dirty="0" smtClean="0"/>
              <a:t>↓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50*140</a:t>
            </a:r>
            <a:r>
              <a:rPr lang="en-US" altLang="zh-TW" sz="2000" dirty="0"/>
              <a:t>(</a:t>
            </a:r>
            <a:r>
              <a:rPr lang="zh-TW" altLang="en-US" sz="2000" dirty="0"/>
              <a:t>時薪</a:t>
            </a:r>
            <a:r>
              <a:rPr lang="en-US" altLang="zh-TW" sz="2000" dirty="0"/>
              <a:t>NT140)=7000</a:t>
            </a:r>
            <a:r>
              <a:rPr lang="zh-TW" altLang="en-US" sz="2000" dirty="0"/>
              <a:t>元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10544" y="5622354"/>
            <a:ext cx="72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</a:rPr>
              <a:t>省下</a:t>
            </a:r>
            <a:r>
              <a:rPr lang="en-US" altLang="zh-TW" sz="3600" dirty="0" smtClean="0">
                <a:solidFill>
                  <a:srgbClr val="FF0000"/>
                </a:solidFill>
              </a:rPr>
              <a:t>3,353,000</a:t>
            </a:r>
            <a:r>
              <a:rPr lang="zh-TW" altLang="en-US" sz="3600" dirty="0" smtClean="0">
                <a:solidFill>
                  <a:srgbClr val="FF0000"/>
                </a:solidFill>
              </a:rPr>
              <a:t>元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64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圓角矩形 46"/>
          <p:cNvSpPr/>
          <p:nvPr/>
        </p:nvSpPr>
        <p:spPr bwMode="auto">
          <a:xfrm>
            <a:off x="447473" y="986056"/>
            <a:ext cx="11400816" cy="5755212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95" y="2424108"/>
            <a:ext cx="1878088" cy="140403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5C5A38-8D34-4384-A3BF-D4C5AC46CCCA}"/>
              </a:ext>
            </a:extLst>
          </p:cNvPr>
          <p:cNvCxnSpPr>
            <a:cxnSpLocks/>
          </p:cNvCxnSpPr>
          <p:nvPr/>
        </p:nvCxnSpPr>
        <p:spPr>
          <a:xfrm flipH="1" flipV="1">
            <a:off x="7853630" y="2610586"/>
            <a:ext cx="961772" cy="14089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82901D1-E1C9-4F4A-83BB-589D73ED54C8}"/>
              </a:ext>
            </a:extLst>
          </p:cNvPr>
          <p:cNvCxnSpPr/>
          <p:nvPr/>
        </p:nvCxnSpPr>
        <p:spPr>
          <a:xfrm>
            <a:off x="5967075" y="4458761"/>
            <a:ext cx="23940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C33CC8F-15C9-40F2-8322-9824CB57112B}"/>
              </a:ext>
            </a:extLst>
          </p:cNvPr>
          <p:cNvCxnSpPr>
            <a:cxnSpLocks/>
          </p:cNvCxnSpPr>
          <p:nvPr/>
        </p:nvCxnSpPr>
        <p:spPr>
          <a:xfrm>
            <a:off x="7900641" y="2234521"/>
            <a:ext cx="1159454" cy="162575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BCA14E-D994-476C-A711-49937D1356C7}"/>
              </a:ext>
            </a:extLst>
          </p:cNvPr>
          <p:cNvCxnSpPr/>
          <p:nvPr/>
        </p:nvCxnSpPr>
        <p:spPr>
          <a:xfrm>
            <a:off x="2656974" y="4417241"/>
            <a:ext cx="21708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雲朵形 25"/>
          <p:cNvSpPr/>
          <p:nvPr/>
        </p:nvSpPr>
        <p:spPr>
          <a:xfrm>
            <a:off x="3910148" y="1000125"/>
            <a:ext cx="7820033" cy="56880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82901D1-E1C9-4F4A-83BB-589D73ED54C8}"/>
              </a:ext>
            </a:extLst>
          </p:cNvPr>
          <p:cNvCxnSpPr/>
          <p:nvPr/>
        </p:nvCxnSpPr>
        <p:spPr>
          <a:xfrm>
            <a:off x="5959497" y="4759415"/>
            <a:ext cx="23940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790864" y="4066480"/>
            <a:ext cx="156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</a:rPr>
              <a:t>.Upload file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6068" y="5112376"/>
            <a:ext cx="120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Web API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7403" y="2291823"/>
            <a:ext cx="156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3</a:t>
            </a:r>
            <a:r>
              <a:rPr lang="en-US" altLang="zh-TW" dirty="0" smtClean="0">
                <a:solidFill>
                  <a:prstClr val="black"/>
                </a:solidFill>
              </a:rPr>
              <a:t>. Original file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44721" y="4047909"/>
            <a:ext cx="208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Gateway</a:t>
            </a:r>
            <a:endParaRPr lang="en-US" altLang="zh-TW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597112" y="474579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7.Json</a:t>
            </a:r>
            <a:endParaRPr lang="en-US" altLang="zh-TW" dirty="0"/>
          </a:p>
        </p:txBody>
      </p:sp>
      <p:sp>
        <p:nvSpPr>
          <p:cNvPr id="39" name="矩形 38"/>
          <p:cNvSpPr/>
          <p:nvPr/>
        </p:nvSpPr>
        <p:spPr>
          <a:xfrm>
            <a:off x="6844763" y="3254764"/>
            <a:ext cx="1711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5</a:t>
            </a:r>
            <a:r>
              <a:rPr lang="en-US" altLang="zh-TW" dirty="0" smtClean="0">
                <a:solidFill>
                  <a:prstClr val="black"/>
                </a:solidFill>
              </a:rPr>
              <a:t>. Original file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34516" y="2090928"/>
            <a:ext cx="200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6</a:t>
            </a:r>
            <a:r>
              <a:rPr lang="en-US" altLang="zh-TW" dirty="0" smtClean="0">
                <a:solidFill>
                  <a:prstClr val="black"/>
                </a:solidFill>
              </a:rPr>
              <a:t>. Processed file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9BCA14E-D994-476C-A711-49937D1356C7}"/>
              </a:ext>
            </a:extLst>
          </p:cNvPr>
          <p:cNvCxnSpPr/>
          <p:nvPr/>
        </p:nvCxnSpPr>
        <p:spPr>
          <a:xfrm>
            <a:off x="2263512" y="3467948"/>
            <a:ext cx="3315" cy="525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9BCA14E-D994-476C-A711-49937D1356C7}"/>
              </a:ext>
            </a:extLst>
          </p:cNvPr>
          <p:cNvCxnSpPr/>
          <p:nvPr/>
        </p:nvCxnSpPr>
        <p:spPr>
          <a:xfrm flipH="1" flipV="1">
            <a:off x="2634249" y="4732373"/>
            <a:ext cx="2216253" cy="15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360194" y="3525939"/>
            <a:ext cx="34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1.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99066" y="4776201"/>
            <a:ext cx="104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8.Result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9BCA14E-D994-476C-A711-49937D1356C7}"/>
              </a:ext>
            </a:extLst>
          </p:cNvPr>
          <p:cNvCxnSpPr/>
          <p:nvPr/>
        </p:nvCxnSpPr>
        <p:spPr>
          <a:xfrm flipH="1" flipV="1">
            <a:off x="1987873" y="3453265"/>
            <a:ext cx="9756" cy="594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7948" y="3556011"/>
            <a:ext cx="104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9</a:t>
            </a:r>
            <a:r>
              <a:rPr lang="en-US" altLang="zh-TW" dirty="0" smtClean="0">
                <a:solidFill>
                  <a:prstClr val="black"/>
                </a:solidFill>
              </a:rPr>
              <a:t>.Result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33153" t="14941" r="29628" b="6986"/>
          <a:stretch/>
        </p:blipFill>
        <p:spPr>
          <a:xfrm>
            <a:off x="4827778" y="3985861"/>
            <a:ext cx="1046211" cy="10497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40" y="1889763"/>
            <a:ext cx="1276324" cy="953018"/>
          </a:xfrm>
          <a:prstGeom prst="rect">
            <a:avLst/>
          </a:prstGeom>
        </p:spPr>
      </p:pic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62" y="4034176"/>
            <a:ext cx="943107" cy="100979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/>
          <a:srcRect l="13759" r="12321"/>
          <a:stretch/>
        </p:blipFill>
        <p:spPr>
          <a:xfrm>
            <a:off x="1725249" y="3989157"/>
            <a:ext cx="836022" cy="1140345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/>
          <a:stretch/>
        </p:blipFill>
        <p:spPr>
          <a:xfrm>
            <a:off x="2753468" y="3388989"/>
            <a:ext cx="478215" cy="6097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8"/>
          <a:srcRect l="13427" t="6241" r="12563" b="6473"/>
          <a:stretch/>
        </p:blipFill>
        <p:spPr>
          <a:xfrm>
            <a:off x="7796376" y="3854740"/>
            <a:ext cx="464525" cy="54785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453690" y="5043994"/>
            <a:ext cx="1370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dirty="0" smtClean="0">
                <a:solidFill>
                  <a:prstClr val="black"/>
                </a:solidFill>
              </a:rPr>
              <a:t>Raspberry Pi Zero W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9"/>
          <a:srcRect l="24111" t="18205" r="22211" b="19534"/>
          <a:stretch/>
        </p:blipFill>
        <p:spPr>
          <a:xfrm>
            <a:off x="8448849" y="1115307"/>
            <a:ext cx="1486079" cy="90634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81" y="2610586"/>
            <a:ext cx="1569681" cy="117824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357795C-AF8A-4B21-B91C-9D2FEBF71986}"/>
              </a:ext>
            </a:extLst>
          </p:cNvPr>
          <p:cNvCxnSpPr/>
          <p:nvPr/>
        </p:nvCxnSpPr>
        <p:spPr>
          <a:xfrm flipV="1">
            <a:off x="5400296" y="2600519"/>
            <a:ext cx="947387" cy="1419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655322" y="4897967"/>
            <a:ext cx="4597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en-US" altLang="zh-TW" sz="1200" dirty="0"/>
              <a:t>{</a:t>
            </a:r>
          </a:p>
          <a:p>
            <a:r>
              <a:rPr lang="en-US" altLang="zh-TW" sz="1200" dirty="0"/>
              <a:t>	 </a:t>
            </a:r>
            <a:r>
              <a:rPr lang="en-US" altLang="zh-TW" sz="1200" dirty="0" smtClean="0"/>
              <a:t>   "</a:t>
            </a:r>
            <a:r>
              <a:rPr lang="en-US" altLang="zh-TW" sz="1200" dirty="0" err="1"/>
              <a:t>sourceImage</a:t>
            </a:r>
            <a:r>
              <a:rPr lang="en-US" altLang="zh-TW" sz="1200" dirty="0"/>
              <a:t>": </a:t>
            </a:r>
            <a:r>
              <a:rPr lang="en-US" altLang="zh-TW" sz="1200" dirty="0" smtClean="0"/>
              <a:t>“original.jpg",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    "</a:t>
            </a:r>
            <a:r>
              <a:rPr lang="en-US" altLang="zh-TW" sz="1200" dirty="0" err="1"/>
              <a:t>processedImage</a:t>
            </a:r>
            <a:r>
              <a:rPr lang="en-US" altLang="zh-TW" sz="1200" dirty="0"/>
              <a:t>": </a:t>
            </a:r>
            <a:r>
              <a:rPr lang="en-US" altLang="zh-TW" sz="1200" dirty="0" smtClean="0"/>
              <a:t>“processed.jpg</a:t>
            </a:r>
            <a:r>
              <a:rPr lang="en-US" altLang="zh-TW" sz="1200" dirty="0"/>
              <a:t>",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    "</a:t>
            </a:r>
            <a:r>
              <a:rPr lang="en-US" altLang="zh-TW" sz="1200" dirty="0" err="1"/>
              <a:t>processedTime</a:t>
            </a:r>
            <a:r>
              <a:rPr lang="en-US" altLang="zh-TW" sz="1200" dirty="0"/>
              <a:t>": "0.07",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    "</a:t>
            </a:r>
            <a:r>
              <a:rPr lang="en-US" altLang="zh-TW" sz="1200" dirty="0" err="1"/>
              <a:t>shrimpCount</a:t>
            </a:r>
            <a:r>
              <a:rPr lang="en-US" altLang="zh-TW" sz="1200" dirty="0"/>
              <a:t>": "42",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     "</a:t>
            </a:r>
            <a:r>
              <a:rPr lang="en-US" altLang="zh-TW" sz="1200" dirty="0"/>
              <a:t>median": "40"</a:t>
            </a:r>
          </a:p>
          <a:p>
            <a:r>
              <a:rPr lang="en-US" altLang="zh-TW" sz="1200" dirty="0"/>
              <a:t>	}</a:t>
            </a:r>
            <a:endParaRPr lang="zh-TW" altLang="en-US" sz="1200" dirty="0"/>
          </a:p>
        </p:txBody>
      </p:sp>
      <p:pic>
        <p:nvPicPr>
          <p:cNvPr id="44" name="圖片 43" descr="畫面剪輯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31" y="976350"/>
            <a:ext cx="1383796" cy="2463080"/>
          </a:xfrm>
          <a:prstGeom prst="rect">
            <a:avLst/>
          </a:prstGeom>
        </p:spPr>
      </p:pic>
      <p:pic>
        <p:nvPicPr>
          <p:cNvPr id="45" name="圖片 44" descr="畫面剪輯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r="-1"/>
          <a:stretch/>
        </p:blipFill>
        <p:spPr>
          <a:xfrm>
            <a:off x="1283307" y="982100"/>
            <a:ext cx="1434510" cy="2451579"/>
          </a:xfrm>
          <a:prstGeom prst="rect">
            <a:avLst/>
          </a:prstGeom>
        </p:spPr>
      </p:pic>
      <p:sp>
        <p:nvSpPr>
          <p:cNvPr id="43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6" name="文本框 80"/>
          <p:cNvSpPr>
            <a:spLocks noChangeArrowheads="1"/>
          </p:cNvSpPr>
          <p:nvPr/>
        </p:nvSpPr>
        <p:spPr bwMode="auto">
          <a:xfrm>
            <a:off x="320675" y="339725"/>
            <a:ext cx="3371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系統功能簡介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17448" r="14435" b="20329"/>
          <a:stretch/>
        </p:blipFill>
        <p:spPr>
          <a:xfrm>
            <a:off x="2870157" y="1365587"/>
            <a:ext cx="1020932" cy="11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32" grpId="0"/>
      <p:bldP spid="41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 bwMode="auto">
          <a:xfrm>
            <a:off x="1145310" y="1240257"/>
            <a:ext cx="10252363" cy="4957343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技術分析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9F0E5-DAF4-4872-84B7-B7755596AABB}"/>
              </a:ext>
            </a:extLst>
          </p:cNvPr>
          <p:cNvSpPr/>
          <p:nvPr/>
        </p:nvSpPr>
        <p:spPr>
          <a:xfrm>
            <a:off x="9082159" y="3361917"/>
            <a:ext cx="2536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分析一隻蝦子的</a:t>
            </a:r>
            <a:r>
              <a:rPr lang="en-US" altLang="zh-TW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HSV</a:t>
            </a: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色彩空間，當作我們的樣本。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B656B2-C5DB-44B6-B255-A6EB2A377CC2}"/>
              </a:ext>
            </a:extLst>
          </p:cNvPr>
          <p:cNvSpPr txBox="1"/>
          <p:nvPr/>
        </p:nvSpPr>
        <p:spPr>
          <a:xfrm>
            <a:off x="9082159" y="2777142"/>
            <a:ext cx="148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Step 1</a:t>
            </a:r>
            <a:endParaRPr lang="zh-TW" altLang="en-US" sz="3200" dirty="0">
              <a:solidFill>
                <a:srgbClr val="F20C0C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8892A116-BF00-461E-A855-4923BCC1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15" y="1957989"/>
            <a:ext cx="7550315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92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 bwMode="auto">
          <a:xfrm>
            <a:off x="1145310" y="1000125"/>
            <a:ext cx="10252363" cy="5641307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技術分析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19F0E5-DAF4-4872-84B7-B7755596AABB}"/>
              </a:ext>
            </a:extLst>
          </p:cNvPr>
          <p:cNvSpPr/>
          <p:nvPr/>
        </p:nvSpPr>
        <p:spPr>
          <a:xfrm>
            <a:off x="7878969" y="2479601"/>
            <a:ext cx="25361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透過鏡頭讀</a:t>
            </a:r>
            <a:r>
              <a:rPr lang="zh-TW" altLang="en-US" sz="2800" dirty="0" smtClean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進。影像，根據</a:t>
            </a: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樣本的色彩空間去做識別，識別之後，將蝦隻的影像部分保留，過濾掉其他的影像。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B656B2-C5DB-44B6-B255-A6EB2A377CC2}"/>
              </a:ext>
            </a:extLst>
          </p:cNvPr>
          <p:cNvSpPr txBox="1"/>
          <p:nvPr/>
        </p:nvSpPr>
        <p:spPr>
          <a:xfrm>
            <a:off x="7878969" y="1894826"/>
            <a:ext cx="148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Step</a:t>
            </a:r>
            <a:r>
              <a:rPr lang="zh-TW" altLang="en-US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</a:t>
            </a:r>
            <a:endParaRPr lang="zh-TW" altLang="en-US" sz="3200" dirty="0">
              <a:solidFill>
                <a:srgbClr val="F20C0C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050" name="Picture 2" descr="1538973228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32" y="1000125"/>
            <a:ext cx="5303349" cy="564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80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 bwMode="auto">
          <a:xfrm>
            <a:off x="1145310" y="1000125"/>
            <a:ext cx="10252363" cy="5641307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2448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技術分析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19F0E5-DAF4-4872-84B7-B7755596AABB}"/>
              </a:ext>
            </a:extLst>
          </p:cNvPr>
          <p:cNvSpPr/>
          <p:nvPr/>
        </p:nvSpPr>
        <p:spPr>
          <a:xfrm>
            <a:off x="8504614" y="3377959"/>
            <a:ext cx="2536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800" dirty="0">
                <a:solidFill>
                  <a:schemeClr val="dk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  <a:cs typeface="Calibri"/>
                <a:sym typeface="Calibri"/>
              </a:rPr>
              <a:t>影像二質化，對於影像進行描框。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B656B2-C5DB-44B6-B255-A6EB2A377CC2}"/>
              </a:ext>
            </a:extLst>
          </p:cNvPr>
          <p:cNvSpPr txBox="1"/>
          <p:nvPr/>
        </p:nvSpPr>
        <p:spPr>
          <a:xfrm>
            <a:off x="8504614" y="2793184"/>
            <a:ext cx="148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Step</a:t>
            </a:r>
            <a:r>
              <a:rPr lang="zh-TW" altLang="en-US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>
                <a:solidFill>
                  <a:srgbClr val="F20C0C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</a:t>
            </a:r>
            <a:endParaRPr lang="zh-TW" altLang="en-US" sz="3200" dirty="0">
              <a:solidFill>
                <a:srgbClr val="F20C0C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3076" name="Picture 4" descr="1538973198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21" y="970058"/>
            <a:ext cx="5489265" cy="567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39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Pages>0</Pages>
  <Words>672</Words>
  <Characters>0</Characters>
  <Application>Microsoft Office PowerPoint</Application>
  <DocSecurity>0</DocSecurity>
  <PresentationFormat>寬螢幕</PresentationFormat>
  <Lines>0</Lines>
  <Paragraphs>226</Paragraphs>
  <Slides>17</Slides>
  <Notes>4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Adobe 仿宋 Std R</vt:lpstr>
      <vt:lpstr>Adobe 宋体 Std L</vt:lpstr>
      <vt:lpstr>微软雅黑</vt:lpstr>
      <vt:lpstr>宋体</vt:lpstr>
      <vt:lpstr>新細明體</vt:lpstr>
      <vt:lpstr>Arial</vt:lpstr>
      <vt:lpstr>Calibri</vt:lpstr>
      <vt:lpstr>Calibri Light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AWS價格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USER</cp:lastModifiedBy>
  <cp:revision>101</cp:revision>
  <dcterms:created xsi:type="dcterms:W3CDTF">2014-08-16T07:30:00Z</dcterms:created>
  <dcterms:modified xsi:type="dcterms:W3CDTF">2018-11-03T05:50:53Z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