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9560-C838-F920-56E1-660094D77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8C9C8-20E7-993D-E633-840D473B3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7414-DFC6-3F9F-AAF1-C35F5357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53C-650C-4305-A4DA-3A7A91FE8EA3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8013-5808-280C-930A-5F7E0739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7379-7766-9DC7-D40F-E217774F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73B-0382-477A-9271-8670875920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72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EC8B-8BDF-A3C0-971B-8C210711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DE87D-A0A5-1770-EF60-2255F7E0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9A2E5-86AA-E275-5B05-5480B9B6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53C-650C-4305-A4DA-3A7A91FE8EA3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67B3-E19D-62E1-A9DC-82FA76D2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3284-5D2A-7E49-D059-14159C3E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73B-0382-477A-9271-8670875920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0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C374A-4818-1904-D50F-BA61061E2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69D3C-E80D-1A3A-BE6A-FF478B9A6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D8BD-0D02-63E7-9266-61B6AF7D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53C-650C-4305-A4DA-3A7A91FE8EA3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5F6D-0758-EB71-E534-83CA092A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D3554-01D9-3554-9F22-98C37CA2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73B-0382-477A-9271-8670875920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96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9403-2311-F830-98EE-961C237B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A4CA-4B43-D082-C3E1-7A155D7A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1693-B009-8CB7-F83C-80F16AE1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53C-650C-4305-A4DA-3A7A91FE8EA3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6770-F8BA-7D0E-5BCB-4483285C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CB81-24BE-8FFF-205E-9429AD3E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73B-0382-477A-9271-8670875920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63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B2FE-D87B-F693-F1EF-200376DF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9D70-9EDB-FE75-0DC3-E7F2BB135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CE1E-5803-E0EF-ED6D-2B63AF9D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53C-650C-4305-A4DA-3A7A91FE8EA3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FC11-4B7F-6517-A142-2A718316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62BF-928D-C79F-BD1B-CE912CBF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73B-0382-477A-9271-8670875920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85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9471-838D-156A-BFF1-4C544A92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7A43-558A-F49C-4085-F9827A6CE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9A17C-CDE4-713C-1B18-D5BD14AB9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54381-3492-4221-448A-37618ACC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53C-650C-4305-A4DA-3A7A91FE8EA3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A783A-9C2F-712F-EAB1-A368F163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B0704-28DF-69CD-AE62-D082777C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73B-0382-477A-9271-8670875920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07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47E8-9B74-AECB-448A-D047EA73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17765-8CF3-C8D9-9F93-71C24296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1AA44-0ED1-3040-50FF-754B6AFDB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712A4-C98C-DCE4-D1BA-5639C0C47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42BE8-40A2-8C15-EF81-7731F560B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A4396-9F61-87F0-6328-622C4ED9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53C-650C-4305-A4DA-3A7A91FE8EA3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81EB6-BBFB-3A0B-E951-EE7E18D3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920C4-4226-3E3F-0DF4-1CF03EA2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73B-0382-477A-9271-8670875920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4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C942-F85A-AD81-9245-CCB85BDD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44022-8535-CA59-E019-3B89F747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53C-650C-4305-A4DA-3A7A91FE8EA3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FC959-21F9-C5FF-400C-7CC24E69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22EC4-9468-96E1-FBC8-9D984784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73B-0382-477A-9271-8670875920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57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88EF3-C12D-5212-42AB-52F6931C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53C-650C-4305-A4DA-3A7A91FE8EA3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65378-6124-B566-700F-80041142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5CE2A-67E2-1810-1E2E-846128A8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73B-0382-477A-9271-8670875920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0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9028-AAC7-CEA9-384F-C30BAA5F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6F10-6B8F-3B72-8E94-73406CAAB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81514-88F7-57CF-4FAA-EE548B561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DAB62-2080-2F8E-5C98-7814367D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53C-650C-4305-A4DA-3A7A91FE8EA3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D19BF-A32A-E0D2-3A8E-0B0BAC23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A3F24-15A5-442B-FDDF-D1AAE10E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73B-0382-477A-9271-8670875920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09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1BDB-B152-4448-125B-53BFBBF1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EA64A-A466-4378-D131-F2F70003A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06378-FCE8-186E-4F7C-B4ABF967C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29338-9CBC-9405-6A2D-C3C3020D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553C-650C-4305-A4DA-3A7A91FE8EA3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1D31-E5FF-543F-FCC4-4B74F474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48D6D-5F01-DDCB-D189-E9FE7BCB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873B-0382-477A-9271-8670875920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4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88C22-1499-5A54-A429-6E06F4F4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4F173-AFC4-99BC-135F-802B9FA08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4532-E610-60ED-9291-3E18B602F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B553C-650C-4305-A4DA-3A7A91FE8EA3}" type="datetimeFigureOut">
              <a:rPr lang="en-CA" smtClean="0"/>
              <a:t>2022-11-10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64B14-3F0F-51F2-EBA1-EBD28D742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E381-CCE4-93E9-6238-582CE560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873B-0382-477A-9271-8670875920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98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3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2.png"/><Relationship Id="rId33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ED7D214-3FA8-4736-74D6-E425CDBC2472}"/>
              </a:ext>
            </a:extLst>
          </p:cNvPr>
          <p:cNvGrpSpPr/>
          <p:nvPr/>
        </p:nvGrpSpPr>
        <p:grpSpPr>
          <a:xfrm>
            <a:off x="1245363" y="1067821"/>
            <a:ext cx="7064437" cy="1751455"/>
            <a:chOff x="1245363" y="1067821"/>
            <a:chExt cx="7064437" cy="17514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9E0EAB0-AD6E-C780-ABCC-607C9B17B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6483" y="2280720"/>
              <a:ext cx="6253317" cy="24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\documentclass{article}&#10;\usepackage{amsmath}&#10;\usepackage{amssymb}&#10;\pagestyle{empty}&#10;&#10;\begin{document}&#10;&#10;&#10;$t$&#10;&#10;\end{document}" title="IguanaTex Bitmap Display">
              <a:extLst>
                <a:ext uri="{FF2B5EF4-FFF2-40B4-BE49-F238E27FC236}">
                  <a16:creationId xmlns:a16="http://schemas.microsoft.com/office/drawing/2014/main" id="{0A276826-6B79-85E0-D347-3A7A8A4754BF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514" y="2609512"/>
              <a:ext cx="74286" cy="152857"/>
            </a:xfrm>
            <a:prstGeom prst="rect">
              <a:avLst/>
            </a:prstGeom>
          </p:spPr>
        </p:pic>
        <p:pic>
          <p:nvPicPr>
            <p:cNvPr id="17" name="Picture 16" descr="\documentclass{article}&#10;\usepackage{amsmath}&#10;\usepackage{amssymb}&#10;\pagestyle{empty}&#10;&#10;\begin{document}&#10;&#10;Truck $k_1$&#10;&#10;\end{document}" title="IguanaTex Bitmap Display">
              <a:extLst>
                <a:ext uri="{FF2B5EF4-FFF2-40B4-BE49-F238E27FC236}">
                  <a16:creationId xmlns:a16="http://schemas.microsoft.com/office/drawing/2014/main" id="{91BBCC16-D801-6D70-508A-477BD4B83C1D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532" y="1869931"/>
              <a:ext cx="815999" cy="186667"/>
            </a:xfrm>
            <a:prstGeom prst="rect">
              <a:avLst/>
            </a:prstGeom>
          </p:spPr>
        </p:pic>
        <p:pic>
          <p:nvPicPr>
            <p:cNvPr id="20" name="Picture 19" descr="\documentclass{article}&#10;\usepackage{amsmath}&#10;\usepackage{amssymb}&#10;\pagestyle{empty}&#10;&#10;\begin{document}&#10;&#10;Truck $k_2$&#10;&#10;\end{document}" title="IguanaTex Bitmap Display">
              <a:extLst>
                <a:ext uri="{FF2B5EF4-FFF2-40B4-BE49-F238E27FC236}">
                  <a16:creationId xmlns:a16="http://schemas.microsoft.com/office/drawing/2014/main" id="{B1AE77DC-C9A2-644F-57C8-3B12899C5418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363" y="1309040"/>
              <a:ext cx="821333" cy="186667"/>
            </a:xfrm>
            <a:prstGeom prst="rect">
              <a:avLst/>
            </a:prstGeom>
          </p:spPr>
        </p:pic>
        <p:pic>
          <p:nvPicPr>
            <p:cNvPr id="158" name="Picture 157" descr="\documentclass{article}&#10;\usepackage{amsmath}&#10;\usepackage{amssymb}&#10;\usepackage{xcolor}&#10;\pagestyle{empty}&#10;&#10;&#10;\begin{document}&#10;&#10;&#10;$\text{AT}^{k_2}_i$&#10;&#10;\end{document}" title="IguanaTex Bitmap Display">
              <a:extLst>
                <a:ext uri="{FF2B5EF4-FFF2-40B4-BE49-F238E27FC236}">
                  <a16:creationId xmlns:a16="http://schemas.microsoft.com/office/drawing/2014/main" id="{7231BA21-C0F4-28CA-4226-F46563D675EB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500" y="2603809"/>
              <a:ext cx="369067" cy="215467"/>
            </a:xfrm>
            <a:prstGeom prst="rect">
              <a:avLst/>
            </a:prstGeom>
          </p:spPr>
        </p:pic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590C2C-75D2-1F25-FFF9-FEBC0AC679AB}"/>
                </a:ext>
              </a:extLst>
            </p:cNvPr>
            <p:cNvCxnSpPr/>
            <p:nvPr/>
          </p:nvCxnSpPr>
          <p:spPr>
            <a:xfrm>
              <a:off x="5424033" y="1067821"/>
              <a:ext cx="0" cy="1440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08C448-DAD0-CB7A-86FE-CC3718A7FB5B}"/>
                </a:ext>
              </a:extLst>
            </p:cNvPr>
            <p:cNvCxnSpPr/>
            <p:nvPr/>
          </p:nvCxnSpPr>
          <p:spPr>
            <a:xfrm>
              <a:off x="2695581" y="1077653"/>
              <a:ext cx="0" cy="1440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Picture 152" descr="\documentclass{article}&#10;\usepackage{amsmath}&#10;\usepackage{amssymb}&#10;\usepackage{xcolor}&#10;\pagestyle{empty}&#10;&#10;&#10;\begin{document}&#10;&#10;&#10;$\text{AT}^{k_1}_i$&#10;&#10;\end{document}" title="IguanaTex Bitmap Display">
              <a:extLst>
                <a:ext uri="{FF2B5EF4-FFF2-40B4-BE49-F238E27FC236}">
                  <a16:creationId xmlns:a16="http://schemas.microsoft.com/office/drawing/2014/main" id="{426E410E-053C-4424-C584-A2047F0C76E9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107" y="2603809"/>
              <a:ext cx="365867" cy="215467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19C2CD0-4ACC-C81B-7AFA-598069747F68}"/>
                </a:ext>
              </a:extLst>
            </p:cNvPr>
            <p:cNvSpPr/>
            <p:nvPr/>
          </p:nvSpPr>
          <p:spPr>
            <a:xfrm>
              <a:off x="2695581" y="1730138"/>
              <a:ext cx="1396180" cy="5505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5" name="Picture 54" descr="\documentclass{article}&#10;\usepackage{amsmath}&#10;\usepackage{amssymb}&#10;\usepackage{xcolor}&#10;\pagestyle{empty}&#10;&#10;&#10;\begin{document}&#10;&#10;&#10;$\text{PT}^{k_1}$&#10;&#10;\end{document}" title="IguanaTex Bitmap Display">
              <a:extLst>
                <a:ext uri="{FF2B5EF4-FFF2-40B4-BE49-F238E27FC236}">
                  <a16:creationId xmlns:a16="http://schemas.microsoft.com/office/drawing/2014/main" id="{36790FAE-D32D-D83D-D16D-A690E1760332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671" y="1923303"/>
              <a:ext cx="368000" cy="164267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C582CD-83FE-B03B-B9C8-F5EEFC568541}"/>
                </a:ext>
              </a:extLst>
            </p:cNvPr>
            <p:cNvSpPr/>
            <p:nvPr/>
          </p:nvSpPr>
          <p:spPr>
            <a:xfrm>
              <a:off x="4091760" y="1730122"/>
              <a:ext cx="1061885" cy="5505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27" name="Picture 126" descr="\documentclass{article}&#10;\usepackage{amsmath}&#10;\usepackage{amssymb}&#10;\usepackage{xcolor}&#10;\pagestyle{empty}&#10;&#10;&#10;\begin{document}&#10;&#10;&#10;$\text{unload } \tilde{\mathcal{R}}$&#10;&#10;\end{document}" title="IguanaTex Bitmap Display">
              <a:extLst>
                <a:ext uri="{FF2B5EF4-FFF2-40B4-BE49-F238E27FC236}">
                  <a16:creationId xmlns:a16="http://schemas.microsoft.com/office/drawing/2014/main" id="{C0011F24-CD48-BB5E-8E31-5341FF773117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249" y="1956749"/>
              <a:ext cx="723200" cy="167467"/>
            </a:xfrm>
            <a:prstGeom prst="rect">
              <a:avLst/>
            </a:prstGeom>
            <a:pattFill prst="openDmnd">
              <a:fgClr>
                <a:srgbClr val="FFFFFF"/>
              </a:fgClr>
              <a:bgClr>
                <a:schemeClr val="bg1"/>
              </a:bgClr>
            </a:pattFill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A36F22C-5FC8-955E-1B93-C578BA04BFFB}"/>
                </a:ext>
              </a:extLst>
            </p:cNvPr>
            <p:cNvSpPr/>
            <p:nvPr/>
          </p:nvSpPr>
          <p:spPr>
            <a:xfrm>
              <a:off x="5428946" y="1163877"/>
              <a:ext cx="1061885" cy="5505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7" name="Picture 116" descr="\documentclass{article}&#10;\usepackage{amsmath}&#10;\usepackage{amssymb}&#10;\usepackage{xcolor}&#10;\pagestyle{empty}&#10;&#10;&#10;\begin{document}&#10;&#10;&#10;$\text{unload } \bar{\mathcal{R}}$&#10;&#10;\end{document}" title="IguanaTex Bitmap Display">
              <a:extLst>
                <a:ext uri="{FF2B5EF4-FFF2-40B4-BE49-F238E27FC236}">
                  <a16:creationId xmlns:a16="http://schemas.microsoft.com/office/drawing/2014/main" id="{CDE6B035-0C7B-5524-A7B1-7A624A8F5D49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87" y="1376777"/>
              <a:ext cx="723201" cy="153600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4FDAE89-F24D-5D56-A57A-DD14977DC124}"/>
                </a:ext>
              </a:extLst>
            </p:cNvPr>
            <p:cNvSpPr/>
            <p:nvPr/>
          </p:nvSpPr>
          <p:spPr>
            <a:xfrm>
              <a:off x="6517322" y="1730594"/>
              <a:ext cx="1061885" cy="5505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2" name="Picture 131" descr="\documentclass{article}&#10;\usepackage{amsmath}&#10;\usepackage{amssymb}&#10;\usepackage{xcolor}&#10;\pagestyle{empty}&#10;&#10;&#10;\begin{document}&#10;&#10;&#10;$\text{load } \bar{\mathcal{R}}$&#10;&#10;\end{document}" title="IguanaTex Bitmap Display">
              <a:extLst>
                <a:ext uri="{FF2B5EF4-FFF2-40B4-BE49-F238E27FC236}">
                  <a16:creationId xmlns:a16="http://schemas.microsoft.com/office/drawing/2014/main" id="{355AFF19-BA26-8D86-FB02-1620C7B303CB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212" y="1962771"/>
              <a:ext cx="526934" cy="153600"/>
            </a:xfrm>
            <a:prstGeom prst="rect">
              <a:avLst/>
            </a:prstGeom>
            <a:solidFill>
              <a:srgbClr val="FFFFFF"/>
            </a:solidFill>
          </p:spPr>
        </p:pic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31B7F50-2993-B368-D78C-0CD514BDF88D}"/>
                </a:ext>
              </a:extLst>
            </p:cNvPr>
            <p:cNvCxnSpPr/>
            <p:nvPr/>
          </p:nvCxnSpPr>
          <p:spPr>
            <a:xfrm>
              <a:off x="7578295" y="1077653"/>
              <a:ext cx="0" cy="1440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2" name="Picture 161" descr="\documentclass{article}&#10;\usepackage{amsmath}&#10;\usepackage{amssymb}&#10;\usepackage{xcolor}&#10;\pagestyle{empty}&#10;&#10;&#10;\begin{document}&#10;&#10;&#10;$\text{DT}^{k_1}_i$&#10;&#10;\end{document}" title="IguanaTex Bitmap Display">
              <a:extLst>
                <a:ext uri="{FF2B5EF4-FFF2-40B4-BE49-F238E27FC236}">
                  <a16:creationId xmlns:a16="http://schemas.microsoft.com/office/drawing/2014/main" id="{A30D1BF3-AA2D-2000-7319-0B7C43E06607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821" y="2603809"/>
              <a:ext cx="382934" cy="215467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D9BC87B-1C87-A022-DD84-989AAF9F53EA}"/>
              </a:ext>
            </a:extLst>
          </p:cNvPr>
          <p:cNvGrpSpPr/>
          <p:nvPr/>
        </p:nvGrpSpPr>
        <p:grpSpPr>
          <a:xfrm>
            <a:off x="1239622" y="3380330"/>
            <a:ext cx="7064437" cy="1751455"/>
            <a:chOff x="1239622" y="3380330"/>
            <a:chExt cx="7064437" cy="175145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81C0BE2-F75E-4B9B-CEAF-01EB42FFF500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4593253"/>
              <a:ext cx="6253317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82" descr="\documentclass{article}&#10;\usepackage{amsmath}&#10;\usepackage{amssymb}&#10;\pagestyle{empty}&#10;&#10;\begin{document}&#10;&#10;&#10;$t$&#10;&#10;\end{document}" title="IguanaTex Bitmap Display">
              <a:extLst>
                <a:ext uri="{FF2B5EF4-FFF2-40B4-BE49-F238E27FC236}">
                  <a16:creationId xmlns:a16="http://schemas.microsoft.com/office/drawing/2014/main" id="{C1CA49E3-A7BA-2CDB-3E9D-4D5E303AEB3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773" y="4921573"/>
              <a:ext cx="74286" cy="152857"/>
            </a:xfrm>
            <a:prstGeom prst="rect">
              <a:avLst/>
            </a:prstGeom>
          </p:spPr>
        </p:pic>
        <p:pic>
          <p:nvPicPr>
            <p:cNvPr id="84" name="Picture 83" descr="\documentclass{article}&#10;\usepackage{amsmath}&#10;\usepackage{amssymb}&#10;\pagestyle{empty}&#10;&#10;\begin{document}&#10;&#10;Truck $k_1$&#10;&#10;\end{document}" title="IguanaTex Bitmap Display">
              <a:extLst>
                <a:ext uri="{FF2B5EF4-FFF2-40B4-BE49-F238E27FC236}">
                  <a16:creationId xmlns:a16="http://schemas.microsoft.com/office/drawing/2014/main" id="{F43A3ED8-3D9F-B8EF-BB45-0FB0284F324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956" y="4193418"/>
              <a:ext cx="815999" cy="186667"/>
            </a:xfrm>
            <a:prstGeom prst="rect">
              <a:avLst/>
            </a:prstGeom>
          </p:spPr>
        </p:pic>
        <p:pic>
          <p:nvPicPr>
            <p:cNvPr id="85" name="Picture 84" descr="\documentclass{article}&#10;\usepackage{amsmath}&#10;\usepackage{amssymb}&#10;\pagestyle{empty}&#10;&#10;\begin{document}&#10;&#10;Truck $k_2$&#10;&#10;\end{document}" title="IguanaTex Bitmap Display">
              <a:extLst>
                <a:ext uri="{FF2B5EF4-FFF2-40B4-BE49-F238E27FC236}">
                  <a16:creationId xmlns:a16="http://schemas.microsoft.com/office/drawing/2014/main" id="{23255D1B-7853-BB78-7DDA-5024B705310A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622" y="3621549"/>
              <a:ext cx="821333" cy="186667"/>
            </a:xfrm>
            <a:prstGeom prst="rect">
              <a:avLst/>
            </a:prstGeom>
          </p:spPr>
        </p:pic>
        <p:pic>
          <p:nvPicPr>
            <p:cNvPr id="171" name="Picture 170" descr="\documentclass{article}&#10;\usepackage{amsmath}&#10;\usepackage{amssymb}&#10;\usepackage{xcolor}&#10;\pagestyle{empty}&#10;&#10;&#10;\begin{document}&#10;&#10;&#10;$\text{AT}^{k_2}_i$&#10;&#10;\end{document}" title="IguanaTex Bitmap Display">
              <a:extLst>
                <a:ext uri="{FF2B5EF4-FFF2-40B4-BE49-F238E27FC236}">
                  <a16:creationId xmlns:a16="http://schemas.microsoft.com/office/drawing/2014/main" id="{C690A9FE-6687-5570-190B-278AB2A4CBF8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598" y="4916318"/>
              <a:ext cx="369067" cy="215467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6BBBAD0-9CBD-5957-1C53-9E57B5460F4C}"/>
                </a:ext>
              </a:extLst>
            </p:cNvPr>
            <p:cNvSpPr/>
            <p:nvPr/>
          </p:nvSpPr>
          <p:spPr>
            <a:xfrm>
              <a:off x="4086019" y="4042631"/>
              <a:ext cx="1061885" cy="5505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C0379CC-5BD3-0FD5-1112-4606C450AF20}"/>
                </a:ext>
              </a:extLst>
            </p:cNvPr>
            <p:cNvCxnSpPr/>
            <p:nvPr/>
          </p:nvCxnSpPr>
          <p:spPr>
            <a:xfrm>
              <a:off x="3786131" y="3380330"/>
              <a:ext cx="0" cy="1440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5302AF3-3DA7-F247-AA41-D862703AFB96}"/>
                </a:ext>
              </a:extLst>
            </p:cNvPr>
            <p:cNvSpPr/>
            <p:nvPr/>
          </p:nvSpPr>
          <p:spPr>
            <a:xfrm>
              <a:off x="3791260" y="3485354"/>
              <a:ext cx="1061885" cy="5505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4C1EB9E-B58C-B711-CB94-4EC84D925FFE}"/>
                </a:ext>
              </a:extLst>
            </p:cNvPr>
            <p:cNvSpPr/>
            <p:nvPr/>
          </p:nvSpPr>
          <p:spPr>
            <a:xfrm>
              <a:off x="5154942" y="4043103"/>
              <a:ext cx="1061885" cy="5505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5" name="Picture 134" descr="\documentclass{article}&#10;\usepackage{amsmath}&#10;\usepackage{amssymb}&#10;\usepackage{xcolor}&#10;\pagestyle{empty}&#10;&#10;&#10;\begin{document}&#10;&#10;&#10;$\text{load } \bar{\mathcal{R}}$&#10;&#10;\end{document}" title="IguanaTex Bitmap Display">
              <a:extLst>
                <a:ext uri="{FF2B5EF4-FFF2-40B4-BE49-F238E27FC236}">
                  <a16:creationId xmlns:a16="http://schemas.microsoft.com/office/drawing/2014/main" id="{27910B3F-80BD-B7A6-40CB-46ECDB77054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1" y="4256199"/>
              <a:ext cx="526934" cy="1536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36" name="Picture 135" descr="\documentclass{article}&#10;\usepackage{amsmath}&#10;\usepackage{amssymb}&#10;\usepackage{xcolor}&#10;\pagestyle{empty}&#10;&#10;&#10;\begin{document}&#10;&#10;&#10;$\text{unload } \bar{\mathcal{R}}$&#10;&#10;\end{document}" title="IguanaTex Bitmap Display">
              <a:extLst>
                <a:ext uri="{FF2B5EF4-FFF2-40B4-BE49-F238E27FC236}">
                  <a16:creationId xmlns:a16="http://schemas.microsoft.com/office/drawing/2014/main" id="{6E436CB7-9FE4-93F5-D432-46E5F68B92CB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601" y="3683853"/>
              <a:ext cx="723201" cy="153600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37" name="Picture 136" descr="\documentclass{article}&#10;\usepackage{amsmath}&#10;\usepackage{amssymb}&#10;\usepackage{xcolor}&#10;\pagestyle{empty}&#10;&#10;&#10;\begin{document}&#10;&#10;&#10;$\text{unload } \tilde{\mathcal{R}}$&#10;&#10;\end{document}" title="IguanaTex Bitmap Display">
              <a:extLst>
                <a:ext uri="{FF2B5EF4-FFF2-40B4-BE49-F238E27FC236}">
                  <a16:creationId xmlns:a16="http://schemas.microsoft.com/office/drawing/2014/main" id="{2B8F3377-5E72-24A5-2978-C2D4C011E07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361" y="4232612"/>
              <a:ext cx="723200" cy="167467"/>
            </a:xfrm>
            <a:prstGeom prst="rect">
              <a:avLst/>
            </a:prstGeom>
            <a:pattFill prst="openDmnd">
              <a:fgClr>
                <a:srgbClr val="FFFFFF"/>
              </a:fgClr>
              <a:bgClr>
                <a:schemeClr val="bg1"/>
              </a:bgClr>
            </a:pattFill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8A4DF12-91E5-797D-4A89-B2BE8DFEB8C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535366" y="3390162"/>
            <a:ext cx="365867" cy="1741623"/>
            <a:chOff x="2535366" y="3390162"/>
            <a:chExt cx="365867" cy="1741623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A486772-AEA5-8D86-FDAC-4D8C78B49CEC}"/>
                </a:ext>
              </a:extLst>
            </p:cNvPr>
            <p:cNvCxnSpPr/>
            <p:nvPr/>
          </p:nvCxnSpPr>
          <p:spPr>
            <a:xfrm>
              <a:off x="2689840" y="3390162"/>
              <a:ext cx="0" cy="1440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6" name="Picture 165" descr="\documentclass{article}&#10;\usepackage{amsmath}&#10;\usepackage{amssymb}&#10;\usepackage{xcolor}&#10;\pagestyle{empty}&#10;&#10;&#10;\begin{document}&#10;&#10;&#10;$\text{AT}^{k_1}_i$&#10;&#10;\end{document}" title="IguanaTex Bitmap Display">
              <a:extLst>
                <a:ext uri="{FF2B5EF4-FFF2-40B4-BE49-F238E27FC236}">
                  <a16:creationId xmlns:a16="http://schemas.microsoft.com/office/drawing/2014/main" id="{D6F5482F-810C-0310-FE52-01AB3E4D9C4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366" y="4916318"/>
              <a:ext cx="365867" cy="215467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D945478-F585-499E-3694-00E563CECE06}"/>
              </a:ext>
            </a:extLst>
          </p:cNvPr>
          <p:cNvGrpSpPr/>
          <p:nvPr/>
        </p:nvGrpSpPr>
        <p:grpSpPr>
          <a:xfrm>
            <a:off x="2689840" y="4042647"/>
            <a:ext cx="1396180" cy="550598"/>
            <a:chOff x="2300749" y="1779639"/>
            <a:chExt cx="1396180" cy="55059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8DB39AF-0AA3-8BA8-0F2D-25B57EB0CC81}"/>
                </a:ext>
              </a:extLst>
            </p:cNvPr>
            <p:cNvSpPr/>
            <p:nvPr/>
          </p:nvSpPr>
          <p:spPr>
            <a:xfrm>
              <a:off x="2300749" y="1779639"/>
              <a:ext cx="1396180" cy="5505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2" name="Picture 91" descr="\documentclass{article}&#10;\usepackage{amsmath}&#10;\usepackage{amssymb}&#10;\usepackage{xcolor}&#10;\pagestyle{empty}&#10;&#10;&#10;\begin{document}&#10;&#10;&#10;$\text{PT}^{k_1}$&#10;&#10;\end{document}" title="IguanaTex Bitmap Display">
              <a:extLst>
                <a:ext uri="{FF2B5EF4-FFF2-40B4-BE49-F238E27FC236}">
                  <a16:creationId xmlns:a16="http://schemas.microsoft.com/office/drawing/2014/main" id="{628D8711-DCA5-419D-2FD7-CA9ADC89B66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839" y="1972804"/>
              <a:ext cx="368000" cy="164267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CF717F9-3338-08D8-81F2-E7D79015EE1B}"/>
              </a:ext>
            </a:extLst>
          </p:cNvPr>
          <p:cNvGrpSpPr/>
          <p:nvPr/>
        </p:nvGrpSpPr>
        <p:grpSpPr>
          <a:xfrm>
            <a:off x="6061441" y="3390162"/>
            <a:ext cx="382934" cy="1741623"/>
            <a:chOff x="6061441" y="3390162"/>
            <a:chExt cx="382934" cy="1741623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EBED45F-2531-3907-635C-247AFB7AE397}"/>
                </a:ext>
              </a:extLst>
            </p:cNvPr>
            <p:cNvCxnSpPr/>
            <p:nvPr/>
          </p:nvCxnSpPr>
          <p:spPr>
            <a:xfrm>
              <a:off x="6215915" y="3390162"/>
              <a:ext cx="0" cy="1440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5" name="Picture 174" descr="\documentclass{article}&#10;\usepackage{amsmath}&#10;\usepackage{amssymb}&#10;\usepackage{xcolor}&#10;\pagestyle{empty}&#10;&#10;&#10;\begin{document}&#10;&#10;&#10;$\text{DT}^{k_1}_i$&#10;&#10;\end{document}" title="IguanaTex Bitmap Display">
              <a:extLst>
                <a:ext uri="{FF2B5EF4-FFF2-40B4-BE49-F238E27FC236}">
                  <a16:creationId xmlns:a16="http://schemas.microsoft.com/office/drawing/2014/main" id="{FC0078AE-67EC-84F5-3766-4C7886F67D3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441" y="4916318"/>
              <a:ext cx="382934" cy="215467"/>
            </a:xfrm>
            <a:prstGeom prst="rect">
              <a:avLst/>
            </a:prstGeom>
          </p:spPr>
        </p:pic>
      </p:grpSp>
      <p:pic>
        <p:nvPicPr>
          <p:cNvPr id="148" name="Picture 147" descr="\documentclass{article}&#10;\usepackage{amsmath}&#10;\usepackage{amssymb}&#10;\usepackage{xcolor}&#10;\pagestyle{empty}&#10;&#10;&#10;\begin{document}&#10;&#10;&#10;\noindent transfer $r\in\bar{\mathcal{R}}$ from $k_2$ to $k_1$, &#10;transfer $r\in\tilde{\mathcal{R}}$ from $k_1$ to $k_2$\\&#10;\noindent $\text{PT}^{k_1} = t^\text{fix} + \text{pickup or delivery at node }i$&#10;&#10;&#10;\end{document}" title="IguanaTex Bitmap Display">
            <a:extLst>
              <a:ext uri="{FF2B5EF4-FFF2-40B4-BE49-F238E27FC236}">
                <a16:creationId xmlns:a16="http://schemas.microsoft.com/office/drawing/2014/main" id="{B8C7D8ED-2179-88AD-AA7F-16029506469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97" y="6120277"/>
            <a:ext cx="4496001" cy="41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31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66"/>
  <p:tag name="LAY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370.4537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load } \bar{\mathcal{R}}$&#10;&#10;\end{document}"/>
  <p:tag name="IGUANATEXSIZE" val="14"/>
  <p:tag name="IGUANATEXCURSOR" val="143"/>
  <p:tag name="TRANSPARENCY" val="Fals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508.4365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unload } \bar{\mathcal{R}}$&#10;&#10;\end{document}"/>
  <p:tag name="IGUANATEXSIZE" val="14"/>
  <p:tag name="IGUANATEXCURSOR" val="145"/>
  <p:tag name="TRANSPARENCY" val="Fals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508.4365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unload } \tilde{\mathcal{R}}$&#10;&#10;\end{document}"/>
  <p:tag name="IGUANATEXSIZE" val="14"/>
  <p:tag name="IGUANATEXCURSOR" val="160"/>
  <p:tag name="TRANSPARENCY" val="Fals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OUTPUTTYPE" val="PNG"/>
  <p:tag name="IGUANATEXVERSION" val="160"/>
  <p:tag name="LATEXADDIN" val="\documentclass{article}&#10;\usepackage{amsmath}&#10;\usepackage{amssymb}&#10;\pagestyle{empty}&#10;&#10;\begin{document}&#10;&#10;&#10;$t$&#10;&#10;\end{document}"/>
  <p:tag name="IGUANATEXSIZE" val="14"/>
  <p:tag name="IGUANATEXCURSOR" val="84"/>
  <p:tag name="TRANSPARENCY" val="Tru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458.9426"/>
  <p:tag name="OUTPUTTYPE" val="PNG"/>
  <p:tag name="IGUANATEXVERSION" val="160"/>
  <p:tag name="LATEXADDIN" val="\documentclass{article}&#10;\usepackage{amsmath}&#10;\usepackage{amssymb}&#10;\pagestyle{empty}&#10;&#10;\begin{document}&#10;&#10;Truck $k_1$&#10;&#10;\end{document}"/>
  <p:tag name="IGUANATEXSIZE" val="14"/>
  <p:tag name="IGUANATEXCURSOR" val="114"/>
  <p:tag name="TRANSPARENCY" val="True"/>
  <p:tag name="LATEXENGINEID" val="0"/>
  <p:tag name="TEMPFOLDER" val="c:\Users\yingc\Documents\temp\"/>
  <p:tag name="LATEXFORMHEIGHT" val="403.2"/>
  <p:tag name="LATEXFORMWIDTH" val="548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461.9423"/>
  <p:tag name="OUTPUTTYPE" val="PNG"/>
  <p:tag name="IGUANATEXVERSION" val="160"/>
  <p:tag name="LATEXADDIN" val="\documentclass{article}&#10;\usepackage{amsmath}&#10;\usepackage{amssymb}&#10;\pagestyle{empty}&#10;&#10;\begin{document}&#10;&#10;Truck $k_2$&#10;&#10;\end{document}"/>
  <p:tag name="IGUANATEXSIZE" val="14"/>
  <p:tag name="IGUANATEXCURSOR" val="113"/>
  <p:tag name="TRANSPARENCY" val="True"/>
  <p:tag name="LATEXENGINEID" val="0"/>
  <p:tag name="TEMPFOLDER" val="c:\Users\yingc\Documents\temp\"/>
  <p:tag name="LATEXFORMHEIGHT" val="403.2"/>
  <p:tag name="LATEXFORMWIDTH" val="548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259.4676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AT}^{k_2}_i$&#10;&#10;\end{document}"/>
  <p:tag name="IGUANATEXSIZE" val="14"/>
  <p:tag name="IGUANATEXCURSOR" val="143"/>
  <p:tag name="TRANSPARENCY" val="Tru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257.2179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AT}^{k_1}_i$&#10;&#10;\end{document}"/>
  <p:tag name="IGUANATEXSIZE" val="14"/>
  <p:tag name="IGUANATEXCURSOR" val="143"/>
  <p:tag name="TRANSPARENCY" val="Tru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58.7177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PT}^{k_1}$&#10;&#10;\end{document}"/>
  <p:tag name="IGUANATEXSIZE" val="14"/>
  <p:tag name="IGUANATEXCURSOR" val="140"/>
  <p:tag name="TRANSPARENCY" val="Fals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508.4365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unload } \tilde{\mathcal{R}}$&#10;&#10;\end{document}"/>
  <p:tag name="IGUANATEXSIZE" val="14"/>
  <p:tag name="IGUANATEXCURSOR" val="160"/>
  <p:tag name="TRANSPARENCY" val="Fals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3160.855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\noindent transfer $r\in\bar{\mathcal{R}}$ from $k_2$ to $k_1$, &#10;transfer $r\in\tilde{\mathcal{R}}$ from $k_1$ to $k_2$\\&#10;\noindent $\text{PT}^{k_1} = t^\text{fix} + \text{pickup or delivery at node }i$&#10;&#10;&#10;\end{document}"/>
  <p:tag name="IGUANATEXSIZE" val="14"/>
  <p:tag name="IGUANATEXCURSOR" val="291"/>
  <p:tag name="TRANSPARENCY" val="Tru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508.4365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unload } \bar{\mathcal{R}}$&#10;&#10;\end{document}"/>
  <p:tag name="IGUANATEXSIZE" val="14"/>
  <p:tag name="IGUANATEXCURSOR" val="145"/>
  <p:tag name="TRANSPARENCY" val="Fals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370.4537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load } \bar{\mathcal{R}}$&#10;&#10;\end{document}"/>
  <p:tag name="IGUANATEXSIZE" val="14"/>
  <p:tag name="IGUANATEXCURSOR" val="143"/>
  <p:tag name="TRANSPARENCY" val="Fals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269.2164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DT}^{k_1}_i$&#10;&#10;\end{document}"/>
  <p:tag name="IGUANATEXSIZE" val="14"/>
  <p:tag name="IGUANATEXCURSOR" val="143"/>
  <p:tag name="TRANSPARENCY" val="Tru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269.2164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DT}^{k_1}_i$&#10;&#10;\end{document}"/>
  <p:tag name="IGUANATEXSIZE" val="14"/>
  <p:tag name="IGUANATEXCURSOR" val="143"/>
  <p:tag name="TRANSPARENCY" val="Tru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58.7177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PT}^{k_1}$&#10;&#10;\end{document}"/>
  <p:tag name="IGUANATEXSIZE" val="14"/>
  <p:tag name="IGUANATEXCURSOR" val="140"/>
  <p:tag name="TRANSPARENCY" val="Fals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257.2179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AT}^{k_1}_i$&#10;&#10;\end{document}"/>
  <p:tag name="IGUANATEXSIZE" val="14"/>
  <p:tag name="IGUANATEXCURSOR" val="143"/>
  <p:tag name="TRANSPARENCY" val="Tru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OUTPUTTYPE" val="PNG"/>
  <p:tag name="IGUANATEXVERSION" val="160"/>
  <p:tag name="LATEXADDIN" val="\documentclass{article}&#10;\usepackage{amsmath}&#10;\usepackage{amssymb}&#10;\pagestyle{empty}&#10;&#10;\begin{document}&#10;&#10;&#10;$t$&#10;&#10;\end{document}"/>
  <p:tag name="IGUANATEXSIZE" val="14"/>
  <p:tag name="IGUANATEXCURSOR" val="84"/>
  <p:tag name="TRANSPARENCY" val="Tru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458.9426"/>
  <p:tag name="OUTPUTTYPE" val="PNG"/>
  <p:tag name="IGUANATEXVERSION" val="160"/>
  <p:tag name="LATEXADDIN" val="\documentclass{article}&#10;\usepackage{amsmath}&#10;\usepackage{amssymb}&#10;\pagestyle{empty}&#10;&#10;\begin{document}&#10;&#10;Truck $k_1$&#10;&#10;\end{document}"/>
  <p:tag name="IGUANATEXSIZE" val="14"/>
  <p:tag name="IGUANATEXCURSOR" val="114"/>
  <p:tag name="TRANSPARENCY" val="True"/>
  <p:tag name="LATEXENGINEID" val="0"/>
  <p:tag name="TEMPFOLDER" val="c:\Users\yingc\Documents\temp\"/>
  <p:tag name="LATEXFORMHEIGHT" val="403.2"/>
  <p:tag name="LATEXFORMWIDTH" val="548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461.9423"/>
  <p:tag name="OUTPUTTYPE" val="PNG"/>
  <p:tag name="IGUANATEXVERSION" val="160"/>
  <p:tag name="LATEXADDIN" val="\documentclass{article}&#10;\usepackage{amsmath}&#10;\usepackage{amssymb}&#10;\pagestyle{empty}&#10;&#10;\begin{document}&#10;&#10;Truck $k_2$&#10;&#10;\end{document}"/>
  <p:tag name="IGUANATEXSIZE" val="14"/>
  <p:tag name="IGUANATEXCURSOR" val="113"/>
  <p:tag name="TRANSPARENCY" val="True"/>
  <p:tag name="LATEXENGINEID" val="0"/>
  <p:tag name="TEMPFOLDER" val="c:\Users\yingc\Documents\temp\"/>
  <p:tag name="LATEXFORMHEIGHT" val="403.2"/>
  <p:tag name="LATEXFORMWIDTH" val="548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259.4676"/>
  <p:tag name="OUTPUTTYPE" val="PNG"/>
  <p:tag name="IGUANATEXVERSION" val="160"/>
  <p:tag name="LATEXADDIN" val="\documentclass{article}&#10;\usepackage{amsmath}&#10;\usepackage{amssymb}&#10;\usepackage{xcolor}&#10;\pagestyle{empty}&#10;&#10;&#10;\begin{document}&#10;&#10;&#10;$\text{AT}^{k_2}_i$&#10;&#10;\end{document}"/>
  <p:tag name="IGUANATEXSIZE" val="14"/>
  <p:tag name="IGUANATEXCURSOR" val="143"/>
  <p:tag name="TRANSPARENCY" val="True"/>
  <p:tag name="LATEXENGINEID" val="0"/>
  <p:tag name="TEMPFOLDER" val="c:\Users\yingc\Documents\temp\"/>
  <p:tag name="LATEXFORMHEIGHT" val="515"/>
  <p:tag name="LATEXFORMWIDTH" val="548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Yingcong Tan</dc:creator>
  <cp:lastModifiedBy>Yingcong Tan</cp:lastModifiedBy>
  <cp:revision>4</cp:revision>
  <dcterms:created xsi:type="dcterms:W3CDTF">2022-11-11T03:48:59Z</dcterms:created>
  <dcterms:modified xsi:type="dcterms:W3CDTF">2022-11-10T23:21:25Z</dcterms:modified>
</cp:coreProperties>
</file>