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62" r:id="rId5"/>
    <p:sldId id="259" r:id="rId6"/>
    <p:sldId id="265" r:id="rId7"/>
    <p:sldId id="278" r:id="rId8"/>
    <p:sldId id="279" r:id="rId9"/>
    <p:sldId id="266" r:id="rId10"/>
    <p:sldId id="260" r:id="rId11"/>
    <p:sldId id="305" r:id="rId12"/>
    <p:sldId id="289" r:id="rId13"/>
    <p:sldId id="306" r:id="rId14"/>
    <p:sldId id="281" r:id="rId15"/>
    <p:sldId id="290" r:id="rId16"/>
    <p:sldId id="307" r:id="rId17"/>
    <p:sldId id="267" r:id="rId18"/>
    <p:sldId id="282" r:id="rId19"/>
    <p:sldId id="283" r:id="rId20"/>
    <p:sldId id="284" r:id="rId21"/>
    <p:sldId id="308" r:id="rId22"/>
    <p:sldId id="280" r:id="rId23"/>
    <p:sldId id="288" r:id="rId24"/>
    <p:sldId id="304" r:id="rId25"/>
    <p:sldId id="309" r:id="rId26"/>
    <p:sldId id="271" r:id="rId27"/>
    <p:sldId id="303" r:id="rId28"/>
    <p:sldId id="285" r:id="rId29"/>
    <p:sldId id="287" r:id="rId30"/>
    <p:sldId id="261" r:id="rId31"/>
    <p:sldId id="268" r:id="rId32"/>
    <p:sldId id="269" r:id="rId33"/>
    <p:sldId id="270" r:id="rId34"/>
    <p:sldId id="276" r:id="rId35"/>
    <p:sldId id="272" r:id="rId36"/>
    <p:sldId id="277" r:id="rId37"/>
    <p:sldId id="273" r:id="rId38"/>
    <p:sldId id="27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2023-11-16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5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8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04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2023-11-16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41454" y="242373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期货云端预警系统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3700668" y="3558457"/>
            <a:ext cx="2311887" cy="333442"/>
          </a:xfrm>
          <a:prstGeom prst="rect">
            <a:avLst/>
          </a:prstGeom>
          <a:solidFill>
            <a:srgbClr val="D5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noProof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汇报人：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>
                <a:solidFill>
                  <a:schemeClr val="bg1"/>
                </a:solidFill>
              </a:rPr>
              <a:t>1-9</a:t>
            </a:r>
            <a:r>
              <a:rPr kumimoji="1" lang="zh-CN" altLang="en-US" sz="1600">
                <a:solidFill>
                  <a:schemeClr val="bg1"/>
                </a:solidFill>
              </a:rPr>
              <a:t>项目组 </a:t>
            </a:r>
            <a:endParaRPr lang="en-US" altLang="zh-CN" sz="1600" noProof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5999" y="3558457"/>
            <a:ext cx="2455877" cy="322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时间：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年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月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16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日</a:t>
            </a:r>
            <a:endParaRPr lang="zh-CN" altLang="en-US" sz="1600" strike="noStrike" noProof="1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重要代码讲解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839" y="4230052"/>
            <a:ext cx="5592932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预警触发和</a:t>
            </a:r>
            <a:endParaRPr lang="en-US" altLang="zh-CN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“粘包”相关代码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2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3457" y="657511"/>
            <a:ext cx="4998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预警触发和</a:t>
            </a:r>
            <a:r>
              <a:rPr kumimoji="1" lang="en-US" altLang="zh-CN" sz="2800" dirty="0">
                <a:solidFill>
                  <a:schemeClr val="bg1"/>
                </a:solidFill>
              </a:rPr>
              <a:t>TCP</a:t>
            </a:r>
            <a:r>
              <a:rPr kumimoji="1" lang="zh-CN" altLang="en-US" sz="2800" dirty="0">
                <a:solidFill>
                  <a:schemeClr val="bg1"/>
                </a:solidFill>
              </a:rPr>
              <a:t>“粘包”相关代码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21" y="1557337"/>
            <a:ext cx="5179661" cy="234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52" y="3898828"/>
            <a:ext cx="5171539" cy="2277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266" y="3898828"/>
            <a:ext cx="5489097" cy="199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839" y="4230052"/>
            <a:ext cx="5592932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服务器中期货信息</a:t>
            </a:r>
            <a:endParaRPr lang="en-US" altLang="zh-CN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相关代码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32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3119" y="66286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服务器中广播期货信息相关代码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15" y="1535436"/>
            <a:ext cx="5425952" cy="1146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08" y="2806358"/>
            <a:ext cx="6305184" cy="3783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5297" y="715616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用户</a:t>
            </a:r>
            <a:r>
              <a:rPr kumimoji="1" lang="en-US" altLang="zh-CN" sz="2800" dirty="0">
                <a:solidFill>
                  <a:schemeClr val="bg1"/>
                </a:solidFill>
              </a:rPr>
              <a:t>IP</a:t>
            </a:r>
            <a:r>
              <a:rPr kumimoji="1" lang="zh-CN" altLang="en-US" sz="2800" dirty="0">
                <a:solidFill>
                  <a:schemeClr val="bg1"/>
                </a:solidFill>
              </a:rPr>
              <a:t>列表的维护相关代码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53" y="1573538"/>
            <a:ext cx="7589093" cy="3326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957" y="5287841"/>
            <a:ext cx="598170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839" y="4230052"/>
            <a:ext cx="559293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客户端相关代码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62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5397" y="63906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客户端重要代码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5" y="1441450"/>
            <a:ext cx="7329805" cy="489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5397" y="63906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客户端重要代码</a:t>
            </a: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05" y="1445895"/>
            <a:ext cx="6395720" cy="538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5397" y="63906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客户端重要代码</a:t>
            </a:r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1437005"/>
            <a:ext cx="7489190" cy="492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3412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83" y="390435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/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/</a:t>
              </a:r>
              <a:r>
                <a:rPr lang="en-US" altLang="zh-CN" sz="2300" dirty="0"/>
                <a:t>CONTENTS</a:t>
              </a:r>
              <a:endParaRPr lang="zh-CN" altLang="en-US" sz="2300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822644" y="2239143"/>
            <a:ext cx="1495272" cy="149535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1500" b="1"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8647" y="3425130"/>
            <a:ext cx="1495272" cy="149535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61573" y="2245925"/>
            <a:ext cx="1495272" cy="1495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20495" y="3419252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4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21"/>
          <p:cNvCxnSpPr>
            <a:stCxn id="6" idx="6"/>
            <a:endCxn id="7" idx="2"/>
          </p:cNvCxnSpPr>
          <p:nvPr/>
        </p:nvCxnSpPr>
        <p:spPr>
          <a:xfrm>
            <a:off x="2317916" y="2986820"/>
            <a:ext cx="210731" cy="118598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2"/>
          <p:cNvCxnSpPr>
            <a:stCxn id="7" idx="6"/>
            <a:endCxn id="8" idx="2"/>
          </p:cNvCxnSpPr>
          <p:nvPr/>
        </p:nvCxnSpPr>
        <p:spPr>
          <a:xfrm flipV="1">
            <a:off x="4023919" y="2993602"/>
            <a:ext cx="337654" cy="1179205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3"/>
          <p:cNvCxnSpPr>
            <a:stCxn id="8" idx="6"/>
            <a:endCxn id="9" idx="2"/>
          </p:cNvCxnSpPr>
          <p:nvPr/>
        </p:nvCxnSpPr>
        <p:spPr>
          <a:xfrm>
            <a:off x="5856845" y="2993602"/>
            <a:ext cx="363650" cy="117332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6878" y="4005267"/>
            <a:ext cx="113197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分工介绍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1171" y="5023552"/>
            <a:ext cx="1550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功能效果图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7154" y="3999128"/>
            <a:ext cx="244411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重要代码讲解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1265" y="5017677"/>
            <a:ext cx="165166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加分项演示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036162" y="2239143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5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直接连接符 23"/>
          <p:cNvCxnSpPr>
            <a:stCxn id="9" idx="6"/>
            <a:endCxn id="27" idx="2"/>
          </p:cNvCxnSpPr>
          <p:nvPr/>
        </p:nvCxnSpPr>
        <p:spPr>
          <a:xfrm flipV="1">
            <a:off x="7715767" y="2986820"/>
            <a:ext cx="320395" cy="118010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72235" y="3965769"/>
            <a:ext cx="182312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其他发挥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851829" y="3429000"/>
            <a:ext cx="1495272" cy="14953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6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连接符 23"/>
          <p:cNvCxnSpPr>
            <a:stCxn id="51" idx="2"/>
            <a:endCxn id="27" idx="6"/>
          </p:cNvCxnSpPr>
          <p:nvPr/>
        </p:nvCxnSpPr>
        <p:spPr>
          <a:xfrm flipH="1" flipV="1">
            <a:off x="9531434" y="2986820"/>
            <a:ext cx="320395" cy="1189857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748146" y="5012768"/>
            <a:ext cx="182312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项目价值</a:t>
            </a:r>
            <a:endParaRPr lang="zh-CN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5397" y="63906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客户端重要代码</a:t>
            </a:r>
          </a:p>
        </p:txBody>
      </p:sp>
      <p:pic>
        <p:nvPicPr>
          <p:cNvPr id="3" name="图片 2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1412240"/>
            <a:ext cx="6455410" cy="5296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839" y="4230052"/>
            <a:ext cx="559293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线程池相关代码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31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服务器中线程池相关代码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3724E5-2193-4767-9422-1E688141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18" y="1610518"/>
            <a:ext cx="5189670" cy="4945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服务器中线程池相关代码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39F463-83BF-4072-8759-D2CD2EF5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90" y="1418794"/>
            <a:ext cx="7574936" cy="5227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C5D601-5F39-45EB-AD7C-2FEF593488AB}"/>
              </a:ext>
            </a:extLst>
          </p:cNvPr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服务器中线程池相关代码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AE88DD-5608-47C9-A669-BA4D227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45" y="1721279"/>
            <a:ext cx="490008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4839" y="4230052"/>
            <a:ext cx="559293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数据库相关代码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9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服务器中数据库相关代码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61" y="1451169"/>
            <a:ext cx="8449077" cy="51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服务器中数据库相关代码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420" y="1450340"/>
            <a:ext cx="5216525" cy="5002530"/>
          </a:xfrm>
          <a:prstGeom prst="rect">
            <a:avLst/>
          </a:prstGeom>
        </p:spPr>
      </p:pic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278" y="1450340"/>
            <a:ext cx="6511302" cy="500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服务器中数据库相关代码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90" y="1471998"/>
            <a:ext cx="9649834" cy="5310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8767" y="6589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服务器中数据库相关代码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66" y="1520575"/>
            <a:ext cx="9392575" cy="4923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分工介绍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4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加分项演示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4319" y="64734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良好的用户交互体验界面</a:t>
            </a:r>
          </a:p>
        </p:txBody>
      </p:sp>
      <p:grpSp>
        <p:nvGrpSpPr>
          <p:cNvPr id="28" name="组合 3"/>
          <p:cNvGrpSpPr/>
          <p:nvPr/>
        </p:nvGrpSpPr>
        <p:grpSpPr>
          <a:xfrm>
            <a:off x="3191542" y="4453563"/>
            <a:ext cx="464317" cy="696475"/>
            <a:chOff x="2351600" y="4213622"/>
            <a:chExt cx="578896" cy="868341"/>
          </a:xfrm>
        </p:grpSpPr>
        <p:sp>
          <p:nvSpPr>
            <p:cNvPr id="29" name="椭圆 2"/>
            <p:cNvSpPr/>
            <p:nvPr/>
          </p:nvSpPr>
          <p:spPr>
            <a:xfrm>
              <a:off x="2351600" y="4213622"/>
              <a:ext cx="578896" cy="289447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0" name="直接连接符 5"/>
            <p:cNvCxnSpPr/>
            <p:nvPr/>
          </p:nvCxnSpPr>
          <p:spPr>
            <a:xfrm>
              <a:off x="2641049" y="4503067"/>
              <a:ext cx="0" cy="57889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</p:grpSp>
      <p:grpSp>
        <p:nvGrpSpPr>
          <p:cNvPr id="32" name="组合 7"/>
          <p:cNvGrpSpPr/>
          <p:nvPr/>
        </p:nvGrpSpPr>
        <p:grpSpPr>
          <a:xfrm>
            <a:off x="4842133" y="3115110"/>
            <a:ext cx="691003" cy="1022209"/>
            <a:chOff x="4517552" y="2385793"/>
            <a:chExt cx="861519" cy="1274456"/>
          </a:xfrm>
        </p:grpSpPr>
        <p:sp>
          <p:nvSpPr>
            <p:cNvPr id="33" name="椭圆 2"/>
            <p:cNvSpPr/>
            <p:nvPr/>
          </p:nvSpPr>
          <p:spPr>
            <a:xfrm flipV="1">
              <a:off x="4638520" y="2981797"/>
              <a:ext cx="578895" cy="289447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28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9"/>
            <p:cNvCxnSpPr/>
            <p:nvPr/>
          </p:nvCxnSpPr>
          <p:spPr>
            <a:xfrm flipV="1">
              <a:off x="4927969" y="2385793"/>
              <a:ext cx="0" cy="57889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35" name="TextBox 43"/>
            <p:cNvSpPr txBox="1"/>
            <p:nvPr/>
          </p:nvSpPr>
          <p:spPr>
            <a:xfrm flipH="1">
              <a:off x="4517552" y="3026229"/>
              <a:ext cx="861519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anose="020F0704030504030204" pitchFamily="34" charset="0"/>
                  <a:ea typeface="微软雅黑" panose="020B050302020402020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sz="4400" dirty="0">
                  <a:solidFill>
                    <a:schemeClr val="accent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zh-CN" altLang="en-US" sz="4400" dirty="0">
                <a:solidFill>
                  <a:schemeClr val="accent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11"/>
          <p:cNvGrpSpPr/>
          <p:nvPr/>
        </p:nvGrpSpPr>
        <p:grpSpPr>
          <a:xfrm>
            <a:off x="6671649" y="3915181"/>
            <a:ext cx="691002" cy="1135072"/>
            <a:chOff x="6776957" y="3666791"/>
            <a:chExt cx="861519" cy="1415171"/>
          </a:xfrm>
        </p:grpSpPr>
        <p:sp>
          <p:nvSpPr>
            <p:cNvPr id="37" name="椭圆 2"/>
            <p:cNvSpPr/>
            <p:nvPr/>
          </p:nvSpPr>
          <p:spPr>
            <a:xfrm>
              <a:off x="6923433" y="4213620"/>
              <a:ext cx="578895" cy="289447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直接连接符 13"/>
            <p:cNvCxnSpPr/>
            <p:nvPr/>
          </p:nvCxnSpPr>
          <p:spPr>
            <a:xfrm>
              <a:off x="7212880" y="4503067"/>
              <a:ext cx="0" cy="57889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39" name="TextBox 49"/>
            <p:cNvSpPr txBox="1"/>
            <p:nvPr/>
          </p:nvSpPr>
          <p:spPr>
            <a:xfrm flipH="1">
              <a:off x="6776957" y="3666791"/>
              <a:ext cx="861519" cy="6340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anose="020F0704030504030204" pitchFamily="34" charset="0"/>
                  <a:ea typeface="微软雅黑" panose="020B050302020402020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sz="4400" dirty="0">
                  <a:solidFill>
                    <a:schemeClr val="accent5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zh-CN" altLang="en-US" sz="4400" dirty="0">
                <a:solidFill>
                  <a:schemeClr val="accent5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15"/>
          <p:cNvGrpSpPr/>
          <p:nvPr/>
        </p:nvGrpSpPr>
        <p:grpSpPr>
          <a:xfrm>
            <a:off x="8562145" y="3121403"/>
            <a:ext cx="691002" cy="1022205"/>
            <a:chOff x="9070536" y="2385797"/>
            <a:chExt cx="861519" cy="1274452"/>
          </a:xfrm>
        </p:grpSpPr>
        <p:sp>
          <p:nvSpPr>
            <p:cNvPr id="41" name="椭圆 2"/>
            <p:cNvSpPr/>
            <p:nvPr/>
          </p:nvSpPr>
          <p:spPr>
            <a:xfrm flipV="1">
              <a:off x="9210353" y="2981797"/>
              <a:ext cx="578895" cy="289447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8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17"/>
            <p:cNvCxnSpPr/>
            <p:nvPr/>
          </p:nvCxnSpPr>
          <p:spPr>
            <a:xfrm flipV="1">
              <a:off x="9499804" y="2385797"/>
              <a:ext cx="1" cy="57889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  <p:sp>
          <p:nvSpPr>
            <p:cNvPr id="43" name="TextBox 55"/>
            <p:cNvSpPr txBox="1"/>
            <p:nvPr/>
          </p:nvSpPr>
          <p:spPr>
            <a:xfrm flipH="1">
              <a:off x="9070536" y="3026229"/>
              <a:ext cx="861519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anose="020F0704030504030204" pitchFamily="34" charset="0"/>
                  <a:ea typeface="微软雅黑" panose="020B0503020204020204" charset="-122"/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en-US" altLang="zh-CN" sz="4400" dirty="0">
                  <a:solidFill>
                    <a:schemeClr val="accent4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zh-CN" altLang="en-US" sz="4400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19"/>
          <p:cNvGrpSpPr/>
          <p:nvPr/>
        </p:nvGrpSpPr>
        <p:grpSpPr>
          <a:xfrm>
            <a:off x="1859897" y="3429000"/>
            <a:ext cx="8133198" cy="2666596"/>
            <a:chOff x="757238" y="2932337"/>
            <a:chExt cx="10140203" cy="3324624"/>
          </a:xfrm>
        </p:grpSpPr>
        <p:sp>
          <p:nvSpPr>
            <p:cNvPr id="45" name="空心弧 44"/>
            <p:cNvSpPr/>
            <p:nvPr/>
          </p:nvSpPr>
          <p:spPr>
            <a:xfrm>
              <a:off x="757238" y="2932337"/>
              <a:ext cx="3721471" cy="3324624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80000" rtlCol="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rgbClr val="FFFFFF"/>
                  </a:solidFill>
                  <a:cs typeface="+mn-ea"/>
                  <a:sym typeface="+mn-lt"/>
                </a:rPr>
                <a:t>注册登录界面</a:t>
              </a:r>
              <a:endParaRPr lang="en-US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3"/>
            <p:cNvSpPr/>
            <p:nvPr/>
          </p:nvSpPr>
          <p:spPr>
            <a:xfrm>
              <a:off x="3508516" y="3525993"/>
              <a:ext cx="2795274" cy="1030767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-1" fmla="*/ 1856544 w 2302409"/>
                <a:gd name="connsiteY0-2" fmla="*/ 1264 h 923709"/>
                <a:gd name="connsiteX1-3" fmla="*/ 2302409 w 2302409"/>
                <a:gd name="connsiteY1-4" fmla="*/ 371601 h 923709"/>
                <a:gd name="connsiteX2-5" fmla="*/ 1154885 w 2302409"/>
                <a:gd name="connsiteY2-6" fmla="*/ 923675 h 923709"/>
                <a:gd name="connsiteX3-7" fmla="*/ 0 w 2302409"/>
                <a:gd name="connsiteY3-8" fmla="*/ 387169 h 923709"/>
                <a:gd name="connsiteX4-9" fmla="*/ 459006 w 2302409"/>
                <a:gd name="connsiteY4-10" fmla="*/ 0 h 923709"/>
                <a:gd name="connsiteX5-11" fmla="*/ 1150684 w 2302409"/>
                <a:gd name="connsiteY5-12" fmla="*/ 302402 h 923709"/>
                <a:gd name="connsiteX6-13" fmla="*/ 1856544 w 2302409"/>
                <a:gd name="connsiteY6-14" fmla="*/ 1264 h 923709"/>
                <a:gd name="connsiteX0-15" fmla="*/ 1828835 w 2274700"/>
                <a:gd name="connsiteY0-16" fmla="*/ 1264 h 923747"/>
                <a:gd name="connsiteX1-17" fmla="*/ 2274700 w 2274700"/>
                <a:gd name="connsiteY1-18" fmla="*/ 371601 h 923747"/>
                <a:gd name="connsiteX2-19" fmla="*/ 1127176 w 2274700"/>
                <a:gd name="connsiteY2-20" fmla="*/ 923675 h 923747"/>
                <a:gd name="connsiteX3-21" fmla="*/ 0 w 2274700"/>
                <a:gd name="connsiteY3-22" fmla="*/ 397509 h 923747"/>
                <a:gd name="connsiteX4-23" fmla="*/ 431297 w 2274700"/>
                <a:gd name="connsiteY4-24" fmla="*/ 0 h 923747"/>
                <a:gd name="connsiteX5-25" fmla="*/ 1122975 w 2274700"/>
                <a:gd name="connsiteY5-26" fmla="*/ 302402 h 923747"/>
                <a:gd name="connsiteX6-27" fmla="*/ 1828835 w 2274700"/>
                <a:gd name="connsiteY6-28" fmla="*/ 1264 h 923747"/>
                <a:gd name="connsiteX0-29" fmla="*/ 1828835 w 2237755"/>
                <a:gd name="connsiteY0-30" fmla="*/ 1264 h 923747"/>
                <a:gd name="connsiteX1-31" fmla="*/ 2237755 w 2237755"/>
                <a:gd name="connsiteY1-32" fmla="*/ 371601 h 923747"/>
                <a:gd name="connsiteX2-33" fmla="*/ 1127176 w 2237755"/>
                <a:gd name="connsiteY2-34" fmla="*/ 923675 h 923747"/>
                <a:gd name="connsiteX3-35" fmla="*/ 0 w 2237755"/>
                <a:gd name="connsiteY3-36" fmla="*/ 397509 h 923747"/>
                <a:gd name="connsiteX4-37" fmla="*/ 431297 w 2237755"/>
                <a:gd name="connsiteY4-38" fmla="*/ 0 h 923747"/>
                <a:gd name="connsiteX5-39" fmla="*/ 1122975 w 2237755"/>
                <a:gd name="connsiteY5-40" fmla="*/ 302402 h 923747"/>
                <a:gd name="connsiteX6-41" fmla="*/ 1828835 w 2237755"/>
                <a:gd name="connsiteY6-42" fmla="*/ 1264 h 923747"/>
                <a:gd name="connsiteX0-43" fmla="*/ 1828835 w 2237755"/>
                <a:gd name="connsiteY0-44" fmla="*/ 1264 h 923678"/>
                <a:gd name="connsiteX1-45" fmla="*/ 2237755 w 2237755"/>
                <a:gd name="connsiteY1-46" fmla="*/ 392279 h 923678"/>
                <a:gd name="connsiteX2-47" fmla="*/ 1127176 w 2237755"/>
                <a:gd name="connsiteY2-48" fmla="*/ 923675 h 923678"/>
                <a:gd name="connsiteX3-49" fmla="*/ 0 w 2237755"/>
                <a:gd name="connsiteY3-50" fmla="*/ 397509 h 923678"/>
                <a:gd name="connsiteX4-51" fmla="*/ 431297 w 2237755"/>
                <a:gd name="connsiteY4-52" fmla="*/ 0 h 923678"/>
                <a:gd name="connsiteX5-53" fmla="*/ 1122975 w 2237755"/>
                <a:gd name="connsiteY5-54" fmla="*/ 302402 h 923678"/>
                <a:gd name="connsiteX6-55" fmla="*/ 1828835 w 2237755"/>
                <a:gd name="connsiteY6-56" fmla="*/ 1264 h 9236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80000" rIns="0" bIns="0" rtlCol="0" anchor="ctr"/>
            <a:lstStyle/>
            <a:p>
              <a:pPr algn="ctr"/>
              <a:r>
                <a:rPr lang="zh-CN" altLang="en-US" kern="0" dirty="0">
                  <a:solidFill>
                    <a:srgbClr val="FFFFFF"/>
                  </a:solidFill>
                  <a:cs typeface="+mn-ea"/>
                  <a:sym typeface="+mn-lt"/>
                </a:rPr>
                <a:t>期货信息实时显示界面</a:t>
              </a:r>
            </a:p>
          </p:txBody>
        </p:sp>
        <p:sp>
          <p:nvSpPr>
            <p:cNvPr id="47" name="空心弧 46"/>
            <p:cNvSpPr/>
            <p:nvPr/>
          </p:nvSpPr>
          <p:spPr>
            <a:xfrm>
              <a:off x="5338391" y="2932337"/>
              <a:ext cx="3721471" cy="3324624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80000" rtlCol="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rgbClr val="FFFFFF"/>
                  </a:solidFill>
                  <a:cs typeface="+mn-ea"/>
                  <a:sym typeface="+mn-lt"/>
                </a:rPr>
                <a:t>预警单设置界面</a:t>
              </a:r>
              <a:endParaRPr lang="en-US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8" name="椭圆 3"/>
            <p:cNvSpPr/>
            <p:nvPr/>
          </p:nvSpPr>
          <p:spPr>
            <a:xfrm>
              <a:off x="8102167" y="3538491"/>
              <a:ext cx="2795274" cy="1030767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-1" fmla="*/ 1856544 w 2302409"/>
                <a:gd name="connsiteY0-2" fmla="*/ 1264 h 923709"/>
                <a:gd name="connsiteX1-3" fmla="*/ 2302409 w 2302409"/>
                <a:gd name="connsiteY1-4" fmla="*/ 371601 h 923709"/>
                <a:gd name="connsiteX2-5" fmla="*/ 1154885 w 2302409"/>
                <a:gd name="connsiteY2-6" fmla="*/ 923675 h 923709"/>
                <a:gd name="connsiteX3-7" fmla="*/ 0 w 2302409"/>
                <a:gd name="connsiteY3-8" fmla="*/ 387169 h 923709"/>
                <a:gd name="connsiteX4-9" fmla="*/ 459006 w 2302409"/>
                <a:gd name="connsiteY4-10" fmla="*/ 0 h 923709"/>
                <a:gd name="connsiteX5-11" fmla="*/ 1150684 w 2302409"/>
                <a:gd name="connsiteY5-12" fmla="*/ 302402 h 923709"/>
                <a:gd name="connsiteX6-13" fmla="*/ 1856544 w 2302409"/>
                <a:gd name="connsiteY6-14" fmla="*/ 1264 h 923709"/>
                <a:gd name="connsiteX0-15" fmla="*/ 1828835 w 2274700"/>
                <a:gd name="connsiteY0-16" fmla="*/ 1264 h 923747"/>
                <a:gd name="connsiteX1-17" fmla="*/ 2274700 w 2274700"/>
                <a:gd name="connsiteY1-18" fmla="*/ 371601 h 923747"/>
                <a:gd name="connsiteX2-19" fmla="*/ 1127176 w 2274700"/>
                <a:gd name="connsiteY2-20" fmla="*/ 923675 h 923747"/>
                <a:gd name="connsiteX3-21" fmla="*/ 0 w 2274700"/>
                <a:gd name="connsiteY3-22" fmla="*/ 397509 h 923747"/>
                <a:gd name="connsiteX4-23" fmla="*/ 431297 w 2274700"/>
                <a:gd name="connsiteY4-24" fmla="*/ 0 h 923747"/>
                <a:gd name="connsiteX5-25" fmla="*/ 1122975 w 2274700"/>
                <a:gd name="connsiteY5-26" fmla="*/ 302402 h 923747"/>
                <a:gd name="connsiteX6-27" fmla="*/ 1828835 w 2274700"/>
                <a:gd name="connsiteY6-28" fmla="*/ 1264 h 923747"/>
                <a:gd name="connsiteX0-29" fmla="*/ 1828835 w 2237755"/>
                <a:gd name="connsiteY0-30" fmla="*/ 1264 h 923747"/>
                <a:gd name="connsiteX1-31" fmla="*/ 2237755 w 2237755"/>
                <a:gd name="connsiteY1-32" fmla="*/ 371601 h 923747"/>
                <a:gd name="connsiteX2-33" fmla="*/ 1127176 w 2237755"/>
                <a:gd name="connsiteY2-34" fmla="*/ 923675 h 923747"/>
                <a:gd name="connsiteX3-35" fmla="*/ 0 w 2237755"/>
                <a:gd name="connsiteY3-36" fmla="*/ 397509 h 923747"/>
                <a:gd name="connsiteX4-37" fmla="*/ 431297 w 2237755"/>
                <a:gd name="connsiteY4-38" fmla="*/ 0 h 923747"/>
                <a:gd name="connsiteX5-39" fmla="*/ 1122975 w 2237755"/>
                <a:gd name="connsiteY5-40" fmla="*/ 302402 h 923747"/>
                <a:gd name="connsiteX6-41" fmla="*/ 1828835 w 2237755"/>
                <a:gd name="connsiteY6-42" fmla="*/ 1264 h 923747"/>
                <a:gd name="connsiteX0-43" fmla="*/ 1828835 w 2237755"/>
                <a:gd name="connsiteY0-44" fmla="*/ 1264 h 923678"/>
                <a:gd name="connsiteX1-45" fmla="*/ 2237755 w 2237755"/>
                <a:gd name="connsiteY1-46" fmla="*/ 392279 h 923678"/>
                <a:gd name="connsiteX2-47" fmla="*/ 1127176 w 2237755"/>
                <a:gd name="connsiteY2-48" fmla="*/ 923675 h 923678"/>
                <a:gd name="connsiteX3-49" fmla="*/ 0 w 2237755"/>
                <a:gd name="connsiteY3-50" fmla="*/ 397509 h 923678"/>
                <a:gd name="connsiteX4-51" fmla="*/ 431297 w 2237755"/>
                <a:gd name="connsiteY4-52" fmla="*/ 0 h 923678"/>
                <a:gd name="connsiteX5-53" fmla="*/ 1122975 w 2237755"/>
                <a:gd name="connsiteY5-54" fmla="*/ 302402 h 923678"/>
                <a:gd name="connsiteX6-55" fmla="*/ 1828835 w 2237755"/>
                <a:gd name="connsiteY6-56" fmla="*/ 1264 h 9236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80000" rIns="0" bIns="0" rtlCol="0" anchor="ctr"/>
            <a:lstStyle/>
            <a:p>
              <a:pPr algn="ctr"/>
              <a:r>
                <a:rPr lang="zh-CN" altLang="en-US" kern="0" dirty="0">
                  <a:solidFill>
                    <a:srgbClr val="FFFFFF"/>
                  </a:solidFill>
                  <a:cs typeface="+mn-ea"/>
                  <a:sym typeface="+mn-lt"/>
                </a:rPr>
                <a:t>个人信息设置界面</a:t>
              </a:r>
            </a:p>
          </p:txBody>
        </p:sp>
      </p:grpSp>
      <p:sp>
        <p:nvSpPr>
          <p:cNvPr id="4" name="TextBox 43"/>
          <p:cNvSpPr txBox="1"/>
          <p:nvPr/>
        </p:nvSpPr>
        <p:spPr>
          <a:xfrm flipH="1">
            <a:off x="3078200" y="4023187"/>
            <a:ext cx="691003" cy="6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微软雅黑" panose="020B050302020402020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z="4400" dirty="0">
                <a:solidFill>
                  <a:schemeClr val="accent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</a:t>
            </a:r>
            <a:endParaRPr lang="zh-CN" altLang="en-US" sz="44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73" y="5291816"/>
            <a:ext cx="2153248" cy="120606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89" y="5259787"/>
            <a:ext cx="2153253" cy="124817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476" y="1441234"/>
            <a:ext cx="2726174" cy="1594028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6"/>
          <a:srcRect l="1480" r="687"/>
          <a:stretch>
            <a:fillRect/>
          </a:stretch>
        </p:blipFill>
        <p:spPr>
          <a:xfrm>
            <a:off x="5687625" y="5150038"/>
            <a:ext cx="2747704" cy="163851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99" y="1287827"/>
            <a:ext cx="2984896" cy="1733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6656" y="6674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>
                <a:solidFill>
                  <a:schemeClr val="bg1"/>
                </a:solidFill>
              </a:rPr>
              <a:t>服务器线程池设计与应用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任意多边形 3"/>
          <p:cNvSpPr/>
          <p:nvPr/>
        </p:nvSpPr>
        <p:spPr>
          <a:xfrm>
            <a:off x="5282439" y="2324982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4" name="任意多边形 4"/>
          <p:cNvSpPr/>
          <p:nvPr/>
        </p:nvSpPr>
        <p:spPr>
          <a:xfrm rot="5400000">
            <a:off x="6605939" y="3584201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" name="任意多边形 5"/>
          <p:cNvSpPr/>
          <p:nvPr/>
        </p:nvSpPr>
        <p:spPr>
          <a:xfrm rot="10800000">
            <a:off x="5282439" y="4845716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6" name="任意多边形 6"/>
          <p:cNvSpPr/>
          <p:nvPr/>
        </p:nvSpPr>
        <p:spPr>
          <a:xfrm rot="16200000">
            <a:off x="3935980" y="3584201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cs typeface="+mn-ea"/>
              <a:sym typeface="+mn-lt"/>
            </a:endParaRPr>
          </a:p>
        </p:txBody>
      </p:sp>
      <p:grpSp>
        <p:nvGrpSpPr>
          <p:cNvPr id="7" name="组合 7"/>
          <p:cNvGrpSpPr/>
          <p:nvPr/>
        </p:nvGrpSpPr>
        <p:grpSpPr>
          <a:xfrm>
            <a:off x="2414558" y="2260857"/>
            <a:ext cx="2234253" cy="1430095"/>
            <a:chOff x="2454899" y="1978469"/>
            <a:chExt cx="2234253" cy="1430095"/>
          </a:xfrm>
        </p:grpSpPr>
        <p:cxnSp>
          <p:nvCxnSpPr>
            <p:cNvPr id="8" name="直接连接符 8"/>
            <p:cNvCxnSpPr/>
            <p:nvPr/>
          </p:nvCxnSpPr>
          <p:spPr>
            <a:xfrm>
              <a:off x="3881048" y="3100934"/>
              <a:ext cx="808104" cy="0"/>
            </a:xfrm>
            <a:prstGeom prst="line">
              <a:avLst/>
            </a:prstGeom>
            <a:ln w="3175">
              <a:solidFill>
                <a:srgbClr val="C2C2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201506" y="2820852"/>
              <a:ext cx="587712" cy="587712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1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Rectangle 42"/>
            <p:cNvSpPr/>
            <p:nvPr/>
          </p:nvSpPr>
          <p:spPr>
            <a:xfrm>
              <a:off x="2454899" y="1978469"/>
              <a:ext cx="2080925" cy="66101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285750" indent="-285750">
                <a:buFont typeface="Wingdings" panose="05000000000000000000" pitchFamily="2" charset="2"/>
                <a:buChar char="p"/>
                <a:defRPr/>
              </a:pPr>
              <a:r>
                <a:rPr lang="zh-CN" altLang="en-US" sz="1400" ker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互斥锁</a:t>
              </a:r>
              <a:endParaRPr lang="en-US" altLang="zh-CN" sz="140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400" i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</a:rPr>
                <a:t>用于保护共享资源免受并发访问的影响</a:t>
              </a:r>
              <a:endParaRPr lang="en-US" sz="14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1" name="组合 11"/>
          <p:cNvGrpSpPr/>
          <p:nvPr/>
        </p:nvGrpSpPr>
        <p:grpSpPr>
          <a:xfrm>
            <a:off x="1375974" y="4845716"/>
            <a:ext cx="4188841" cy="1573533"/>
            <a:chOff x="1416315" y="4563328"/>
            <a:chExt cx="4188841" cy="1573533"/>
          </a:xfrm>
        </p:grpSpPr>
        <p:cxnSp>
          <p:nvCxnSpPr>
            <p:cNvPr id="12" name="直接连接符 12"/>
            <p:cNvCxnSpPr/>
            <p:nvPr/>
          </p:nvCxnSpPr>
          <p:spPr>
            <a:xfrm>
              <a:off x="4797052" y="5169406"/>
              <a:ext cx="808104" cy="0"/>
            </a:xfrm>
            <a:prstGeom prst="line">
              <a:avLst/>
            </a:prstGeom>
            <a:ln w="3175">
              <a:solidFill>
                <a:srgbClr val="C2C2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115215" y="4889325"/>
              <a:ext cx="587712" cy="587712"/>
            </a:xfrm>
            <a:prstGeom prst="ellipse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1416315" y="4563328"/>
              <a:ext cx="2743915" cy="1573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285750" indent="-285750">
                <a:buFont typeface="Wingdings" panose="05000000000000000000" pitchFamily="2" charset="2"/>
                <a:buChar char="p"/>
                <a:defRPr/>
              </a:pPr>
              <a:r>
                <a:rPr lang="zh-CN" altLang="en-US" sz="1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线程池模式</a:t>
              </a:r>
              <a:endParaRPr lang="en-US" altLang="zh-CN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400" i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</a:rPr>
                <a:t>在这种模式下，服务器会创建一个线程池，用于处理客户端请求。当有新的客户端连接到服务器时，服务器会将客户端的请求分配给线程池中的一个空闲线程来处理。</a:t>
              </a:r>
              <a:endParaRPr lang="en-US" sz="14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5" name="组合 15"/>
          <p:cNvGrpSpPr/>
          <p:nvPr/>
        </p:nvGrpSpPr>
        <p:grpSpPr>
          <a:xfrm>
            <a:off x="6609382" y="2315799"/>
            <a:ext cx="4292397" cy="1449845"/>
            <a:chOff x="6649723" y="2033411"/>
            <a:chExt cx="4292397" cy="1449845"/>
          </a:xfrm>
        </p:grpSpPr>
        <p:cxnSp>
          <p:nvCxnSpPr>
            <p:cNvPr id="16" name="直接连接符 16"/>
            <p:cNvCxnSpPr/>
            <p:nvPr/>
          </p:nvCxnSpPr>
          <p:spPr>
            <a:xfrm>
              <a:off x="6649723" y="2327267"/>
              <a:ext cx="808104" cy="0"/>
            </a:xfrm>
            <a:prstGeom prst="line">
              <a:avLst/>
            </a:prstGeom>
            <a:ln w="3175">
              <a:solidFill>
                <a:srgbClr val="C2C2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503743" y="2033411"/>
              <a:ext cx="587712" cy="587712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42"/>
            <p:cNvSpPr/>
            <p:nvPr/>
          </p:nvSpPr>
          <p:spPr>
            <a:xfrm>
              <a:off x="8282002" y="2120727"/>
              <a:ext cx="2660118" cy="13625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285750" indent="-285750">
                <a:buFont typeface="Wingdings" panose="05000000000000000000" pitchFamily="2" charset="2"/>
                <a:buChar char="p"/>
                <a:defRPr/>
              </a:pPr>
              <a:r>
                <a:rPr lang="zh-CN" altLang="en-US" sz="1400" ker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安全队列</a:t>
              </a:r>
              <a:endParaRPr lang="en-US" altLang="zh-CN" sz="140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400" i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</a:rPr>
                <a:t>安全队列通过使用互斥锁来保护对队列的并发访问，确保在任意时刻只有一个线程可以进行操作，从而避免了竞态条件。</a:t>
              </a:r>
              <a:endParaRPr lang="en-US" sz="14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9" name="组合 19"/>
          <p:cNvGrpSpPr/>
          <p:nvPr/>
        </p:nvGrpSpPr>
        <p:grpSpPr>
          <a:xfrm>
            <a:off x="7463402" y="4258004"/>
            <a:ext cx="4024302" cy="2426881"/>
            <a:chOff x="7503743" y="3975616"/>
            <a:chExt cx="4024302" cy="2426881"/>
          </a:xfrm>
        </p:grpSpPr>
        <p:cxnSp>
          <p:nvCxnSpPr>
            <p:cNvPr id="20" name="直接连接符 20"/>
            <p:cNvCxnSpPr/>
            <p:nvPr/>
          </p:nvCxnSpPr>
          <p:spPr>
            <a:xfrm>
              <a:off x="7503743" y="4269472"/>
              <a:ext cx="808104" cy="0"/>
            </a:xfrm>
            <a:prstGeom prst="line">
              <a:avLst/>
            </a:prstGeom>
            <a:ln w="3175">
              <a:solidFill>
                <a:srgbClr val="C2C2C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355466" y="3975616"/>
              <a:ext cx="587712" cy="587712"/>
            </a:xfrm>
            <a:prstGeom prst="ellipse">
              <a:avLst/>
            </a:prstGeom>
            <a:solidFill>
              <a:schemeClr val="accent5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42"/>
            <p:cNvSpPr/>
            <p:nvPr/>
          </p:nvSpPr>
          <p:spPr>
            <a:xfrm>
              <a:off x="8282000" y="4641462"/>
              <a:ext cx="3246045" cy="1761035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marL="285750" indent="-285750">
                <a:buFont typeface="Wingdings" panose="05000000000000000000" pitchFamily="2" charset="2"/>
                <a:buChar char="p"/>
                <a:defRPr/>
              </a:pPr>
              <a:r>
                <a:rPr lang="zh-CN" altLang="en-US" sz="1400" ker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线程池</a:t>
              </a:r>
              <a:endParaRPr lang="en-US" altLang="zh-CN" sz="140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  <a:p>
              <a:pPr>
                <a:defRPr/>
              </a:pPr>
              <a:r>
                <a:rPr lang="zh-CN" altLang="en-US" sz="1400" i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</a:rPr>
                <a:t>线程池可以提供一种有效的方式来管理多个任务的执行，减少线程的创建和销毁的开销，以及避免线程频繁地创建和销毁对系统资源造成的影响。</a:t>
              </a:r>
              <a:endParaRPr lang="en-US" sz="14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394204" y="3329896"/>
            <a:ext cx="144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/>
              <a:t>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9612" y="65890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数据库存储用户数据</a:t>
            </a:r>
          </a:p>
        </p:txBody>
      </p:sp>
      <p:grpSp>
        <p:nvGrpSpPr>
          <p:cNvPr id="3" name="Group 157"/>
          <p:cNvGrpSpPr/>
          <p:nvPr/>
        </p:nvGrpSpPr>
        <p:grpSpPr>
          <a:xfrm>
            <a:off x="4127982" y="2300428"/>
            <a:ext cx="3393033" cy="4557572"/>
            <a:chOff x="4265562" y="1940657"/>
            <a:chExt cx="3660875" cy="4917341"/>
          </a:xfrm>
        </p:grpSpPr>
        <p:grpSp>
          <p:nvGrpSpPr>
            <p:cNvPr id="4" name="Group 3"/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5"/>
              <p:cNvSpPr/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6"/>
              <p:cNvSpPr/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Straight Connector 9"/>
              <p:cNvSpPr/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/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/>
              <p:cNvSpPr/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2"/>
              <p:cNvSpPr/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3"/>
              <p:cNvSpPr/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4"/>
              <p:cNvSpPr/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5"/>
              <p:cNvSpPr/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7"/>
              <p:cNvSpPr/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Oval 18"/>
              <p:cNvSpPr/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9"/>
              <p:cNvSpPr/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20"/>
              <p:cNvSpPr/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21"/>
              <p:cNvSpPr/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22"/>
              <p:cNvSpPr/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23"/>
              <p:cNvSpPr/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/>
              <p:cNvSpPr/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/>
              <p:cNvSpPr/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26"/>
              <p:cNvSpPr/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27"/>
              <p:cNvSpPr/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/>
              <p:cNvSpPr/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9"/>
              <p:cNvSpPr/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30"/>
              <p:cNvSpPr/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/>
              <p:cNvSpPr/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Oval 32"/>
              <p:cNvSpPr/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/>
              <p:cNvSpPr/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34"/>
              <p:cNvSpPr/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35"/>
              <p:cNvSpPr/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36"/>
              <p:cNvSpPr/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Rectangle 37"/>
              <p:cNvSpPr/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38"/>
              <p:cNvSpPr/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39"/>
              <p:cNvSpPr/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0"/>
              <p:cNvSpPr/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Oval 41"/>
              <p:cNvSpPr/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42"/>
              <p:cNvSpPr/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43"/>
              <p:cNvSpPr/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44"/>
              <p:cNvSpPr/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45"/>
              <p:cNvSpPr/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46"/>
              <p:cNvSpPr/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47"/>
              <p:cNvSpPr/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48"/>
              <p:cNvSpPr/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49"/>
              <p:cNvSpPr/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0"/>
              <p:cNvSpPr/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1"/>
              <p:cNvSpPr/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2"/>
              <p:cNvSpPr/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53"/>
              <p:cNvSpPr/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54"/>
              <p:cNvSpPr/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55"/>
              <p:cNvSpPr/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56"/>
              <p:cNvSpPr/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Rectangle 57"/>
              <p:cNvSpPr/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58"/>
              <p:cNvSpPr/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59"/>
              <p:cNvSpPr/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60"/>
              <p:cNvSpPr/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61"/>
              <p:cNvSpPr/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62"/>
              <p:cNvSpPr/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Oval 63"/>
              <p:cNvSpPr/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64"/>
              <p:cNvSpPr/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65"/>
              <p:cNvSpPr/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66"/>
              <p:cNvSpPr/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Freeform: Shape 67"/>
              <p:cNvSpPr/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68"/>
              <p:cNvSpPr/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Oval 69"/>
              <p:cNvSpPr/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40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70"/>
              <p:cNvSpPr/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Rectangle 71"/>
              <p:cNvSpPr/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72"/>
              <p:cNvSpPr/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73"/>
              <p:cNvSpPr/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74"/>
              <p:cNvSpPr/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75"/>
              <p:cNvSpPr/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76"/>
              <p:cNvSpPr/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77"/>
              <p:cNvSpPr/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Rectangle 78"/>
              <p:cNvSpPr/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79"/>
              <p:cNvSpPr/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Freeform: Shape 80"/>
              <p:cNvSpPr/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Oval 81"/>
              <p:cNvSpPr/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Oval 82"/>
              <p:cNvSpPr/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83"/>
              <p:cNvSpPr/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84"/>
              <p:cNvSpPr/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Rectangle 85"/>
              <p:cNvSpPr/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Rectangle 86"/>
              <p:cNvSpPr/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87"/>
              <p:cNvSpPr/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88"/>
              <p:cNvSpPr/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89"/>
              <p:cNvSpPr/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90"/>
              <p:cNvSpPr/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91"/>
              <p:cNvSpPr/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92"/>
              <p:cNvSpPr/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93"/>
              <p:cNvSpPr/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94"/>
              <p:cNvSpPr/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95"/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6" name="Freeform: Shape 96"/>
              <p:cNvSpPr/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Freeform: Shape 97"/>
              <p:cNvSpPr/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Freeform: Shape 98"/>
              <p:cNvSpPr/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99"/>
              <p:cNvSpPr/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100"/>
              <p:cNvSpPr/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101"/>
              <p:cNvSpPr/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102"/>
              <p:cNvSpPr/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103"/>
              <p:cNvSpPr/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04"/>
              <p:cNvSpPr/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05"/>
              <p:cNvSpPr/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06"/>
              <p:cNvSpPr/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07"/>
              <p:cNvSpPr/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08"/>
              <p:cNvSpPr/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09"/>
              <p:cNvSpPr/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150" name="图片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" y="2531771"/>
            <a:ext cx="3932230" cy="1611360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19" y="4626153"/>
            <a:ext cx="3294620" cy="1625491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829" y="3018637"/>
            <a:ext cx="4221203" cy="3083387"/>
          </a:xfrm>
          <a:prstGeom prst="rect">
            <a:avLst/>
          </a:prstGeom>
        </p:spPr>
      </p:pic>
      <p:sp>
        <p:nvSpPr>
          <p:cNvPr id="117" name="矩形 116"/>
          <p:cNvSpPr/>
          <p:nvPr/>
        </p:nvSpPr>
        <p:spPr>
          <a:xfrm>
            <a:off x="7939993" y="2522005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>
                <a:latin typeface="+mn-ea"/>
              </a:rPr>
              <a:t>数据库存储时间预警单</a:t>
            </a:r>
            <a:endParaRPr lang="zh-CN" altLang="en-US" dirty="0">
              <a:latin typeface="+mn-ea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82148" y="4146878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数据库存储价格预警单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88476" y="2005526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数据库存储用户信息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5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8917" y="4187189"/>
            <a:ext cx="29745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其他发挥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1" y="6921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其他发挥</a:t>
            </a:r>
          </a:p>
        </p:txBody>
      </p:sp>
      <p:grpSp>
        <p:nvGrpSpPr>
          <p:cNvPr id="74" name="22e26f2d-35b2-4758-87e4-99e3bc08fc93"/>
          <p:cNvGrpSpPr>
            <a:grpSpLocks noChangeAspect="1"/>
          </p:cNvGrpSpPr>
          <p:nvPr/>
        </p:nvGrpSpPr>
        <p:grpSpPr>
          <a:xfrm>
            <a:off x="744166" y="1843711"/>
            <a:ext cx="10866090" cy="4002121"/>
            <a:chOff x="818274" y="1682346"/>
            <a:chExt cx="10866090" cy="4002121"/>
          </a:xfrm>
        </p:grpSpPr>
        <p:sp>
          <p:nvSpPr>
            <p:cNvPr id="75" name="箭头: 圆角右 1"/>
            <p:cNvSpPr/>
            <p:nvPr/>
          </p:nvSpPr>
          <p:spPr>
            <a:xfrm>
              <a:off x="8896593" y="2582635"/>
              <a:ext cx="2428892" cy="1550916"/>
            </a:xfrm>
            <a:prstGeom prst="ben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箭头: 圆角右 2"/>
            <p:cNvSpPr/>
            <p:nvPr/>
          </p:nvSpPr>
          <p:spPr>
            <a:xfrm>
              <a:off x="1071532" y="4133551"/>
              <a:ext cx="2428892" cy="1550916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箭头: 圆角右 3"/>
            <p:cNvSpPr/>
            <p:nvPr/>
          </p:nvSpPr>
          <p:spPr>
            <a:xfrm>
              <a:off x="6331404" y="3185768"/>
              <a:ext cx="2428892" cy="1550916"/>
            </a:xfrm>
            <a:prstGeom prst="ben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箭头: 圆角右 4"/>
            <p:cNvSpPr/>
            <p:nvPr/>
          </p:nvSpPr>
          <p:spPr>
            <a:xfrm>
              <a:off x="3693062" y="3616579"/>
              <a:ext cx="2428892" cy="1550916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3" name="组合 12"/>
            <p:cNvGrpSpPr/>
            <p:nvPr/>
          </p:nvGrpSpPr>
          <p:grpSpPr>
            <a:xfrm>
              <a:off x="818274" y="3271271"/>
              <a:ext cx="2642096" cy="980620"/>
              <a:chOff x="911424" y="4770147"/>
              <a:chExt cx="2642096" cy="980620"/>
            </a:xfrm>
          </p:grpSpPr>
          <p:sp>
            <p:nvSpPr>
              <p:cNvPr id="93" name="矩形 92"/>
              <p:cNvSpPr/>
              <p:nvPr/>
            </p:nvSpPr>
            <p:spPr bwMode="auto">
              <a:xfrm>
                <a:off x="911424" y="5193368"/>
                <a:ext cx="2238531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使用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.</a:t>
                </a:r>
                <a:r>
                  <a:rPr lang="en-US" altLang="zh-CN" sz="1400" dirty="0" err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cfg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文件可以适应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IP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改变的服务器，便于用户使用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 bwMode="auto">
              <a:xfrm>
                <a:off x="911424" y="4770147"/>
                <a:ext cx="2642096" cy="278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配置文件获取</a:t>
                </a:r>
                <a:r>
                  <a:rPr lang="en-US" altLang="zh-CN" sz="2000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IP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13"/>
            <p:cNvGrpSpPr/>
            <p:nvPr/>
          </p:nvGrpSpPr>
          <p:grpSpPr>
            <a:xfrm>
              <a:off x="3359696" y="2677178"/>
              <a:ext cx="2642096" cy="980620"/>
              <a:chOff x="3455023" y="4770147"/>
              <a:chExt cx="2642096" cy="980620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3455023" y="5193368"/>
                <a:ext cx="2335451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为软件界面进行大量美化，并添加开启动画与滑窗效果</a:t>
                </a:r>
              </a:p>
            </p:txBody>
          </p:sp>
          <p:sp>
            <p:nvSpPr>
              <p:cNvPr id="92" name="文本框 24"/>
              <p:cNvSpPr txBox="1"/>
              <p:nvPr/>
            </p:nvSpPr>
            <p:spPr bwMode="auto">
              <a:xfrm>
                <a:off x="3455023" y="4770147"/>
                <a:ext cx="2642096" cy="278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优秀的界面设计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5" name="组合 14"/>
            <p:cNvGrpSpPr/>
            <p:nvPr/>
          </p:nvGrpSpPr>
          <p:grpSpPr>
            <a:xfrm>
              <a:off x="6104758" y="2157780"/>
              <a:ext cx="2655538" cy="1217617"/>
              <a:chOff x="6019777" y="4495669"/>
              <a:chExt cx="2655538" cy="1217617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6019777" y="4874273"/>
                <a:ext cx="2527416" cy="839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通过为数据包设计包头，可以防止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</a:rPr>
                  <a:t>多个小的数据包被黏在一起形成一个大的数据包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文本框 27"/>
              <p:cNvSpPr txBox="1"/>
              <p:nvPr/>
            </p:nvSpPr>
            <p:spPr bwMode="auto">
              <a:xfrm>
                <a:off x="6033219" y="4495669"/>
                <a:ext cx="2642096" cy="278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TCP</a:t>
                </a:r>
                <a:r>
                  <a:rPr lang="zh-CN" altLang="en-US" sz="2000" b="1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“粘包”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15"/>
            <p:cNvGrpSpPr/>
            <p:nvPr/>
          </p:nvGrpSpPr>
          <p:grpSpPr>
            <a:xfrm>
              <a:off x="8896593" y="1682346"/>
              <a:ext cx="2787771" cy="1040478"/>
              <a:chOff x="8827795" y="4661170"/>
              <a:chExt cx="2787771" cy="1040478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8827795" y="5016882"/>
                <a:ext cx="2287659" cy="68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用户可以直接在界面右键进行选择和操作</a:t>
                </a:r>
              </a:p>
            </p:txBody>
          </p:sp>
          <p:sp>
            <p:nvSpPr>
              <p:cNvPr id="88" name="文本框 30"/>
              <p:cNvSpPr txBox="1"/>
              <p:nvPr/>
            </p:nvSpPr>
            <p:spPr bwMode="auto">
              <a:xfrm>
                <a:off x="8973470" y="4661170"/>
                <a:ext cx="2642096" cy="278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no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便捷的选择操作</a:t>
                </a: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7" y="1892542"/>
            <a:ext cx="1417443" cy="152413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05470" y="5033032"/>
            <a:ext cx="812800" cy="8128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4443454" y="4626632"/>
            <a:ext cx="812800" cy="8128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7085978" y="4129179"/>
            <a:ext cx="812800" cy="8128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9683679" y="3482116"/>
            <a:ext cx="812800" cy="812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697" y="1575335"/>
            <a:ext cx="2153253" cy="1248177"/>
          </a:xfrm>
          <a:prstGeom prst="rect">
            <a:avLst/>
          </a:prstGeom>
        </p:spPr>
      </p:pic>
      <p:pic>
        <p:nvPicPr>
          <p:cNvPr id="40" name="图片 39"/>
          <p:cNvPicPr/>
          <p:nvPr/>
        </p:nvPicPr>
        <p:blipFill>
          <a:blip r:embed="rId9"/>
          <a:stretch>
            <a:fillRect/>
          </a:stretch>
        </p:blipFill>
        <p:spPr>
          <a:xfrm>
            <a:off x="5621039" y="1437242"/>
            <a:ext cx="2862032" cy="8129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354" y="4656638"/>
            <a:ext cx="3215919" cy="9906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6983" y="352096"/>
            <a:ext cx="2354784" cy="1310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6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8917" y="4187189"/>
            <a:ext cx="29745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项目价值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5521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项目价值</a:t>
            </a:r>
          </a:p>
        </p:txBody>
      </p:sp>
      <p:grpSp>
        <p:nvGrpSpPr>
          <p:cNvPr id="74" name="组合 3"/>
          <p:cNvGrpSpPr/>
          <p:nvPr/>
        </p:nvGrpSpPr>
        <p:grpSpPr>
          <a:xfrm>
            <a:off x="5123328" y="2310383"/>
            <a:ext cx="2091859" cy="4026792"/>
            <a:chOff x="4716464" y="1527175"/>
            <a:chExt cx="2498724" cy="4810000"/>
          </a:xfrm>
        </p:grpSpPr>
        <p:sp>
          <p:nvSpPr>
            <p:cNvPr id="75" name="MH_Other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11855" y="2329752"/>
              <a:ext cx="1603333" cy="1601513"/>
            </a:xfrm>
            <a:prstGeom prst="chevron">
              <a:avLst>
                <a:gd name="adj" fmla="val 500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MH_Other_3"/>
            <p:cNvSpPr/>
            <p:nvPr>
              <p:custDataLst>
                <p:tags r:id="rId2"/>
              </p:custDataLst>
            </p:nvPr>
          </p:nvSpPr>
          <p:spPr>
            <a:xfrm>
              <a:off x="5611855" y="3933085"/>
              <a:ext cx="1603333" cy="1603334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lIns="0" tIns="0" rIns="0" bIns="0" anchor="ctr">
              <a:norm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MH_Other_7"/>
            <p:cNvSpPr/>
            <p:nvPr>
              <p:custDataLst>
                <p:tags r:id="rId3"/>
              </p:custDataLst>
            </p:nvPr>
          </p:nvSpPr>
          <p:spPr>
            <a:xfrm flipH="1">
              <a:off x="4716464" y="1527175"/>
              <a:ext cx="1603333" cy="1603334"/>
            </a:xfrm>
            <a:prstGeom prst="chevron">
              <a:avLst/>
            </a:prstGeom>
            <a:solidFill>
              <a:schemeClr val="accent2"/>
            </a:solidFill>
          </p:spPr>
          <p:txBody>
            <a:bodyPr lIns="0" tIns="0" rIns="0" bIns="0" anchor="ctr">
              <a:norm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MH_Other_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716464" y="3130510"/>
              <a:ext cx="1603333" cy="1603333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MH_Other_11"/>
            <p:cNvSpPr/>
            <p:nvPr>
              <p:custDataLst>
                <p:tags r:id="rId5"/>
              </p:custDataLst>
            </p:nvPr>
          </p:nvSpPr>
          <p:spPr>
            <a:xfrm flipH="1">
              <a:off x="4716464" y="4735662"/>
              <a:ext cx="1603333" cy="1601513"/>
            </a:xfrm>
            <a:prstGeom prst="chevron">
              <a:avLst/>
            </a:prstGeom>
            <a:solidFill>
              <a:schemeClr val="accent1"/>
            </a:solidFill>
          </p:spPr>
          <p:txBody>
            <a:bodyPr lIns="0" tIns="0" rIns="0" bIns="0" anchor="ctr">
              <a:norm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0" name="Rectangle 42"/>
          <p:cNvSpPr/>
          <p:nvPr/>
        </p:nvSpPr>
        <p:spPr>
          <a:xfrm>
            <a:off x="2208282" y="1866978"/>
            <a:ext cx="2509382" cy="160455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r>
              <a:rPr lang="zh-CN" altLang="en-US" b="1" dirty="0"/>
              <a:t>管理风险能力提高</a:t>
            </a:r>
            <a:endParaRPr lang="en-US" altLang="zh-CN" sz="1200" kern="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</a:t>
            </a:r>
            <a:r>
              <a:rPr lang="zh-CN" altLang="en-US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期货市场存在着各种风险，包括市场波动、政治不稳定性和自然灾害等。云端预警系统可以通过实时监测市场变化和风险因素，帮助交易员和投资者更好地管理风险。</a:t>
            </a:r>
            <a:endParaRPr lang="en-US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1" name="Rectangle 42"/>
          <p:cNvSpPr/>
          <p:nvPr/>
        </p:nvSpPr>
        <p:spPr>
          <a:xfrm>
            <a:off x="2282476" y="3471535"/>
            <a:ext cx="2236342" cy="14524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r>
              <a:rPr lang="zh-CN" altLang="en-US" b="1" dirty="0"/>
              <a:t> 信息透明度提高</a:t>
            </a:r>
            <a:endParaRPr lang="en-US" altLang="zh-CN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defRPr/>
            </a:pPr>
            <a:r>
              <a:rPr lang="en-US" altLang="zh-CN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   </a:t>
            </a:r>
            <a:r>
              <a:rPr lang="zh-CN" altLang="en-US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期货云端预警系统提高了市场的透明度，使参与者更容易获取和理解市场信息。透明度有助于建立信任，吸引更多的投资者参与市场。</a:t>
            </a:r>
            <a:endParaRPr lang="en-US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2" name="Rectangle 42"/>
          <p:cNvSpPr/>
          <p:nvPr/>
        </p:nvSpPr>
        <p:spPr>
          <a:xfrm>
            <a:off x="2344802" y="5239342"/>
            <a:ext cx="2236342" cy="103620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r>
              <a:rPr lang="zh-CN" altLang="en-US" b="1" dirty="0"/>
              <a:t>吸引投资</a:t>
            </a:r>
            <a:endParaRPr lang="en-US" altLang="zh-CN" b="1" dirty="0"/>
          </a:p>
          <a:p>
            <a:pPr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   通过提高市场的稳定性和透明度，云端预警系统有助于吸引更多的长期投资。</a:t>
            </a:r>
            <a:endParaRPr lang="en-US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3" name="Rectangle 42"/>
          <p:cNvSpPr/>
          <p:nvPr/>
        </p:nvSpPr>
        <p:spPr>
          <a:xfrm>
            <a:off x="7687056" y="2238010"/>
            <a:ext cx="2236342" cy="15895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r>
              <a:rPr lang="zh-CN" altLang="en-US" b="1" dirty="0"/>
              <a:t>节约人力资源</a:t>
            </a:r>
            <a:endParaRPr lang="en-US" altLang="zh-CN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defRPr/>
            </a:pPr>
            <a:r>
              <a:rPr lang="en-US" altLang="zh-CN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   </a:t>
            </a:r>
            <a:r>
              <a:rPr lang="zh-CN" altLang="en-US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云端预警系统利用先进的技术，通过预警订单判断，能够更精准地识别潜在的市场风险。这不仅提高了决策的准确性，还减少了不必要的人力资源浪费。</a:t>
            </a:r>
            <a:endParaRPr lang="en-US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4" name="Rectangle 42"/>
          <p:cNvSpPr/>
          <p:nvPr/>
        </p:nvSpPr>
        <p:spPr>
          <a:xfrm>
            <a:off x="7687056" y="4317560"/>
            <a:ext cx="2236342" cy="92178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ym typeface="+mn-lt"/>
              </a:rPr>
              <a:t>便于市场监督</a:t>
            </a:r>
            <a:endParaRPr lang="en-US" altLang="zh-CN" b="1" dirty="0">
              <a:sym typeface="+mn-lt"/>
            </a:endParaRPr>
          </a:p>
          <a:p>
            <a:pPr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   云端预警系统可以帮助市场监管机构更有效地监控市场活动，确保合规性。</a:t>
            </a:r>
            <a:endParaRPr lang="en-US" sz="120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9410" y="252825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9995" y="3399075"/>
            <a:ext cx="2311887" cy="333442"/>
          </a:xfrm>
          <a:prstGeom prst="rect">
            <a:avLst/>
          </a:prstGeom>
          <a:solidFill>
            <a:srgbClr val="D5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noProof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汇报人：</a:t>
            </a:r>
            <a:r>
              <a:rPr kumimoji="1"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>
                <a:solidFill>
                  <a:schemeClr val="bg1"/>
                </a:solidFill>
              </a:rPr>
              <a:t>1-9</a:t>
            </a:r>
            <a:r>
              <a:rPr kumimoji="1" lang="zh-CN" altLang="en-US" sz="1600">
                <a:solidFill>
                  <a:schemeClr val="bg1"/>
                </a:solidFill>
              </a:rPr>
              <a:t>项目组 </a:t>
            </a:r>
            <a:endParaRPr lang="en-US" altLang="zh-CN" sz="1600" noProof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5326" y="3399075"/>
            <a:ext cx="2455877" cy="322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时间：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年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11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月</a:t>
            </a:r>
            <a:r>
              <a:rPr lang="en-US" altLang="zh-CN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16</a:t>
            </a:r>
            <a:r>
              <a:rPr lang="zh-CN" altLang="en-US" sz="1600" noProof="1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日</a:t>
            </a:r>
            <a:endParaRPr lang="zh-CN" altLang="en-US" sz="1600" strike="noStrike" noProof="1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5521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分工介绍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79599" y="1956449"/>
          <a:ext cx="8348786" cy="373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付泉达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</a:rPr>
                        <a:t>数据库和服务器交互，预警函数编写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陈帅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客户端界面设计、服务器线程池设计、</a:t>
                      </a:r>
                      <a:r>
                        <a:rPr lang="en-US" altLang="zh-CN" dirty="0"/>
                        <a:t>Socket</a:t>
                      </a:r>
                      <a:r>
                        <a:rPr lang="zh-CN" altLang="en-US" dirty="0"/>
                        <a:t>套接字封装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63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应芳溢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客户端界面设计，客户端功能实现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杨睿涛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服务器中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的使用，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信息的广播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赵育硕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预警订单通知用户相关服务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067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PART 2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功能效果图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8585" y="6707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32" name="椭圆 31"/>
          <p:cNvSpPr/>
          <p:nvPr/>
        </p:nvSpPr>
        <p:spPr>
          <a:xfrm>
            <a:off x="5716122" y="3724279"/>
            <a:ext cx="777492" cy="7774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400" kern="0">
              <a:solidFill>
                <a:srgbClr val="FFFFFF"/>
              </a:solidFill>
            </a:endParaRPr>
          </a:p>
        </p:txBody>
      </p:sp>
      <p:sp>
        <p:nvSpPr>
          <p:cNvPr id="33" name="任意多边形 9"/>
          <p:cNvSpPr/>
          <p:nvPr/>
        </p:nvSpPr>
        <p:spPr>
          <a:xfrm>
            <a:off x="6121723" y="2165276"/>
            <a:ext cx="323639" cy="1510125"/>
          </a:xfrm>
          <a:custGeom>
            <a:avLst/>
            <a:gdLst>
              <a:gd name="connsiteX0" fmla="*/ 0 w 349250"/>
              <a:gd name="connsiteY0" fmla="*/ 800100 h 800100"/>
              <a:gd name="connsiteX1" fmla="*/ 0 w 349250"/>
              <a:gd name="connsiteY1" fmla="*/ 0 h 800100"/>
              <a:gd name="connsiteX2" fmla="*/ 349250 w 349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800100">
                <a:moveTo>
                  <a:pt x="0" y="800100"/>
                </a:moveTo>
                <a:lnTo>
                  <a:pt x="0" y="0"/>
                </a:lnTo>
                <a:lnTo>
                  <a:pt x="349250" y="0"/>
                </a:lnTo>
              </a:path>
            </a:pathLst>
          </a:custGeom>
          <a:noFill/>
          <a:ln>
            <a:solidFill>
              <a:srgbClr val="24B0D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任意多边形 10"/>
          <p:cNvSpPr/>
          <p:nvPr/>
        </p:nvSpPr>
        <p:spPr>
          <a:xfrm flipH="1" flipV="1">
            <a:off x="5806172" y="4550649"/>
            <a:ext cx="328947" cy="1158232"/>
          </a:xfrm>
          <a:custGeom>
            <a:avLst/>
            <a:gdLst>
              <a:gd name="connsiteX0" fmla="*/ 0 w 349250"/>
              <a:gd name="connsiteY0" fmla="*/ 800100 h 800100"/>
              <a:gd name="connsiteX1" fmla="*/ 0 w 349250"/>
              <a:gd name="connsiteY1" fmla="*/ 0 h 800100"/>
              <a:gd name="connsiteX2" fmla="*/ 349250 w 349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800100">
                <a:moveTo>
                  <a:pt x="0" y="800100"/>
                </a:moveTo>
                <a:lnTo>
                  <a:pt x="0" y="0"/>
                </a:lnTo>
                <a:lnTo>
                  <a:pt x="349250" y="0"/>
                </a:lnTo>
              </a:path>
            </a:pathLst>
          </a:custGeom>
          <a:noFill/>
          <a:ln>
            <a:solidFill>
              <a:srgbClr val="24B0D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6961714" y="2029439"/>
            <a:ext cx="3816873" cy="264636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1517529" y="5554865"/>
            <a:ext cx="3816873" cy="264636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43" name="组合 25"/>
          <p:cNvGrpSpPr/>
          <p:nvPr/>
        </p:nvGrpSpPr>
        <p:grpSpPr>
          <a:xfrm>
            <a:off x="5934487" y="3926862"/>
            <a:ext cx="371012" cy="372325"/>
            <a:chOff x="4511676" y="1389063"/>
            <a:chExt cx="449263" cy="450850"/>
          </a:xfrm>
          <a:solidFill>
            <a:schemeClr val="bg1"/>
          </a:solidFill>
        </p:grpSpPr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4511676" y="1389063"/>
              <a:ext cx="449263" cy="450850"/>
            </a:xfrm>
            <a:custGeom>
              <a:avLst/>
              <a:gdLst>
                <a:gd name="T0" fmla="*/ 78 w 190"/>
                <a:gd name="T1" fmla="*/ 190 h 190"/>
                <a:gd name="T2" fmla="*/ 63 w 190"/>
                <a:gd name="T3" fmla="*/ 156 h 190"/>
                <a:gd name="T4" fmla="*/ 16 w 190"/>
                <a:gd name="T5" fmla="*/ 150 h 190"/>
                <a:gd name="T6" fmla="*/ 29 w 190"/>
                <a:gd name="T7" fmla="*/ 116 h 190"/>
                <a:gd name="T8" fmla="*/ 0 w 190"/>
                <a:gd name="T9" fmla="*/ 78 h 190"/>
                <a:gd name="T10" fmla="*/ 33 w 190"/>
                <a:gd name="T11" fmla="*/ 63 h 190"/>
                <a:gd name="T12" fmla="*/ 39 w 190"/>
                <a:gd name="T13" fmla="*/ 16 h 190"/>
                <a:gd name="T14" fmla="*/ 74 w 190"/>
                <a:gd name="T15" fmla="*/ 29 h 190"/>
                <a:gd name="T16" fmla="*/ 111 w 190"/>
                <a:gd name="T17" fmla="*/ 0 h 190"/>
                <a:gd name="T18" fmla="*/ 126 w 190"/>
                <a:gd name="T19" fmla="*/ 33 h 190"/>
                <a:gd name="T20" fmla="*/ 174 w 190"/>
                <a:gd name="T21" fmla="*/ 39 h 190"/>
                <a:gd name="T22" fmla="*/ 160 w 190"/>
                <a:gd name="T23" fmla="*/ 73 h 190"/>
                <a:gd name="T24" fmla="*/ 190 w 190"/>
                <a:gd name="T25" fmla="*/ 111 h 190"/>
                <a:gd name="T26" fmla="*/ 156 w 190"/>
                <a:gd name="T27" fmla="*/ 126 h 190"/>
                <a:gd name="T28" fmla="*/ 150 w 190"/>
                <a:gd name="T29" fmla="*/ 173 h 190"/>
                <a:gd name="T30" fmla="*/ 116 w 190"/>
                <a:gd name="T31" fmla="*/ 160 h 190"/>
                <a:gd name="T32" fmla="*/ 85 w 190"/>
                <a:gd name="T33" fmla="*/ 182 h 190"/>
                <a:gd name="T34" fmla="*/ 109 w 190"/>
                <a:gd name="T35" fmla="*/ 154 h 190"/>
                <a:gd name="T36" fmla="*/ 125 w 190"/>
                <a:gd name="T37" fmla="*/ 148 h 190"/>
                <a:gd name="T38" fmla="*/ 150 w 190"/>
                <a:gd name="T39" fmla="*/ 163 h 190"/>
                <a:gd name="T40" fmla="*/ 147 w 190"/>
                <a:gd name="T41" fmla="*/ 127 h 190"/>
                <a:gd name="T42" fmla="*/ 153 w 190"/>
                <a:gd name="T43" fmla="*/ 111 h 190"/>
                <a:gd name="T44" fmla="*/ 182 w 190"/>
                <a:gd name="T45" fmla="*/ 104 h 190"/>
                <a:gd name="T46" fmla="*/ 154 w 190"/>
                <a:gd name="T47" fmla="*/ 80 h 190"/>
                <a:gd name="T48" fmla="*/ 148 w 190"/>
                <a:gd name="T49" fmla="*/ 65 h 190"/>
                <a:gd name="T50" fmla="*/ 163 w 190"/>
                <a:gd name="T51" fmla="*/ 40 h 190"/>
                <a:gd name="T52" fmla="*/ 127 w 190"/>
                <a:gd name="T53" fmla="*/ 43 h 190"/>
                <a:gd name="T54" fmla="*/ 111 w 190"/>
                <a:gd name="T55" fmla="*/ 36 h 190"/>
                <a:gd name="T56" fmla="*/ 104 w 190"/>
                <a:gd name="T57" fmla="*/ 8 h 190"/>
                <a:gd name="T58" fmla="*/ 81 w 190"/>
                <a:gd name="T59" fmla="*/ 35 h 190"/>
                <a:gd name="T60" fmla="*/ 65 w 190"/>
                <a:gd name="T61" fmla="*/ 41 h 190"/>
                <a:gd name="T62" fmla="*/ 40 w 190"/>
                <a:gd name="T63" fmla="*/ 26 h 190"/>
                <a:gd name="T64" fmla="*/ 43 w 190"/>
                <a:gd name="T65" fmla="*/ 63 h 190"/>
                <a:gd name="T66" fmla="*/ 36 w 190"/>
                <a:gd name="T67" fmla="*/ 78 h 190"/>
                <a:gd name="T68" fmla="*/ 8 w 190"/>
                <a:gd name="T69" fmla="*/ 85 h 190"/>
                <a:gd name="T70" fmla="*/ 35 w 190"/>
                <a:gd name="T71" fmla="*/ 109 h 190"/>
                <a:gd name="T72" fmla="*/ 42 w 190"/>
                <a:gd name="T73" fmla="*/ 124 h 190"/>
                <a:gd name="T74" fmla="*/ 27 w 190"/>
                <a:gd name="T75" fmla="*/ 149 h 190"/>
                <a:gd name="T76" fmla="*/ 63 w 190"/>
                <a:gd name="T77" fmla="*/ 147 h 190"/>
                <a:gd name="T78" fmla="*/ 78 w 190"/>
                <a:gd name="T79" fmla="*/ 153 h 190"/>
                <a:gd name="T80" fmla="*/ 85 w 190"/>
                <a:gd name="T81" fmla="*/ 18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190">
                  <a:moveTo>
                    <a:pt x="111" y="190"/>
                  </a:moveTo>
                  <a:cubicBezTo>
                    <a:pt x="78" y="190"/>
                    <a:pt x="78" y="190"/>
                    <a:pt x="78" y="19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0" y="159"/>
                    <a:pt x="67" y="158"/>
                    <a:pt x="63" y="156"/>
                  </a:cubicBezTo>
                  <a:cubicBezTo>
                    <a:pt x="39" y="173"/>
                    <a:pt x="39" y="173"/>
                    <a:pt x="39" y="173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2" y="123"/>
                    <a:pt x="30" y="119"/>
                    <a:pt x="29" y="11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70"/>
                    <a:pt x="32" y="67"/>
                    <a:pt x="33" y="6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7" y="32"/>
                    <a:pt x="70" y="30"/>
                    <a:pt x="74" y="2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20" y="30"/>
                    <a:pt x="123" y="32"/>
                    <a:pt x="126" y="33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8" y="67"/>
                    <a:pt x="159" y="70"/>
                    <a:pt x="160" y="73"/>
                  </a:cubicBezTo>
                  <a:cubicBezTo>
                    <a:pt x="190" y="78"/>
                    <a:pt x="190" y="78"/>
                    <a:pt x="190" y="78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9" y="119"/>
                    <a:pt x="158" y="123"/>
                    <a:pt x="156" y="126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50" y="173"/>
                    <a:pt x="150" y="173"/>
                    <a:pt x="150" y="173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23" y="158"/>
                    <a:pt x="120" y="159"/>
                    <a:pt x="116" y="160"/>
                  </a:cubicBezTo>
                  <a:lnTo>
                    <a:pt x="111" y="190"/>
                  </a:lnTo>
                  <a:close/>
                  <a:moveTo>
                    <a:pt x="85" y="182"/>
                  </a:moveTo>
                  <a:cubicBezTo>
                    <a:pt x="104" y="182"/>
                    <a:pt x="104" y="182"/>
                    <a:pt x="104" y="182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6" y="152"/>
                    <a:pt x="120" y="150"/>
                    <a:pt x="125" y="148"/>
                  </a:cubicBezTo>
                  <a:cubicBezTo>
                    <a:pt x="127" y="147"/>
                    <a:pt x="127" y="147"/>
                    <a:pt x="127" y="147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8" y="124"/>
                    <a:pt x="148" y="124"/>
                    <a:pt x="148" y="124"/>
                  </a:cubicBezTo>
                  <a:cubicBezTo>
                    <a:pt x="150" y="120"/>
                    <a:pt x="152" y="116"/>
                    <a:pt x="153" y="111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2" y="85"/>
                    <a:pt x="182" y="85"/>
                    <a:pt x="182" y="85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2" y="73"/>
                    <a:pt x="150" y="69"/>
                    <a:pt x="148" y="65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0" y="39"/>
                    <a:pt x="116" y="37"/>
                    <a:pt x="111" y="36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4" y="37"/>
                    <a:pt x="69" y="39"/>
                    <a:pt x="65" y="41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9"/>
                    <a:pt x="37" y="74"/>
                    <a:pt x="36" y="78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7" y="116"/>
                    <a:pt x="39" y="120"/>
                    <a:pt x="42" y="124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9" y="150"/>
                    <a:pt x="74" y="152"/>
                    <a:pt x="78" y="153"/>
                  </a:cubicBezTo>
                  <a:cubicBezTo>
                    <a:pt x="81" y="154"/>
                    <a:pt x="81" y="154"/>
                    <a:pt x="81" y="154"/>
                  </a:cubicBezTo>
                  <a:lnTo>
                    <a:pt x="85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45" name="Freeform 63"/>
            <p:cNvSpPr>
              <a:spLocks noEditPoints="1"/>
            </p:cNvSpPr>
            <p:nvPr/>
          </p:nvSpPr>
          <p:spPr bwMode="auto">
            <a:xfrm>
              <a:off x="4670426" y="1549401"/>
              <a:ext cx="131763" cy="131763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4 h 56"/>
                <a:gd name="T12" fmla="*/ 4 w 56"/>
                <a:gd name="T13" fmla="*/ 28 h 56"/>
                <a:gd name="T14" fmla="*/ 28 w 56"/>
                <a:gd name="T15" fmla="*/ 52 h 56"/>
                <a:gd name="T16" fmla="*/ 52 w 56"/>
                <a:gd name="T17" fmla="*/ 28 h 56"/>
                <a:gd name="T18" fmla="*/ 28 w 56"/>
                <a:gd name="T1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4"/>
                  </a:moveTo>
                  <a:cubicBezTo>
                    <a:pt x="15" y="4"/>
                    <a:pt x="4" y="14"/>
                    <a:pt x="4" y="28"/>
                  </a:cubicBezTo>
                  <a:cubicBezTo>
                    <a:pt x="4" y="41"/>
                    <a:pt x="15" y="52"/>
                    <a:pt x="28" y="52"/>
                  </a:cubicBezTo>
                  <a:cubicBezTo>
                    <a:pt x="41" y="52"/>
                    <a:pt x="52" y="41"/>
                    <a:pt x="52" y="28"/>
                  </a:cubicBezTo>
                  <a:cubicBezTo>
                    <a:pt x="52" y="14"/>
                    <a:pt x="41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017499" y="2028757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登录界面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58560" y="5548747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注册界面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48" name="组合 30"/>
          <p:cNvGrpSpPr/>
          <p:nvPr/>
        </p:nvGrpSpPr>
        <p:grpSpPr>
          <a:xfrm>
            <a:off x="5452712" y="5573191"/>
            <a:ext cx="227639" cy="240135"/>
            <a:chOff x="2720976" y="3214688"/>
            <a:chExt cx="404813" cy="427038"/>
          </a:xfrm>
          <a:solidFill>
            <a:srgbClr val="24B0D2"/>
          </a:solidFill>
        </p:grpSpPr>
        <p:sp>
          <p:nvSpPr>
            <p:cNvPr id="49" name="Freeform 104"/>
            <p:cNvSpPr>
              <a:spLocks noEditPoints="1"/>
            </p:cNvSpPr>
            <p:nvPr/>
          </p:nvSpPr>
          <p:spPr bwMode="auto">
            <a:xfrm>
              <a:off x="2720976" y="3214688"/>
              <a:ext cx="404813" cy="427038"/>
            </a:xfrm>
            <a:custGeom>
              <a:avLst/>
              <a:gdLst>
                <a:gd name="T0" fmla="*/ 121 w 171"/>
                <a:gd name="T1" fmla="*/ 180 h 180"/>
                <a:gd name="T2" fmla="*/ 121 w 171"/>
                <a:gd name="T3" fmla="*/ 144 h 180"/>
                <a:gd name="T4" fmla="*/ 74 w 171"/>
                <a:gd name="T5" fmla="*/ 129 h 180"/>
                <a:gd name="T6" fmla="*/ 52 w 171"/>
                <a:gd name="T7" fmla="*/ 96 h 180"/>
                <a:gd name="T8" fmla="*/ 4 w 171"/>
                <a:gd name="T9" fmla="*/ 64 h 180"/>
                <a:gd name="T10" fmla="*/ 0 w 171"/>
                <a:gd name="T11" fmla="*/ 64 h 180"/>
                <a:gd name="T12" fmla="*/ 0 w 171"/>
                <a:gd name="T13" fmla="*/ 36 h 180"/>
                <a:gd name="T14" fmla="*/ 4 w 171"/>
                <a:gd name="T15" fmla="*/ 36 h 180"/>
                <a:gd name="T16" fmla="*/ 54 w 171"/>
                <a:gd name="T17" fmla="*/ 52 h 180"/>
                <a:gd name="T18" fmla="*/ 77 w 171"/>
                <a:gd name="T19" fmla="*/ 84 h 180"/>
                <a:gd name="T20" fmla="*/ 121 w 171"/>
                <a:gd name="T21" fmla="*/ 116 h 180"/>
                <a:gd name="T22" fmla="*/ 121 w 171"/>
                <a:gd name="T23" fmla="*/ 64 h 180"/>
                <a:gd name="T24" fmla="*/ 88 w 171"/>
                <a:gd name="T25" fmla="*/ 78 h 180"/>
                <a:gd name="T26" fmla="*/ 84 w 171"/>
                <a:gd name="T27" fmla="*/ 82 h 180"/>
                <a:gd name="T28" fmla="*/ 81 w 171"/>
                <a:gd name="T29" fmla="*/ 77 h 180"/>
                <a:gd name="T30" fmla="*/ 71 w 171"/>
                <a:gd name="T31" fmla="*/ 59 h 180"/>
                <a:gd name="T32" fmla="*/ 69 w 171"/>
                <a:gd name="T33" fmla="*/ 56 h 180"/>
                <a:gd name="T34" fmla="*/ 71 w 171"/>
                <a:gd name="T35" fmla="*/ 54 h 180"/>
                <a:gd name="T36" fmla="*/ 74 w 171"/>
                <a:gd name="T37" fmla="*/ 52 h 180"/>
                <a:gd name="T38" fmla="*/ 121 w 171"/>
                <a:gd name="T39" fmla="*/ 36 h 180"/>
                <a:gd name="T40" fmla="*/ 121 w 171"/>
                <a:gd name="T41" fmla="*/ 0 h 180"/>
                <a:gd name="T42" fmla="*/ 171 w 171"/>
                <a:gd name="T43" fmla="*/ 50 h 180"/>
                <a:gd name="T44" fmla="*/ 130 w 171"/>
                <a:gd name="T45" fmla="*/ 90 h 180"/>
                <a:gd name="T46" fmla="*/ 171 w 171"/>
                <a:gd name="T47" fmla="*/ 130 h 180"/>
                <a:gd name="T48" fmla="*/ 121 w 171"/>
                <a:gd name="T49" fmla="*/ 180 h 180"/>
                <a:gd name="T50" fmla="*/ 8 w 171"/>
                <a:gd name="T51" fmla="*/ 56 h 180"/>
                <a:gd name="T52" fmla="*/ 59 w 171"/>
                <a:gd name="T53" fmla="*/ 93 h 180"/>
                <a:gd name="T54" fmla="*/ 79 w 171"/>
                <a:gd name="T55" fmla="*/ 122 h 180"/>
                <a:gd name="T56" fmla="*/ 125 w 171"/>
                <a:gd name="T57" fmla="*/ 137 h 180"/>
                <a:gd name="T58" fmla="*/ 129 w 171"/>
                <a:gd name="T59" fmla="*/ 137 h 180"/>
                <a:gd name="T60" fmla="*/ 129 w 171"/>
                <a:gd name="T61" fmla="*/ 161 h 180"/>
                <a:gd name="T62" fmla="*/ 159 w 171"/>
                <a:gd name="T63" fmla="*/ 130 h 180"/>
                <a:gd name="T64" fmla="*/ 129 w 171"/>
                <a:gd name="T65" fmla="*/ 100 h 180"/>
                <a:gd name="T66" fmla="*/ 129 w 171"/>
                <a:gd name="T67" fmla="*/ 124 h 180"/>
                <a:gd name="T68" fmla="*/ 125 w 171"/>
                <a:gd name="T69" fmla="*/ 124 h 180"/>
                <a:gd name="T70" fmla="*/ 70 w 171"/>
                <a:gd name="T71" fmla="*/ 87 h 180"/>
                <a:gd name="T72" fmla="*/ 49 w 171"/>
                <a:gd name="T73" fmla="*/ 58 h 180"/>
                <a:gd name="T74" fmla="*/ 8 w 171"/>
                <a:gd name="T75" fmla="*/ 44 h 180"/>
                <a:gd name="T76" fmla="*/ 8 w 171"/>
                <a:gd name="T77" fmla="*/ 56 h 180"/>
                <a:gd name="T78" fmla="*/ 125 w 171"/>
                <a:gd name="T79" fmla="*/ 56 h 180"/>
                <a:gd name="T80" fmla="*/ 129 w 171"/>
                <a:gd name="T81" fmla="*/ 56 h 180"/>
                <a:gd name="T82" fmla="*/ 129 w 171"/>
                <a:gd name="T83" fmla="*/ 80 h 180"/>
                <a:gd name="T84" fmla="*/ 159 w 171"/>
                <a:gd name="T85" fmla="*/ 50 h 180"/>
                <a:gd name="T86" fmla="*/ 129 w 171"/>
                <a:gd name="T87" fmla="*/ 19 h 180"/>
                <a:gd name="T88" fmla="*/ 129 w 171"/>
                <a:gd name="T89" fmla="*/ 44 h 180"/>
                <a:gd name="T90" fmla="*/ 125 w 171"/>
                <a:gd name="T91" fmla="*/ 44 h 180"/>
                <a:gd name="T92" fmla="*/ 79 w 171"/>
                <a:gd name="T93" fmla="*/ 58 h 180"/>
                <a:gd name="T94" fmla="*/ 86 w 171"/>
                <a:gd name="T95" fmla="*/ 68 h 180"/>
                <a:gd name="T96" fmla="*/ 125 w 171"/>
                <a:gd name="T97" fmla="*/ 5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1" h="180">
                  <a:moveTo>
                    <a:pt x="121" y="180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01" y="144"/>
                    <a:pt x="86" y="139"/>
                    <a:pt x="74" y="129"/>
                  </a:cubicBezTo>
                  <a:cubicBezTo>
                    <a:pt x="63" y="119"/>
                    <a:pt x="57" y="108"/>
                    <a:pt x="52" y="96"/>
                  </a:cubicBezTo>
                  <a:cubicBezTo>
                    <a:pt x="42" y="78"/>
                    <a:pt x="35" y="64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5" y="36"/>
                    <a:pt x="42" y="41"/>
                    <a:pt x="54" y="52"/>
                  </a:cubicBezTo>
                  <a:cubicBezTo>
                    <a:pt x="65" y="61"/>
                    <a:pt x="71" y="73"/>
                    <a:pt x="77" y="84"/>
                  </a:cubicBezTo>
                  <a:cubicBezTo>
                    <a:pt x="86" y="102"/>
                    <a:pt x="92" y="115"/>
                    <a:pt x="121" y="116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01" y="65"/>
                    <a:pt x="93" y="71"/>
                    <a:pt x="88" y="78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78" y="71"/>
                    <a:pt x="75" y="65"/>
                    <a:pt x="71" y="59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42"/>
                    <a:pt x="101" y="36"/>
                    <a:pt x="121" y="36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71" y="50"/>
                    <a:pt x="171" y="50"/>
                    <a:pt x="171" y="5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71" y="130"/>
                    <a:pt x="171" y="130"/>
                    <a:pt x="171" y="130"/>
                  </a:cubicBezTo>
                  <a:lnTo>
                    <a:pt x="121" y="180"/>
                  </a:lnTo>
                  <a:close/>
                  <a:moveTo>
                    <a:pt x="8" y="56"/>
                  </a:moveTo>
                  <a:cubicBezTo>
                    <a:pt x="41" y="57"/>
                    <a:pt x="49" y="74"/>
                    <a:pt x="59" y="93"/>
                  </a:cubicBezTo>
                  <a:cubicBezTo>
                    <a:pt x="64" y="103"/>
                    <a:pt x="69" y="114"/>
                    <a:pt x="79" y="122"/>
                  </a:cubicBezTo>
                  <a:cubicBezTo>
                    <a:pt x="90" y="132"/>
                    <a:pt x="105" y="137"/>
                    <a:pt x="125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88" y="124"/>
                    <a:pt x="80" y="107"/>
                    <a:pt x="70" y="87"/>
                  </a:cubicBezTo>
                  <a:cubicBezTo>
                    <a:pt x="64" y="77"/>
                    <a:pt x="59" y="66"/>
                    <a:pt x="49" y="58"/>
                  </a:cubicBezTo>
                  <a:cubicBezTo>
                    <a:pt x="39" y="49"/>
                    <a:pt x="25" y="44"/>
                    <a:pt x="8" y="44"/>
                  </a:cubicBezTo>
                  <a:lnTo>
                    <a:pt x="8" y="56"/>
                  </a:lnTo>
                  <a:close/>
                  <a:moveTo>
                    <a:pt x="125" y="56"/>
                  </a:moveTo>
                  <a:cubicBezTo>
                    <a:pt x="129" y="56"/>
                    <a:pt x="129" y="56"/>
                    <a:pt x="129" y="56"/>
                  </a:cubicBezTo>
                  <a:cubicBezTo>
                    <a:pt x="129" y="80"/>
                    <a:pt x="129" y="80"/>
                    <a:pt x="129" y="8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05" y="44"/>
                    <a:pt x="90" y="48"/>
                    <a:pt x="79" y="58"/>
                  </a:cubicBezTo>
                  <a:cubicBezTo>
                    <a:pt x="82" y="61"/>
                    <a:pt x="84" y="65"/>
                    <a:pt x="86" y="68"/>
                  </a:cubicBezTo>
                  <a:cubicBezTo>
                    <a:pt x="95" y="60"/>
                    <a:pt x="107" y="56"/>
                    <a:pt x="125" y="56"/>
                  </a:cubicBez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2725738" y="3455988"/>
              <a:ext cx="130175" cy="98425"/>
            </a:xfrm>
            <a:custGeom>
              <a:avLst/>
              <a:gdLst>
                <a:gd name="T0" fmla="*/ 2 w 55"/>
                <a:gd name="T1" fmla="*/ 41 h 41"/>
                <a:gd name="T2" fmla="*/ 0 w 55"/>
                <a:gd name="T3" fmla="*/ 41 h 41"/>
                <a:gd name="T4" fmla="*/ 0 w 55"/>
                <a:gd name="T5" fmla="*/ 16 h 41"/>
                <a:gd name="T6" fmla="*/ 2 w 55"/>
                <a:gd name="T7" fmla="*/ 16 h 41"/>
                <a:gd name="T8" fmla="*/ 40 w 55"/>
                <a:gd name="T9" fmla="*/ 2 h 41"/>
                <a:gd name="T10" fmla="*/ 42 w 55"/>
                <a:gd name="T11" fmla="*/ 0 h 41"/>
                <a:gd name="T12" fmla="*/ 43 w 55"/>
                <a:gd name="T13" fmla="*/ 2 h 41"/>
                <a:gd name="T14" fmla="*/ 54 w 55"/>
                <a:gd name="T15" fmla="*/ 20 h 41"/>
                <a:gd name="T16" fmla="*/ 55 w 55"/>
                <a:gd name="T17" fmla="*/ 22 h 41"/>
                <a:gd name="T18" fmla="*/ 54 w 55"/>
                <a:gd name="T19" fmla="*/ 23 h 41"/>
                <a:gd name="T20" fmla="*/ 51 w 55"/>
                <a:gd name="T21" fmla="*/ 25 h 41"/>
                <a:gd name="T22" fmla="*/ 2 w 55"/>
                <a:gd name="T23" fmla="*/ 41 h 41"/>
                <a:gd name="T24" fmla="*/ 4 w 55"/>
                <a:gd name="T25" fmla="*/ 20 h 41"/>
                <a:gd name="T26" fmla="*/ 4 w 55"/>
                <a:gd name="T27" fmla="*/ 37 h 41"/>
                <a:gd name="T28" fmla="*/ 49 w 55"/>
                <a:gd name="T29" fmla="*/ 22 h 41"/>
                <a:gd name="T30" fmla="*/ 50 w 55"/>
                <a:gd name="T31" fmla="*/ 21 h 41"/>
                <a:gd name="T32" fmla="*/ 41 w 55"/>
                <a:gd name="T33" fmla="*/ 7 h 41"/>
                <a:gd name="T34" fmla="*/ 4 w 55"/>
                <a:gd name="T3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41">
                  <a:moveTo>
                    <a:pt x="2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0" y="16"/>
                    <a:pt x="32" y="12"/>
                    <a:pt x="40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6" y="8"/>
                    <a:pt x="50" y="14"/>
                    <a:pt x="54" y="20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3" y="24"/>
                    <a:pt x="52" y="24"/>
                    <a:pt x="51" y="25"/>
                  </a:cubicBezTo>
                  <a:cubicBezTo>
                    <a:pt x="39" y="35"/>
                    <a:pt x="23" y="41"/>
                    <a:pt x="2" y="41"/>
                  </a:cubicBezTo>
                  <a:close/>
                  <a:moveTo>
                    <a:pt x="4" y="20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23" y="36"/>
                    <a:pt x="37" y="31"/>
                    <a:pt x="49" y="22"/>
                  </a:cubicBezTo>
                  <a:cubicBezTo>
                    <a:pt x="49" y="22"/>
                    <a:pt x="49" y="21"/>
                    <a:pt x="50" y="21"/>
                  </a:cubicBezTo>
                  <a:cubicBezTo>
                    <a:pt x="46" y="16"/>
                    <a:pt x="44" y="11"/>
                    <a:pt x="41" y="7"/>
                  </a:cubicBezTo>
                  <a:cubicBezTo>
                    <a:pt x="32" y="16"/>
                    <a:pt x="21" y="20"/>
                    <a:pt x="4" y="20"/>
                  </a:cubicBez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grpSp>
        <p:nvGrpSpPr>
          <p:cNvPr id="51" name="组合 33"/>
          <p:cNvGrpSpPr/>
          <p:nvPr/>
        </p:nvGrpSpPr>
        <p:grpSpPr>
          <a:xfrm>
            <a:off x="6620484" y="2050137"/>
            <a:ext cx="210140" cy="229781"/>
            <a:chOff x="6383338" y="3238501"/>
            <a:chExt cx="339725" cy="371475"/>
          </a:xfrm>
          <a:solidFill>
            <a:srgbClr val="24B0D2"/>
          </a:solidFill>
        </p:grpSpPr>
        <p:sp>
          <p:nvSpPr>
            <p:cNvPr id="52" name="Freeform 125"/>
            <p:cNvSpPr>
              <a:spLocks noEditPoints="1"/>
            </p:cNvSpPr>
            <p:nvPr/>
          </p:nvSpPr>
          <p:spPr bwMode="auto">
            <a:xfrm>
              <a:off x="6383338" y="3541713"/>
              <a:ext cx="339725" cy="68263"/>
            </a:xfrm>
            <a:custGeom>
              <a:avLst/>
              <a:gdLst>
                <a:gd name="T0" fmla="*/ 128 w 143"/>
                <a:gd name="T1" fmla="*/ 29 h 29"/>
                <a:gd name="T2" fmla="*/ 14 w 143"/>
                <a:gd name="T3" fmla="*/ 29 h 29"/>
                <a:gd name="T4" fmla="*/ 0 w 143"/>
                <a:gd name="T5" fmla="*/ 15 h 29"/>
                <a:gd name="T6" fmla="*/ 14 w 143"/>
                <a:gd name="T7" fmla="*/ 0 h 29"/>
                <a:gd name="T8" fmla="*/ 54 w 143"/>
                <a:gd name="T9" fmla="*/ 0 h 29"/>
                <a:gd name="T10" fmla="*/ 58 w 143"/>
                <a:gd name="T11" fmla="*/ 7 h 29"/>
                <a:gd name="T12" fmla="*/ 71 w 143"/>
                <a:gd name="T13" fmla="*/ 16 h 29"/>
                <a:gd name="T14" fmla="*/ 84 w 143"/>
                <a:gd name="T15" fmla="*/ 7 h 29"/>
                <a:gd name="T16" fmla="*/ 88 w 143"/>
                <a:gd name="T17" fmla="*/ 0 h 29"/>
                <a:gd name="T18" fmla="*/ 128 w 143"/>
                <a:gd name="T19" fmla="*/ 0 h 29"/>
                <a:gd name="T20" fmla="*/ 143 w 143"/>
                <a:gd name="T21" fmla="*/ 15 h 29"/>
                <a:gd name="T22" fmla="*/ 128 w 143"/>
                <a:gd name="T23" fmla="*/ 29 h 29"/>
                <a:gd name="T24" fmla="*/ 14 w 143"/>
                <a:gd name="T25" fmla="*/ 4 h 29"/>
                <a:gd name="T26" fmla="*/ 4 w 143"/>
                <a:gd name="T27" fmla="*/ 15 h 29"/>
                <a:gd name="T28" fmla="*/ 14 w 143"/>
                <a:gd name="T29" fmla="*/ 25 h 29"/>
                <a:gd name="T30" fmla="*/ 128 w 143"/>
                <a:gd name="T31" fmla="*/ 25 h 29"/>
                <a:gd name="T32" fmla="*/ 139 w 143"/>
                <a:gd name="T33" fmla="*/ 15 h 29"/>
                <a:gd name="T34" fmla="*/ 128 w 143"/>
                <a:gd name="T35" fmla="*/ 4 h 29"/>
                <a:gd name="T36" fmla="*/ 91 w 143"/>
                <a:gd name="T37" fmla="*/ 4 h 29"/>
                <a:gd name="T38" fmla="*/ 88 w 143"/>
                <a:gd name="T39" fmla="*/ 9 h 29"/>
                <a:gd name="T40" fmla="*/ 71 w 143"/>
                <a:gd name="T41" fmla="*/ 20 h 29"/>
                <a:gd name="T42" fmla="*/ 55 w 143"/>
                <a:gd name="T43" fmla="*/ 9 h 29"/>
                <a:gd name="T44" fmla="*/ 52 w 143"/>
                <a:gd name="T45" fmla="*/ 4 h 29"/>
                <a:gd name="T46" fmla="*/ 14 w 143"/>
                <a:gd name="T4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29">
                  <a:moveTo>
                    <a:pt x="128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1" y="13"/>
                    <a:pt x="66" y="16"/>
                    <a:pt x="71" y="16"/>
                  </a:cubicBezTo>
                  <a:cubicBezTo>
                    <a:pt x="76" y="16"/>
                    <a:pt x="81" y="13"/>
                    <a:pt x="84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6" y="0"/>
                    <a:pt x="143" y="6"/>
                    <a:pt x="143" y="15"/>
                  </a:cubicBezTo>
                  <a:cubicBezTo>
                    <a:pt x="143" y="23"/>
                    <a:pt x="136" y="29"/>
                    <a:pt x="128" y="29"/>
                  </a:cubicBezTo>
                  <a:close/>
                  <a:moveTo>
                    <a:pt x="14" y="4"/>
                  </a:moveTo>
                  <a:cubicBezTo>
                    <a:pt x="8" y="4"/>
                    <a:pt x="4" y="9"/>
                    <a:pt x="4" y="15"/>
                  </a:cubicBezTo>
                  <a:cubicBezTo>
                    <a:pt x="4" y="20"/>
                    <a:pt x="8" y="25"/>
                    <a:pt x="14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4" y="25"/>
                    <a:pt x="139" y="20"/>
                    <a:pt x="139" y="15"/>
                  </a:cubicBezTo>
                  <a:cubicBezTo>
                    <a:pt x="139" y="9"/>
                    <a:pt x="134" y="4"/>
                    <a:pt x="128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4" y="16"/>
                    <a:pt x="78" y="20"/>
                    <a:pt x="71" y="20"/>
                  </a:cubicBezTo>
                  <a:cubicBezTo>
                    <a:pt x="65" y="20"/>
                    <a:pt x="59" y="16"/>
                    <a:pt x="55" y="9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53" name="Freeform 126"/>
            <p:cNvSpPr>
              <a:spLocks noEditPoints="1"/>
            </p:cNvSpPr>
            <p:nvPr/>
          </p:nvSpPr>
          <p:spPr bwMode="auto">
            <a:xfrm>
              <a:off x="6438901" y="3238501"/>
              <a:ext cx="227013" cy="303213"/>
            </a:xfrm>
            <a:custGeom>
              <a:avLst/>
              <a:gdLst>
                <a:gd name="T0" fmla="*/ 48 w 96"/>
                <a:gd name="T1" fmla="*/ 128 h 128"/>
                <a:gd name="T2" fmla="*/ 38 w 96"/>
                <a:gd name="T3" fmla="*/ 122 h 128"/>
                <a:gd name="T4" fmla="*/ 3 w 96"/>
                <a:gd name="T5" fmla="*/ 60 h 128"/>
                <a:gd name="T6" fmla="*/ 2 w 96"/>
                <a:gd name="T7" fmla="*/ 48 h 128"/>
                <a:gd name="T8" fmla="*/ 13 w 96"/>
                <a:gd name="T9" fmla="*/ 43 h 128"/>
                <a:gd name="T10" fmla="*/ 23 w 96"/>
                <a:gd name="T11" fmla="*/ 43 h 128"/>
                <a:gd name="T12" fmla="*/ 23 w 96"/>
                <a:gd name="T13" fmla="*/ 18 h 128"/>
                <a:gd name="T14" fmla="*/ 41 w 96"/>
                <a:gd name="T15" fmla="*/ 0 h 128"/>
                <a:gd name="T16" fmla="*/ 55 w 96"/>
                <a:gd name="T17" fmla="*/ 0 h 128"/>
                <a:gd name="T18" fmla="*/ 74 w 96"/>
                <a:gd name="T19" fmla="*/ 18 h 128"/>
                <a:gd name="T20" fmla="*/ 74 w 96"/>
                <a:gd name="T21" fmla="*/ 43 h 128"/>
                <a:gd name="T22" fmla="*/ 84 w 96"/>
                <a:gd name="T23" fmla="*/ 43 h 128"/>
                <a:gd name="T24" fmla="*/ 94 w 96"/>
                <a:gd name="T25" fmla="*/ 48 h 128"/>
                <a:gd name="T26" fmla="*/ 93 w 96"/>
                <a:gd name="T27" fmla="*/ 60 h 128"/>
                <a:gd name="T28" fmla="*/ 58 w 96"/>
                <a:gd name="T29" fmla="*/ 122 h 128"/>
                <a:gd name="T30" fmla="*/ 48 w 96"/>
                <a:gd name="T31" fmla="*/ 128 h 128"/>
                <a:gd name="T32" fmla="*/ 13 w 96"/>
                <a:gd name="T33" fmla="*/ 51 h 128"/>
                <a:gd name="T34" fmla="*/ 9 w 96"/>
                <a:gd name="T35" fmla="*/ 52 h 128"/>
                <a:gd name="T36" fmla="*/ 10 w 96"/>
                <a:gd name="T37" fmla="*/ 56 h 128"/>
                <a:gd name="T38" fmla="*/ 45 w 96"/>
                <a:gd name="T39" fmla="*/ 118 h 128"/>
                <a:gd name="T40" fmla="*/ 48 w 96"/>
                <a:gd name="T41" fmla="*/ 120 h 128"/>
                <a:gd name="T42" fmla="*/ 51 w 96"/>
                <a:gd name="T43" fmla="*/ 118 h 128"/>
                <a:gd name="T44" fmla="*/ 87 w 96"/>
                <a:gd name="T45" fmla="*/ 56 h 128"/>
                <a:gd name="T46" fmla="*/ 87 w 96"/>
                <a:gd name="T47" fmla="*/ 52 h 128"/>
                <a:gd name="T48" fmla="*/ 84 w 96"/>
                <a:gd name="T49" fmla="*/ 51 h 128"/>
                <a:gd name="T50" fmla="*/ 66 w 96"/>
                <a:gd name="T51" fmla="*/ 51 h 128"/>
                <a:gd name="T52" fmla="*/ 66 w 96"/>
                <a:gd name="T53" fmla="*/ 18 h 128"/>
                <a:gd name="T54" fmla="*/ 55 w 96"/>
                <a:gd name="T55" fmla="*/ 8 h 128"/>
                <a:gd name="T56" fmla="*/ 41 w 96"/>
                <a:gd name="T57" fmla="*/ 8 h 128"/>
                <a:gd name="T58" fmla="*/ 31 w 96"/>
                <a:gd name="T59" fmla="*/ 18 h 128"/>
                <a:gd name="T60" fmla="*/ 31 w 96"/>
                <a:gd name="T61" fmla="*/ 51 h 128"/>
                <a:gd name="T62" fmla="*/ 13 w 96"/>
                <a:gd name="T63" fmla="*/ 5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28">
                  <a:moveTo>
                    <a:pt x="48" y="128"/>
                  </a:moveTo>
                  <a:cubicBezTo>
                    <a:pt x="44" y="128"/>
                    <a:pt x="41" y="126"/>
                    <a:pt x="38" y="12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6"/>
                    <a:pt x="0" y="52"/>
                    <a:pt x="2" y="48"/>
                  </a:cubicBezTo>
                  <a:cubicBezTo>
                    <a:pt x="4" y="45"/>
                    <a:pt x="8" y="43"/>
                    <a:pt x="1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8"/>
                    <a:pt x="3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0"/>
                    <a:pt x="74" y="8"/>
                    <a:pt x="74" y="18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8" y="43"/>
                    <a:pt x="92" y="45"/>
                    <a:pt x="94" y="48"/>
                  </a:cubicBezTo>
                  <a:cubicBezTo>
                    <a:pt x="96" y="52"/>
                    <a:pt x="96" y="56"/>
                    <a:pt x="93" y="60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6" y="126"/>
                    <a:pt x="52" y="128"/>
                    <a:pt x="48" y="128"/>
                  </a:cubicBezTo>
                  <a:close/>
                  <a:moveTo>
                    <a:pt x="13" y="51"/>
                  </a:moveTo>
                  <a:cubicBezTo>
                    <a:pt x="11" y="51"/>
                    <a:pt x="10" y="52"/>
                    <a:pt x="9" y="52"/>
                  </a:cubicBezTo>
                  <a:cubicBezTo>
                    <a:pt x="9" y="53"/>
                    <a:pt x="9" y="55"/>
                    <a:pt x="10" y="56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6" y="119"/>
                    <a:pt x="47" y="120"/>
                    <a:pt x="48" y="120"/>
                  </a:cubicBezTo>
                  <a:cubicBezTo>
                    <a:pt x="49" y="120"/>
                    <a:pt x="50" y="119"/>
                    <a:pt x="51" y="118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5"/>
                    <a:pt x="88" y="53"/>
                    <a:pt x="87" y="52"/>
                  </a:cubicBezTo>
                  <a:cubicBezTo>
                    <a:pt x="87" y="52"/>
                    <a:pt x="85" y="51"/>
                    <a:pt x="84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2"/>
                    <a:pt x="61" y="8"/>
                    <a:pt x="55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6" y="8"/>
                    <a:pt x="31" y="12"/>
                    <a:pt x="31" y="18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13" y="51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98" y="2417971"/>
            <a:ext cx="5387807" cy="3017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42" y="2050137"/>
            <a:ext cx="5335861" cy="309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8585" y="6707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32" name="椭圆 31"/>
          <p:cNvSpPr/>
          <p:nvPr/>
        </p:nvSpPr>
        <p:spPr>
          <a:xfrm>
            <a:off x="5732977" y="4165016"/>
            <a:ext cx="777492" cy="7774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400" kern="0">
              <a:solidFill>
                <a:srgbClr val="FFFFFF"/>
              </a:solidFill>
            </a:endParaRPr>
          </a:p>
        </p:txBody>
      </p:sp>
      <p:sp>
        <p:nvSpPr>
          <p:cNvPr id="33" name="任意多边形 9"/>
          <p:cNvSpPr/>
          <p:nvPr/>
        </p:nvSpPr>
        <p:spPr>
          <a:xfrm>
            <a:off x="6121723" y="2197325"/>
            <a:ext cx="349362" cy="1915290"/>
          </a:xfrm>
          <a:custGeom>
            <a:avLst/>
            <a:gdLst>
              <a:gd name="connsiteX0" fmla="*/ 0 w 349250"/>
              <a:gd name="connsiteY0" fmla="*/ 800100 h 800100"/>
              <a:gd name="connsiteX1" fmla="*/ 0 w 349250"/>
              <a:gd name="connsiteY1" fmla="*/ 0 h 800100"/>
              <a:gd name="connsiteX2" fmla="*/ 349250 w 349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800100">
                <a:moveTo>
                  <a:pt x="0" y="800100"/>
                </a:moveTo>
                <a:lnTo>
                  <a:pt x="0" y="0"/>
                </a:lnTo>
                <a:lnTo>
                  <a:pt x="349250" y="0"/>
                </a:lnTo>
              </a:path>
            </a:pathLst>
          </a:custGeom>
          <a:noFill/>
          <a:ln>
            <a:solidFill>
              <a:srgbClr val="24B0D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任意多边形 10"/>
          <p:cNvSpPr/>
          <p:nvPr/>
        </p:nvSpPr>
        <p:spPr>
          <a:xfrm flipH="1" flipV="1">
            <a:off x="5803967" y="5049741"/>
            <a:ext cx="323639" cy="777494"/>
          </a:xfrm>
          <a:custGeom>
            <a:avLst/>
            <a:gdLst>
              <a:gd name="connsiteX0" fmla="*/ 0 w 349250"/>
              <a:gd name="connsiteY0" fmla="*/ 800100 h 800100"/>
              <a:gd name="connsiteX1" fmla="*/ 0 w 349250"/>
              <a:gd name="connsiteY1" fmla="*/ 0 h 800100"/>
              <a:gd name="connsiteX2" fmla="*/ 349250 w 349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800100">
                <a:moveTo>
                  <a:pt x="0" y="800100"/>
                </a:moveTo>
                <a:lnTo>
                  <a:pt x="0" y="0"/>
                </a:lnTo>
                <a:lnTo>
                  <a:pt x="349250" y="0"/>
                </a:lnTo>
              </a:path>
            </a:pathLst>
          </a:custGeom>
          <a:noFill/>
          <a:ln>
            <a:solidFill>
              <a:srgbClr val="24B0D2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6961714" y="2029439"/>
            <a:ext cx="3816873" cy="264636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1517529" y="5673221"/>
            <a:ext cx="3816873" cy="264636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43" name="组合 25"/>
          <p:cNvGrpSpPr/>
          <p:nvPr/>
        </p:nvGrpSpPr>
        <p:grpSpPr>
          <a:xfrm>
            <a:off x="5949614" y="4367600"/>
            <a:ext cx="371012" cy="372325"/>
            <a:chOff x="4511676" y="1389063"/>
            <a:chExt cx="449263" cy="450850"/>
          </a:xfrm>
          <a:solidFill>
            <a:schemeClr val="bg1"/>
          </a:solidFill>
        </p:grpSpPr>
        <p:sp>
          <p:nvSpPr>
            <p:cNvPr id="44" name="Freeform 62"/>
            <p:cNvSpPr>
              <a:spLocks noEditPoints="1"/>
            </p:cNvSpPr>
            <p:nvPr/>
          </p:nvSpPr>
          <p:spPr bwMode="auto">
            <a:xfrm>
              <a:off x="4511676" y="1389063"/>
              <a:ext cx="449263" cy="450850"/>
            </a:xfrm>
            <a:custGeom>
              <a:avLst/>
              <a:gdLst>
                <a:gd name="T0" fmla="*/ 78 w 190"/>
                <a:gd name="T1" fmla="*/ 190 h 190"/>
                <a:gd name="T2" fmla="*/ 63 w 190"/>
                <a:gd name="T3" fmla="*/ 156 h 190"/>
                <a:gd name="T4" fmla="*/ 16 w 190"/>
                <a:gd name="T5" fmla="*/ 150 h 190"/>
                <a:gd name="T6" fmla="*/ 29 w 190"/>
                <a:gd name="T7" fmla="*/ 116 h 190"/>
                <a:gd name="T8" fmla="*/ 0 w 190"/>
                <a:gd name="T9" fmla="*/ 78 h 190"/>
                <a:gd name="T10" fmla="*/ 33 w 190"/>
                <a:gd name="T11" fmla="*/ 63 h 190"/>
                <a:gd name="T12" fmla="*/ 39 w 190"/>
                <a:gd name="T13" fmla="*/ 16 h 190"/>
                <a:gd name="T14" fmla="*/ 74 w 190"/>
                <a:gd name="T15" fmla="*/ 29 h 190"/>
                <a:gd name="T16" fmla="*/ 111 w 190"/>
                <a:gd name="T17" fmla="*/ 0 h 190"/>
                <a:gd name="T18" fmla="*/ 126 w 190"/>
                <a:gd name="T19" fmla="*/ 33 h 190"/>
                <a:gd name="T20" fmla="*/ 174 w 190"/>
                <a:gd name="T21" fmla="*/ 39 h 190"/>
                <a:gd name="T22" fmla="*/ 160 w 190"/>
                <a:gd name="T23" fmla="*/ 73 h 190"/>
                <a:gd name="T24" fmla="*/ 190 w 190"/>
                <a:gd name="T25" fmla="*/ 111 h 190"/>
                <a:gd name="T26" fmla="*/ 156 w 190"/>
                <a:gd name="T27" fmla="*/ 126 h 190"/>
                <a:gd name="T28" fmla="*/ 150 w 190"/>
                <a:gd name="T29" fmla="*/ 173 h 190"/>
                <a:gd name="T30" fmla="*/ 116 w 190"/>
                <a:gd name="T31" fmla="*/ 160 h 190"/>
                <a:gd name="T32" fmla="*/ 85 w 190"/>
                <a:gd name="T33" fmla="*/ 182 h 190"/>
                <a:gd name="T34" fmla="*/ 109 w 190"/>
                <a:gd name="T35" fmla="*/ 154 h 190"/>
                <a:gd name="T36" fmla="*/ 125 w 190"/>
                <a:gd name="T37" fmla="*/ 148 h 190"/>
                <a:gd name="T38" fmla="*/ 150 w 190"/>
                <a:gd name="T39" fmla="*/ 163 h 190"/>
                <a:gd name="T40" fmla="*/ 147 w 190"/>
                <a:gd name="T41" fmla="*/ 127 h 190"/>
                <a:gd name="T42" fmla="*/ 153 w 190"/>
                <a:gd name="T43" fmla="*/ 111 h 190"/>
                <a:gd name="T44" fmla="*/ 182 w 190"/>
                <a:gd name="T45" fmla="*/ 104 h 190"/>
                <a:gd name="T46" fmla="*/ 154 w 190"/>
                <a:gd name="T47" fmla="*/ 80 h 190"/>
                <a:gd name="T48" fmla="*/ 148 w 190"/>
                <a:gd name="T49" fmla="*/ 65 h 190"/>
                <a:gd name="T50" fmla="*/ 163 w 190"/>
                <a:gd name="T51" fmla="*/ 40 h 190"/>
                <a:gd name="T52" fmla="*/ 127 w 190"/>
                <a:gd name="T53" fmla="*/ 43 h 190"/>
                <a:gd name="T54" fmla="*/ 111 w 190"/>
                <a:gd name="T55" fmla="*/ 36 h 190"/>
                <a:gd name="T56" fmla="*/ 104 w 190"/>
                <a:gd name="T57" fmla="*/ 8 h 190"/>
                <a:gd name="T58" fmla="*/ 81 w 190"/>
                <a:gd name="T59" fmla="*/ 35 h 190"/>
                <a:gd name="T60" fmla="*/ 65 w 190"/>
                <a:gd name="T61" fmla="*/ 41 h 190"/>
                <a:gd name="T62" fmla="*/ 40 w 190"/>
                <a:gd name="T63" fmla="*/ 26 h 190"/>
                <a:gd name="T64" fmla="*/ 43 w 190"/>
                <a:gd name="T65" fmla="*/ 63 h 190"/>
                <a:gd name="T66" fmla="*/ 36 w 190"/>
                <a:gd name="T67" fmla="*/ 78 h 190"/>
                <a:gd name="T68" fmla="*/ 8 w 190"/>
                <a:gd name="T69" fmla="*/ 85 h 190"/>
                <a:gd name="T70" fmla="*/ 35 w 190"/>
                <a:gd name="T71" fmla="*/ 109 h 190"/>
                <a:gd name="T72" fmla="*/ 42 w 190"/>
                <a:gd name="T73" fmla="*/ 124 h 190"/>
                <a:gd name="T74" fmla="*/ 27 w 190"/>
                <a:gd name="T75" fmla="*/ 149 h 190"/>
                <a:gd name="T76" fmla="*/ 63 w 190"/>
                <a:gd name="T77" fmla="*/ 147 h 190"/>
                <a:gd name="T78" fmla="*/ 78 w 190"/>
                <a:gd name="T79" fmla="*/ 153 h 190"/>
                <a:gd name="T80" fmla="*/ 85 w 190"/>
                <a:gd name="T81" fmla="*/ 18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190">
                  <a:moveTo>
                    <a:pt x="111" y="190"/>
                  </a:moveTo>
                  <a:cubicBezTo>
                    <a:pt x="78" y="190"/>
                    <a:pt x="78" y="190"/>
                    <a:pt x="78" y="19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0" y="159"/>
                    <a:pt x="67" y="158"/>
                    <a:pt x="63" y="156"/>
                  </a:cubicBezTo>
                  <a:cubicBezTo>
                    <a:pt x="39" y="173"/>
                    <a:pt x="39" y="173"/>
                    <a:pt x="39" y="173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2" y="123"/>
                    <a:pt x="30" y="119"/>
                    <a:pt x="29" y="11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70"/>
                    <a:pt x="32" y="67"/>
                    <a:pt x="33" y="6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7" y="32"/>
                    <a:pt x="70" y="30"/>
                    <a:pt x="74" y="2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20" y="30"/>
                    <a:pt x="123" y="32"/>
                    <a:pt x="126" y="33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8" y="67"/>
                    <a:pt x="159" y="70"/>
                    <a:pt x="160" y="73"/>
                  </a:cubicBezTo>
                  <a:cubicBezTo>
                    <a:pt x="190" y="78"/>
                    <a:pt x="190" y="78"/>
                    <a:pt x="190" y="78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9" y="119"/>
                    <a:pt x="158" y="123"/>
                    <a:pt x="156" y="126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50" y="173"/>
                    <a:pt x="150" y="173"/>
                    <a:pt x="150" y="173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23" y="158"/>
                    <a:pt x="120" y="159"/>
                    <a:pt x="116" y="160"/>
                  </a:cubicBezTo>
                  <a:lnTo>
                    <a:pt x="111" y="190"/>
                  </a:lnTo>
                  <a:close/>
                  <a:moveTo>
                    <a:pt x="85" y="182"/>
                  </a:moveTo>
                  <a:cubicBezTo>
                    <a:pt x="104" y="182"/>
                    <a:pt x="104" y="182"/>
                    <a:pt x="104" y="182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6" y="152"/>
                    <a:pt x="120" y="150"/>
                    <a:pt x="125" y="148"/>
                  </a:cubicBezTo>
                  <a:cubicBezTo>
                    <a:pt x="127" y="147"/>
                    <a:pt x="127" y="147"/>
                    <a:pt x="127" y="147"/>
                  </a:cubicBezTo>
                  <a:cubicBezTo>
                    <a:pt x="150" y="163"/>
                    <a:pt x="150" y="163"/>
                    <a:pt x="150" y="163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8" y="124"/>
                    <a:pt x="148" y="124"/>
                    <a:pt x="148" y="124"/>
                  </a:cubicBezTo>
                  <a:cubicBezTo>
                    <a:pt x="150" y="120"/>
                    <a:pt x="152" y="116"/>
                    <a:pt x="153" y="111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2" y="85"/>
                    <a:pt x="182" y="85"/>
                    <a:pt x="182" y="85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78"/>
                    <a:pt x="153" y="78"/>
                    <a:pt x="153" y="78"/>
                  </a:cubicBezTo>
                  <a:cubicBezTo>
                    <a:pt x="152" y="73"/>
                    <a:pt x="150" y="69"/>
                    <a:pt x="148" y="65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0" y="39"/>
                    <a:pt x="116" y="37"/>
                    <a:pt x="111" y="36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4" y="37"/>
                    <a:pt x="69" y="39"/>
                    <a:pt x="65" y="41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9"/>
                    <a:pt x="37" y="74"/>
                    <a:pt x="36" y="78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7" y="116"/>
                    <a:pt x="39" y="120"/>
                    <a:pt x="42" y="124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9" y="150"/>
                    <a:pt x="74" y="152"/>
                    <a:pt x="78" y="153"/>
                  </a:cubicBezTo>
                  <a:cubicBezTo>
                    <a:pt x="81" y="154"/>
                    <a:pt x="81" y="154"/>
                    <a:pt x="81" y="154"/>
                  </a:cubicBezTo>
                  <a:lnTo>
                    <a:pt x="85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45" name="Freeform 63"/>
            <p:cNvSpPr>
              <a:spLocks noEditPoints="1"/>
            </p:cNvSpPr>
            <p:nvPr/>
          </p:nvSpPr>
          <p:spPr bwMode="auto">
            <a:xfrm>
              <a:off x="4670426" y="1549401"/>
              <a:ext cx="131763" cy="131763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4 h 56"/>
                <a:gd name="T12" fmla="*/ 4 w 56"/>
                <a:gd name="T13" fmla="*/ 28 h 56"/>
                <a:gd name="T14" fmla="*/ 28 w 56"/>
                <a:gd name="T15" fmla="*/ 52 h 56"/>
                <a:gd name="T16" fmla="*/ 52 w 56"/>
                <a:gd name="T17" fmla="*/ 28 h 56"/>
                <a:gd name="T18" fmla="*/ 28 w 56"/>
                <a:gd name="T1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4"/>
                  </a:moveTo>
                  <a:cubicBezTo>
                    <a:pt x="15" y="4"/>
                    <a:pt x="4" y="14"/>
                    <a:pt x="4" y="28"/>
                  </a:cubicBezTo>
                  <a:cubicBezTo>
                    <a:pt x="4" y="41"/>
                    <a:pt x="15" y="52"/>
                    <a:pt x="28" y="52"/>
                  </a:cubicBezTo>
                  <a:cubicBezTo>
                    <a:pt x="41" y="52"/>
                    <a:pt x="52" y="41"/>
                    <a:pt x="52" y="28"/>
                  </a:cubicBezTo>
                  <a:cubicBezTo>
                    <a:pt x="52" y="14"/>
                    <a:pt x="41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017499" y="2028757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预警订单设置界面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17529" y="5665467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期货信息实时更新界面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48" name="组合 30"/>
          <p:cNvGrpSpPr/>
          <p:nvPr/>
        </p:nvGrpSpPr>
        <p:grpSpPr>
          <a:xfrm>
            <a:off x="5452712" y="5691547"/>
            <a:ext cx="227639" cy="240135"/>
            <a:chOff x="2720976" y="3214688"/>
            <a:chExt cx="404813" cy="427038"/>
          </a:xfrm>
          <a:solidFill>
            <a:srgbClr val="24B0D2"/>
          </a:solidFill>
        </p:grpSpPr>
        <p:sp>
          <p:nvSpPr>
            <p:cNvPr id="49" name="Freeform 104"/>
            <p:cNvSpPr>
              <a:spLocks noEditPoints="1"/>
            </p:cNvSpPr>
            <p:nvPr/>
          </p:nvSpPr>
          <p:spPr bwMode="auto">
            <a:xfrm>
              <a:off x="2720976" y="3214688"/>
              <a:ext cx="404813" cy="427038"/>
            </a:xfrm>
            <a:custGeom>
              <a:avLst/>
              <a:gdLst>
                <a:gd name="T0" fmla="*/ 121 w 171"/>
                <a:gd name="T1" fmla="*/ 180 h 180"/>
                <a:gd name="T2" fmla="*/ 121 w 171"/>
                <a:gd name="T3" fmla="*/ 144 h 180"/>
                <a:gd name="T4" fmla="*/ 74 w 171"/>
                <a:gd name="T5" fmla="*/ 129 h 180"/>
                <a:gd name="T6" fmla="*/ 52 w 171"/>
                <a:gd name="T7" fmla="*/ 96 h 180"/>
                <a:gd name="T8" fmla="*/ 4 w 171"/>
                <a:gd name="T9" fmla="*/ 64 h 180"/>
                <a:gd name="T10" fmla="*/ 0 w 171"/>
                <a:gd name="T11" fmla="*/ 64 h 180"/>
                <a:gd name="T12" fmla="*/ 0 w 171"/>
                <a:gd name="T13" fmla="*/ 36 h 180"/>
                <a:gd name="T14" fmla="*/ 4 w 171"/>
                <a:gd name="T15" fmla="*/ 36 h 180"/>
                <a:gd name="T16" fmla="*/ 54 w 171"/>
                <a:gd name="T17" fmla="*/ 52 h 180"/>
                <a:gd name="T18" fmla="*/ 77 w 171"/>
                <a:gd name="T19" fmla="*/ 84 h 180"/>
                <a:gd name="T20" fmla="*/ 121 w 171"/>
                <a:gd name="T21" fmla="*/ 116 h 180"/>
                <a:gd name="T22" fmla="*/ 121 w 171"/>
                <a:gd name="T23" fmla="*/ 64 h 180"/>
                <a:gd name="T24" fmla="*/ 88 w 171"/>
                <a:gd name="T25" fmla="*/ 78 h 180"/>
                <a:gd name="T26" fmla="*/ 84 w 171"/>
                <a:gd name="T27" fmla="*/ 82 h 180"/>
                <a:gd name="T28" fmla="*/ 81 w 171"/>
                <a:gd name="T29" fmla="*/ 77 h 180"/>
                <a:gd name="T30" fmla="*/ 71 w 171"/>
                <a:gd name="T31" fmla="*/ 59 h 180"/>
                <a:gd name="T32" fmla="*/ 69 w 171"/>
                <a:gd name="T33" fmla="*/ 56 h 180"/>
                <a:gd name="T34" fmla="*/ 71 w 171"/>
                <a:gd name="T35" fmla="*/ 54 h 180"/>
                <a:gd name="T36" fmla="*/ 74 w 171"/>
                <a:gd name="T37" fmla="*/ 52 h 180"/>
                <a:gd name="T38" fmla="*/ 121 w 171"/>
                <a:gd name="T39" fmla="*/ 36 h 180"/>
                <a:gd name="T40" fmla="*/ 121 w 171"/>
                <a:gd name="T41" fmla="*/ 0 h 180"/>
                <a:gd name="T42" fmla="*/ 171 w 171"/>
                <a:gd name="T43" fmla="*/ 50 h 180"/>
                <a:gd name="T44" fmla="*/ 130 w 171"/>
                <a:gd name="T45" fmla="*/ 90 h 180"/>
                <a:gd name="T46" fmla="*/ 171 w 171"/>
                <a:gd name="T47" fmla="*/ 130 h 180"/>
                <a:gd name="T48" fmla="*/ 121 w 171"/>
                <a:gd name="T49" fmla="*/ 180 h 180"/>
                <a:gd name="T50" fmla="*/ 8 w 171"/>
                <a:gd name="T51" fmla="*/ 56 h 180"/>
                <a:gd name="T52" fmla="*/ 59 w 171"/>
                <a:gd name="T53" fmla="*/ 93 h 180"/>
                <a:gd name="T54" fmla="*/ 79 w 171"/>
                <a:gd name="T55" fmla="*/ 122 h 180"/>
                <a:gd name="T56" fmla="*/ 125 w 171"/>
                <a:gd name="T57" fmla="*/ 137 h 180"/>
                <a:gd name="T58" fmla="*/ 129 w 171"/>
                <a:gd name="T59" fmla="*/ 137 h 180"/>
                <a:gd name="T60" fmla="*/ 129 w 171"/>
                <a:gd name="T61" fmla="*/ 161 h 180"/>
                <a:gd name="T62" fmla="*/ 159 w 171"/>
                <a:gd name="T63" fmla="*/ 130 h 180"/>
                <a:gd name="T64" fmla="*/ 129 w 171"/>
                <a:gd name="T65" fmla="*/ 100 h 180"/>
                <a:gd name="T66" fmla="*/ 129 w 171"/>
                <a:gd name="T67" fmla="*/ 124 h 180"/>
                <a:gd name="T68" fmla="*/ 125 w 171"/>
                <a:gd name="T69" fmla="*/ 124 h 180"/>
                <a:gd name="T70" fmla="*/ 70 w 171"/>
                <a:gd name="T71" fmla="*/ 87 h 180"/>
                <a:gd name="T72" fmla="*/ 49 w 171"/>
                <a:gd name="T73" fmla="*/ 58 h 180"/>
                <a:gd name="T74" fmla="*/ 8 w 171"/>
                <a:gd name="T75" fmla="*/ 44 h 180"/>
                <a:gd name="T76" fmla="*/ 8 w 171"/>
                <a:gd name="T77" fmla="*/ 56 h 180"/>
                <a:gd name="T78" fmla="*/ 125 w 171"/>
                <a:gd name="T79" fmla="*/ 56 h 180"/>
                <a:gd name="T80" fmla="*/ 129 w 171"/>
                <a:gd name="T81" fmla="*/ 56 h 180"/>
                <a:gd name="T82" fmla="*/ 129 w 171"/>
                <a:gd name="T83" fmla="*/ 80 h 180"/>
                <a:gd name="T84" fmla="*/ 159 w 171"/>
                <a:gd name="T85" fmla="*/ 50 h 180"/>
                <a:gd name="T86" fmla="*/ 129 w 171"/>
                <a:gd name="T87" fmla="*/ 19 h 180"/>
                <a:gd name="T88" fmla="*/ 129 w 171"/>
                <a:gd name="T89" fmla="*/ 44 h 180"/>
                <a:gd name="T90" fmla="*/ 125 w 171"/>
                <a:gd name="T91" fmla="*/ 44 h 180"/>
                <a:gd name="T92" fmla="*/ 79 w 171"/>
                <a:gd name="T93" fmla="*/ 58 h 180"/>
                <a:gd name="T94" fmla="*/ 86 w 171"/>
                <a:gd name="T95" fmla="*/ 68 h 180"/>
                <a:gd name="T96" fmla="*/ 125 w 171"/>
                <a:gd name="T97" fmla="*/ 5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1" h="180">
                  <a:moveTo>
                    <a:pt x="121" y="180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01" y="144"/>
                    <a:pt x="86" y="139"/>
                    <a:pt x="74" y="129"/>
                  </a:cubicBezTo>
                  <a:cubicBezTo>
                    <a:pt x="63" y="119"/>
                    <a:pt x="57" y="108"/>
                    <a:pt x="52" y="96"/>
                  </a:cubicBezTo>
                  <a:cubicBezTo>
                    <a:pt x="42" y="78"/>
                    <a:pt x="35" y="64"/>
                    <a:pt x="4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5" y="36"/>
                    <a:pt x="42" y="41"/>
                    <a:pt x="54" y="52"/>
                  </a:cubicBezTo>
                  <a:cubicBezTo>
                    <a:pt x="65" y="61"/>
                    <a:pt x="71" y="73"/>
                    <a:pt x="77" y="84"/>
                  </a:cubicBezTo>
                  <a:cubicBezTo>
                    <a:pt x="86" y="102"/>
                    <a:pt x="92" y="115"/>
                    <a:pt x="121" y="116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01" y="65"/>
                    <a:pt x="93" y="71"/>
                    <a:pt x="88" y="78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78" y="71"/>
                    <a:pt x="75" y="65"/>
                    <a:pt x="71" y="59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42"/>
                    <a:pt x="101" y="36"/>
                    <a:pt x="121" y="36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71" y="50"/>
                    <a:pt x="171" y="50"/>
                    <a:pt x="171" y="5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71" y="130"/>
                    <a:pt x="171" y="130"/>
                    <a:pt x="171" y="130"/>
                  </a:cubicBezTo>
                  <a:lnTo>
                    <a:pt x="121" y="180"/>
                  </a:lnTo>
                  <a:close/>
                  <a:moveTo>
                    <a:pt x="8" y="56"/>
                  </a:moveTo>
                  <a:cubicBezTo>
                    <a:pt x="41" y="57"/>
                    <a:pt x="49" y="74"/>
                    <a:pt x="59" y="93"/>
                  </a:cubicBezTo>
                  <a:cubicBezTo>
                    <a:pt x="64" y="103"/>
                    <a:pt x="69" y="114"/>
                    <a:pt x="79" y="122"/>
                  </a:cubicBezTo>
                  <a:cubicBezTo>
                    <a:pt x="90" y="132"/>
                    <a:pt x="105" y="137"/>
                    <a:pt x="125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88" y="124"/>
                    <a:pt x="80" y="107"/>
                    <a:pt x="70" y="87"/>
                  </a:cubicBezTo>
                  <a:cubicBezTo>
                    <a:pt x="64" y="77"/>
                    <a:pt x="59" y="66"/>
                    <a:pt x="49" y="58"/>
                  </a:cubicBezTo>
                  <a:cubicBezTo>
                    <a:pt x="39" y="49"/>
                    <a:pt x="25" y="44"/>
                    <a:pt x="8" y="44"/>
                  </a:cubicBezTo>
                  <a:lnTo>
                    <a:pt x="8" y="56"/>
                  </a:lnTo>
                  <a:close/>
                  <a:moveTo>
                    <a:pt x="125" y="56"/>
                  </a:moveTo>
                  <a:cubicBezTo>
                    <a:pt x="129" y="56"/>
                    <a:pt x="129" y="56"/>
                    <a:pt x="129" y="56"/>
                  </a:cubicBezTo>
                  <a:cubicBezTo>
                    <a:pt x="129" y="80"/>
                    <a:pt x="129" y="80"/>
                    <a:pt x="129" y="8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05" y="44"/>
                    <a:pt x="90" y="48"/>
                    <a:pt x="79" y="58"/>
                  </a:cubicBezTo>
                  <a:cubicBezTo>
                    <a:pt x="82" y="61"/>
                    <a:pt x="84" y="65"/>
                    <a:pt x="86" y="68"/>
                  </a:cubicBezTo>
                  <a:cubicBezTo>
                    <a:pt x="95" y="60"/>
                    <a:pt x="107" y="56"/>
                    <a:pt x="125" y="56"/>
                  </a:cubicBez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2725738" y="3455988"/>
              <a:ext cx="130175" cy="98425"/>
            </a:xfrm>
            <a:custGeom>
              <a:avLst/>
              <a:gdLst>
                <a:gd name="T0" fmla="*/ 2 w 55"/>
                <a:gd name="T1" fmla="*/ 41 h 41"/>
                <a:gd name="T2" fmla="*/ 0 w 55"/>
                <a:gd name="T3" fmla="*/ 41 h 41"/>
                <a:gd name="T4" fmla="*/ 0 w 55"/>
                <a:gd name="T5" fmla="*/ 16 h 41"/>
                <a:gd name="T6" fmla="*/ 2 w 55"/>
                <a:gd name="T7" fmla="*/ 16 h 41"/>
                <a:gd name="T8" fmla="*/ 40 w 55"/>
                <a:gd name="T9" fmla="*/ 2 h 41"/>
                <a:gd name="T10" fmla="*/ 42 w 55"/>
                <a:gd name="T11" fmla="*/ 0 h 41"/>
                <a:gd name="T12" fmla="*/ 43 w 55"/>
                <a:gd name="T13" fmla="*/ 2 h 41"/>
                <a:gd name="T14" fmla="*/ 54 w 55"/>
                <a:gd name="T15" fmla="*/ 20 h 41"/>
                <a:gd name="T16" fmla="*/ 55 w 55"/>
                <a:gd name="T17" fmla="*/ 22 h 41"/>
                <a:gd name="T18" fmla="*/ 54 w 55"/>
                <a:gd name="T19" fmla="*/ 23 h 41"/>
                <a:gd name="T20" fmla="*/ 51 w 55"/>
                <a:gd name="T21" fmla="*/ 25 h 41"/>
                <a:gd name="T22" fmla="*/ 2 w 55"/>
                <a:gd name="T23" fmla="*/ 41 h 41"/>
                <a:gd name="T24" fmla="*/ 4 w 55"/>
                <a:gd name="T25" fmla="*/ 20 h 41"/>
                <a:gd name="T26" fmla="*/ 4 w 55"/>
                <a:gd name="T27" fmla="*/ 37 h 41"/>
                <a:gd name="T28" fmla="*/ 49 w 55"/>
                <a:gd name="T29" fmla="*/ 22 h 41"/>
                <a:gd name="T30" fmla="*/ 50 w 55"/>
                <a:gd name="T31" fmla="*/ 21 h 41"/>
                <a:gd name="T32" fmla="*/ 41 w 55"/>
                <a:gd name="T33" fmla="*/ 7 h 41"/>
                <a:gd name="T34" fmla="*/ 4 w 55"/>
                <a:gd name="T3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41">
                  <a:moveTo>
                    <a:pt x="2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0" y="16"/>
                    <a:pt x="32" y="12"/>
                    <a:pt x="40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6" y="8"/>
                    <a:pt x="50" y="14"/>
                    <a:pt x="54" y="20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3" y="24"/>
                    <a:pt x="52" y="24"/>
                    <a:pt x="51" y="25"/>
                  </a:cubicBezTo>
                  <a:cubicBezTo>
                    <a:pt x="39" y="35"/>
                    <a:pt x="23" y="41"/>
                    <a:pt x="2" y="41"/>
                  </a:cubicBezTo>
                  <a:close/>
                  <a:moveTo>
                    <a:pt x="4" y="20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23" y="36"/>
                    <a:pt x="37" y="31"/>
                    <a:pt x="49" y="22"/>
                  </a:cubicBezTo>
                  <a:cubicBezTo>
                    <a:pt x="49" y="22"/>
                    <a:pt x="49" y="21"/>
                    <a:pt x="50" y="21"/>
                  </a:cubicBezTo>
                  <a:cubicBezTo>
                    <a:pt x="46" y="16"/>
                    <a:pt x="44" y="11"/>
                    <a:pt x="41" y="7"/>
                  </a:cubicBezTo>
                  <a:cubicBezTo>
                    <a:pt x="32" y="16"/>
                    <a:pt x="21" y="20"/>
                    <a:pt x="4" y="20"/>
                  </a:cubicBez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grpSp>
        <p:nvGrpSpPr>
          <p:cNvPr id="51" name="组合 33"/>
          <p:cNvGrpSpPr/>
          <p:nvPr/>
        </p:nvGrpSpPr>
        <p:grpSpPr>
          <a:xfrm>
            <a:off x="6620484" y="2050137"/>
            <a:ext cx="210140" cy="229781"/>
            <a:chOff x="6383338" y="3238501"/>
            <a:chExt cx="339725" cy="371475"/>
          </a:xfrm>
          <a:solidFill>
            <a:srgbClr val="24B0D2"/>
          </a:solidFill>
        </p:grpSpPr>
        <p:sp>
          <p:nvSpPr>
            <p:cNvPr id="52" name="Freeform 125"/>
            <p:cNvSpPr>
              <a:spLocks noEditPoints="1"/>
            </p:cNvSpPr>
            <p:nvPr/>
          </p:nvSpPr>
          <p:spPr bwMode="auto">
            <a:xfrm>
              <a:off x="6383338" y="3541713"/>
              <a:ext cx="339725" cy="68263"/>
            </a:xfrm>
            <a:custGeom>
              <a:avLst/>
              <a:gdLst>
                <a:gd name="T0" fmla="*/ 128 w 143"/>
                <a:gd name="T1" fmla="*/ 29 h 29"/>
                <a:gd name="T2" fmla="*/ 14 w 143"/>
                <a:gd name="T3" fmla="*/ 29 h 29"/>
                <a:gd name="T4" fmla="*/ 0 w 143"/>
                <a:gd name="T5" fmla="*/ 15 h 29"/>
                <a:gd name="T6" fmla="*/ 14 w 143"/>
                <a:gd name="T7" fmla="*/ 0 h 29"/>
                <a:gd name="T8" fmla="*/ 54 w 143"/>
                <a:gd name="T9" fmla="*/ 0 h 29"/>
                <a:gd name="T10" fmla="*/ 58 w 143"/>
                <a:gd name="T11" fmla="*/ 7 h 29"/>
                <a:gd name="T12" fmla="*/ 71 w 143"/>
                <a:gd name="T13" fmla="*/ 16 h 29"/>
                <a:gd name="T14" fmla="*/ 84 w 143"/>
                <a:gd name="T15" fmla="*/ 7 h 29"/>
                <a:gd name="T16" fmla="*/ 88 w 143"/>
                <a:gd name="T17" fmla="*/ 0 h 29"/>
                <a:gd name="T18" fmla="*/ 128 w 143"/>
                <a:gd name="T19" fmla="*/ 0 h 29"/>
                <a:gd name="T20" fmla="*/ 143 w 143"/>
                <a:gd name="T21" fmla="*/ 15 h 29"/>
                <a:gd name="T22" fmla="*/ 128 w 143"/>
                <a:gd name="T23" fmla="*/ 29 h 29"/>
                <a:gd name="T24" fmla="*/ 14 w 143"/>
                <a:gd name="T25" fmla="*/ 4 h 29"/>
                <a:gd name="T26" fmla="*/ 4 w 143"/>
                <a:gd name="T27" fmla="*/ 15 h 29"/>
                <a:gd name="T28" fmla="*/ 14 w 143"/>
                <a:gd name="T29" fmla="*/ 25 h 29"/>
                <a:gd name="T30" fmla="*/ 128 w 143"/>
                <a:gd name="T31" fmla="*/ 25 h 29"/>
                <a:gd name="T32" fmla="*/ 139 w 143"/>
                <a:gd name="T33" fmla="*/ 15 h 29"/>
                <a:gd name="T34" fmla="*/ 128 w 143"/>
                <a:gd name="T35" fmla="*/ 4 h 29"/>
                <a:gd name="T36" fmla="*/ 91 w 143"/>
                <a:gd name="T37" fmla="*/ 4 h 29"/>
                <a:gd name="T38" fmla="*/ 88 w 143"/>
                <a:gd name="T39" fmla="*/ 9 h 29"/>
                <a:gd name="T40" fmla="*/ 71 w 143"/>
                <a:gd name="T41" fmla="*/ 20 h 29"/>
                <a:gd name="T42" fmla="*/ 55 w 143"/>
                <a:gd name="T43" fmla="*/ 9 h 29"/>
                <a:gd name="T44" fmla="*/ 52 w 143"/>
                <a:gd name="T45" fmla="*/ 4 h 29"/>
                <a:gd name="T46" fmla="*/ 14 w 143"/>
                <a:gd name="T4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29">
                  <a:moveTo>
                    <a:pt x="128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1" y="13"/>
                    <a:pt x="66" y="16"/>
                    <a:pt x="71" y="16"/>
                  </a:cubicBezTo>
                  <a:cubicBezTo>
                    <a:pt x="76" y="16"/>
                    <a:pt x="81" y="13"/>
                    <a:pt x="84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6" y="0"/>
                    <a:pt x="143" y="6"/>
                    <a:pt x="143" y="15"/>
                  </a:cubicBezTo>
                  <a:cubicBezTo>
                    <a:pt x="143" y="23"/>
                    <a:pt x="136" y="29"/>
                    <a:pt x="128" y="29"/>
                  </a:cubicBezTo>
                  <a:close/>
                  <a:moveTo>
                    <a:pt x="14" y="4"/>
                  </a:moveTo>
                  <a:cubicBezTo>
                    <a:pt x="8" y="4"/>
                    <a:pt x="4" y="9"/>
                    <a:pt x="4" y="15"/>
                  </a:cubicBezTo>
                  <a:cubicBezTo>
                    <a:pt x="4" y="20"/>
                    <a:pt x="8" y="25"/>
                    <a:pt x="14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4" y="25"/>
                    <a:pt x="139" y="20"/>
                    <a:pt x="139" y="15"/>
                  </a:cubicBezTo>
                  <a:cubicBezTo>
                    <a:pt x="139" y="9"/>
                    <a:pt x="134" y="4"/>
                    <a:pt x="128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4" y="16"/>
                    <a:pt x="78" y="20"/>
                    <a:pt x="71" y="20"/>
                  </a:cubicBezTo>
                  <a:cubicBezTo>
                    <a:pt x="65" y="20"/>
                    <a:pt x="59" y="16"/>
                    <a:pt x="55" y="9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53" name="Freeform 126"/>
            <p:cNvSpPr>
              <a:spLocks noEditPoints="1"/>
            </p:cNvSpPr>
            <p:nvPr/>
          </p:nvSpPr>
          <p:spPr bwMode="auto">
            <a:xfrm>
              <a:off x="6438901" y="3238501"/>
              <a:ext cx="227013" cy="303213"/>
            </a:xfrm>
            <a:custGeom>
              <a:avLst/>
              <a:gdLst>
                <a:gd name="T0" fmla="*/ 48 w 96"/>
                <a:gd name="T1" fmla="*/ 128 h 128"/>
                <a:gd name="T2" fmla="*/ 38 w 96"/>
                <a:gd name="T3" fmla="*/ 122 h 128"/>
                <a:gd name="T4" fmla="*/ 3 w 96"/>
                <a:gd name="T5" fmla="*/ 60 h 128"/>
                <a:gd name="T6" fmla="*/ 2 w 96"/>
                <a:gd name="T7" fmla="*/ 48 h 128"/>
                <a:gd name="T8" fmla="*/ 13 w 96"/>
                <a:gd name="T9" fmla="*/ 43 h 128"/>
                <a:gd name="T10" fmla="*/ 23 w 96"/>
                <a:gd name="T11" fmla="*/ 43 h 128"/>
                <a:gd name="T12" fmla="*/ 23 w 96"/>
                <a:gd name="T13" fmla="*/ 18 h 128"/>
                <a:gd name="T14" fmla="*/ 41 w 96"/>
                <a:gd name="T15" fmla="*/ 0 h 128"/>
                <a:gd name="T16" fmla="*/ 55 w 96"/>
                <a:gd name="T17" fmla="*/ 0 h 128"/>
                <a:gd name="T18" fmla="*/ 74 w 96"/>
                <a:gd name="T19" fmla="*/ 18 h 128"/>
                <a:gd name="T20" fmla="*/ 74 w 96"/>
                <a:gd name="T21" fmla="*/ 43 h 128"/>
                <a:gd name="T22" fmla="*/ 84 w 96"/>
                <a:gd name="T23" fmla="*/ 43 h 128"/>
                <a:gd name="T24" fmla="*/ 94 w 96"/>
                <a:gd name="T25" fmla="*/ 48 h 128"/>
                <a:gd name="T26" fmla="*/ 93 w 96"/>
                <a:gd name="T27" fmla="*/ 60 h 128"/>
                <a:gd name="T28" fmla="*/ 58 w 96"/>
                <a:gd name="T29" fmla="*/ 122 h 128"/>
                <a:gd name="T30" fmla="*/ 48 w 96"/>
                <a:gd name="T31" fmla="*/ 128 h 128"/>
                <a:gd name="T32" fmla="*/ 13 w 96"/>
                <a:gd name="T33" fmla="*/ 51 h 128"/>
                <a:gd name="T34" fmla="*/ 9 w 96"/>
                <a:gd name="T35" fmla="*/ 52 h 128"/>
                <a:gd name="T36" fmla="*/ 10 w 96"/>
                <a:gd name="T37" fmla="*/ 56 h 128"/>
                <a:gd name="T38" fmla="*/ 45 w 96"/>
                <a:gd name="T39" fmla="*/ 118 h 128"/>
                <a:gd name="T40" fmla="*/ 48 w 96"/>
                <a:gd name="T41" fmla="*/ 120 h 128"/>
                <a:gd name="T42" fmla="*/ 51 w 96"/>
                <a:gd name="T43" fmla="*/ 118 h 128"/>
                <a:gd name="T44" fmla="*/ 87 w 96"/>
                <a:gd name="T45" fmla="*/ 56 h 128"/>
                <a:gd name="T46" fmla="*/ 87 w 96"/>
                <a:gd name="T47" fmla="*/ 52 h 128"/>
                <a:gd name="T48" fmla="*/ 84 w 96"/>
                <a:gd name="T49" fmla="*/ 51 h 128"/>
                <a:gd name="T50" fmla="*/ 66 w 96"/>
                <a:gd name="T51" fmla="*/ 51 h 128"/>
                <a:gd name="T52" fmla="*/ 66 w 96"/>
                <a:gd name="T53" fmla="*/ 18 h 128"/>
                <a:gd name="T54" fmla="*/ 55 w 96"/>
                <a:gd name="T55" fmla="*/ 8 h 128"/>
                <a:gd name="T56" fmla="*/ 41 w 96"/>
                <a:gd name="T57" fmla="*/ 8 h 128"/>
                <a:gd name="T58" fmla="*/ 31 w 96"/>
                <a:gd name="T59" fmla="*/ 18 h 128"/>
                <a:gd name="T60" fmla="*/ 31 w 96"/>
                <a:gd name="T61" fmla="*/ 51 h 128"/>
                <a:gd name="T62" fmla="*/ 13 w 96"/>
                <a:gd name="T63" fmla="*/ 5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28">
                  <a:moveTo>
                    <a:pt x="48" y="128"/>
                  </a:moveTo>
                  <a:cubicBezTo>
                    <a:pt x="44" y="128"/>
                    <a:pt x="41" y="126"/>
                    <a:pt x="38" y="12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6"/>
                    <a:pt x="0" y="52"/>
                    <a:pt x="2" y="48"/>
                  </a:cubicBezTo>
                  <a:cubicBezTo>
                    <a:pt x="4" y="45"/>
                    <a:pt x="8" y="43"/>
                    <a:pt x="1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8"/>
                    <a:pt x="3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0"/>
                    <a:pt x="74" y="8"/>
                    <a:pt x="74" y="18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8" y="43"/>
                    <a:pt x="92" y="45"/>
                    <a:pt x="94" y="48"/>
                  </a:cubicBezTo>
                  <a:cubicBezTo>
                    <a:pt x="96" y="52"/>
                    <a:pt x="96" y="56"/>
                    <a:pt x="93" y="60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6" y="126"/>
                    <a:pt x="52" y="128"/>
                    <a:pt x="48" y="128"/>
                  </a:cubicBezTo>
                  <a:close/>
                  <a:moveTo>
                    <a:pt x="13" y="51"/>
                  </a:moveTo>
                  <a:cubicBezTo>
                    <a:pt x="11" y="51"/>
                    <a:pt x="10" y="52"/>
                    <a:pt x="9" y="52"/>
                  </a:cubicBezTo>
                  <a:cubicBezTo>
                    <a:pt x="9" y="53"/>
                    <a:pt x="9" y="55"/>
                    <a:pt x="10" y="56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6" y="119"/>
                    <a:pt x="47" y="120"/>
                    <a:pt x="48" y="120"/>
                  </a:cubicBezTo>
                  <a:cubicBezTo>
                    <a:pt x="49" y="120"/>
                    <a:pt x="50" y="119"/>
                    <a:pt x="51" y="118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5"/>
                    <a:pt x="88" y="53"/>
                    <a:pt x="87" y="52"/>
                  </a:cubicBezTo>
                  <a:cubicBezTo>
                    <a:pt x="87" y="52"/>
                    <a:pt x="85" y="51"/>
                    <a:pt x="84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2"/>
                    <a:pt x="61" y="8"/>
                    <a:pt x="55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6" y="8"/>
                    <a:pt x="31" y="12"/>
                    <a:pt x="31" y="18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13" y="51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2" y="2258805"/>
            <a:ext cx="5408442" cy="3162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480" r="687"/>
          <a:stretch>
            <a:fillRect/>
          </a:stretch>
        </p:blipFill>
        <p:spPr>
          <a:xfrm>
            <a:off x="6561272" y="2584619"/>
            <a:ext cx="5630728" cy="3357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8585" y="6707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35" name="矩形 34"/>
          <p:cNvSpPr/>
          <p:nvPr/>
        </p:nvSpPr>
        <p:spPr>
          <a:xfrm>
            <a:off x="4092592" y="1724936"/>
            <a:ext cx="3816873" cy="264636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4092592" y="1738411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个人信息界面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17529" y="5665467"/>
            <a:ext cx="2058912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>
                <a:solidFill>
                  <a:schemeClr val="bg1"/>
                </a:solidFill>
                <a:ea typeface="微软雅黑" panose="020B0503020204020204" charset="-122"/>
              </a:rPr>
              <a:t>期货信息实时更新界面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51" name="组合 33"/>
          <p:cNvGrpSpPr/>
          <p:nvPr/>
        </p:nvGrpSpPr>
        <p:grpSpPr>
          <a:xfrm>
            <a:off x="3695577" y="1759791"/>
            <a:ext cx="210140" cy="229781"/>
            <a:chOff x="6383338" y="3238501"/>
            <a:chExt cx="339725" cy="371475"/>
          </a:xfrm>
          <a:solidFill>
            <a:srgbClr val="24B0D2"/>
          </a:solidFill>
        </p:grpSpPr>
        <p:sp>
          <p:nvSpPr>
            <p:cNvPr id="52" name="Freeform 125"/>
            <p:cNvSpPr>
              <a:spLocks noEditPoints="1"/>
            </p:cNvSpPr>
            <p:nvPr/>
          </p:nvSpPr>
          <p:spPr bwMode="auto">
            <a:xfrm>
              <a:off x="6383338" y="3541713"/>
              <a:ext cx="339725" cy="68263"/>
            </a:xfrm>
            <a:custGeom>
              <a:avLst/>
              <a:gdLst>
                <a:gd name="T0" fmla="*/ 128 w 143"/>
                <a:gd name="T1" fmla="*/ 29 h 29"/>
                <a:gd name="T2" fmla="*/ 14 w 143"/>
                <a:gd name="T3" fmla="*/ 29 h 29"/>
                <a:gd name="T4" fmla="*/ 0 w 143"/>
                <a:gd name="T5" fmla="*/ 15 h 29"/>
                <a:gd name="T6" fmla="*/ 14 w 143"/>
                <a:gd name="T7" fmla="*/ 0 h 29"/>
                <a:gd name="T8" fmla="*/ 54 w 143"/>
                <a:gd name="T9" fmla="*/ 0 h 29"/>
                <a:gd name="T10" fmla="*/ 58 w 143"/>
                <a:gd name="T11" fmla="*/ 7 h 29"/>
                <a:gd name="T12" fmla="*/ 71 w 143"/>
                <a:gd name="T13" fmla="*/ 16 h 29"/>
                <a:gd name="T14" fmla="*/ 84 w 143"/>
                <a:gd name="T15" fmla="*/ 7 h 29"/>
                <a:gd name="T16" fmla="*/ 88 w 143"/>
                <a:gd name="T17" fmla="*/ 0 h 29"/>
                <a:gd name="T18" fmla="*/ 128 w 143"/>
                <a:gd name="T19" fmla="*/ 0 h 29"/>
                <a:gd name="T20" fmla="*/ 143 w 143"/>
                <a:gd name="T21" fmla="*/ 15 h 29"/>
                <a:gd name="T22" fmla="*/ 128 w 143"/>
                <a:gd name="T23" fmla="*/ 29 h 29"/>
                <a:gd name="T24" fmla="*/ 14 w 143"/>
                <a:gd name="T25" fmla="*/ 4 h 29"/>
                <a:gd name="T26" fmla="*/ 4 w 143"/>
                <a:gd name="T27" fmla="*/ 15 h 29"/>
                <a:gd name="T28" fmla="*/ 14 w 143"/>
                <a:gd name="T29" fmla="*/ 25 h 29"/>
                <a:gd name="T30" fmla="*/ 128 w 143"/>
                <a:gd name="T31" fmla="*/ 25 h 29"/>
                <a:gd name="T32" fmla="*/ 139 w 143"/>
                <a:gd name="T33" fmla="*/ 15 h 29"/>
                <a:gd name="T34" fmla="*/ 128 w 143"/>
                <a:gd name="T35" fmla="*/ 4 h 29"/>
                <a:gd name="T36" fmla="*/ 91 w 143"/>
                <a:gd name="T37" fmla="*/ 4 h 29"/>
                <a:gd name="T38" fmla="*/ 88 w 143"/>
                <a:gd name="T39" fmla="*/ 9 h 29"/>
                <a:gd name="T40" fmla="*/ 71 w 143"/>
                <a:gd name="T41" fmla="*/ 20 h 29"/>
                <a:gd name="T42" fmla="*/ 55 w 143"/>
                <a:gd name="T43" fmla="*/ 9 h 29"/>
                <a:gd name="T44" fmla="*/ 52 w 143"/>
                <a:gd name="T45" fmla="*/ 4 h 29"/>
                <a:gd name="T46" fmla="*/ 14 w 143"/>
                <a:gd name="T4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29">
                  <a:moveTo>
                    <a:pt x="128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1" y="13"/>
                    <a:pt x="66" y="16"/>
                    <a:pt x="71" y="16"/>
                  </a:cubicBezTo>
                  <a:cubicBezTo>
                    <a:pt x="76" y="16"/>
                    <a:pt x="81" y="13"/>
                    <a:pt x="84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6" y="0"/>
                    <a:pt x="143" y="6"/>
                    <a:pt x="143" y="15"/>
                  </a:cubicBezTo>
                  <a:cubicBezTo>
                    <a:pt x="143" y="23"/>
                    <a:pt x="136" y="29"/>
                    <a:pt x="128" y="29"/>
                  </a:cubicBezTo>
                  <a:close/>
                  <a:moveTo>
                    <a:pt x="14" y="4"/>
                  </a:moveTo>
                  <a:cubicBezTo>
                    <a:pt x="8" y="4"/>
                    <a:pt x="4" y="9"/>
                    <a:pt x="4" y="15"/>
                  </a:cubicBezTo>
                  <a:cubicBezTo>
                    <a:pt x="4" y="20"/>
                    <a:pt x="8" y="25"/>
                    <a:pt x="14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4" y="25"/>
                    <a:pt x="139" y="20"/>
                    <a:pt x="139" y="15"/>
                  </a:cubicBezTo>
                  <a:cubicBezTo>
                    <a:pt x="139" y="9"/>
                    <a:pt x="134" y="4"/>
                    <a:pt x="128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4" y="16"/>
                    <a:pt x="78" y="20"/>
                    <a:pt x="71" y="20"/>
                  </a:cubicBezTo>
                  <a:cubicBezTo>
                    <a:pt x="65" y="20"/>
                    <a:pt x="59" y="16"/>
                    <a:pt x="55" y="9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53" name="Freeform 126"/>
            <p:cNvSpPr>
              <a:spLocks noEditPoints="1"/>
            </p:cNvSpPr>
            <p:nvPr/>
          </p:nvSpPr>
          <p:spPr bwMode="auto">
            <a:xfrm>
              <a:off x="6438901" y="3238501"/>
              <a:ext cx="227013" cy="303213"/>
            </a:xfrm>
            <a:custGeom>
              <a:avLst/>
              <a:gdLst>
                <a:gd name="T0" fmla="*/ 48 w 96"/>
                <a:gd name="T1" fmla="*/ 128 h 128"/>
                <a:gd name="T2" fmla="*/ 38 w 96"/>
                <a:gd name="T3" fmla="*/ 122 h 128"/>
                <a:gd name="T4" fmla="*/ 3 w 96"/>
                <a:gd name="T5" fmla="*/ 60 h 128"/>
                <a:gd name="T6" fmla="*/ 2 w 96"/>
                <a:gd name="T7" fmla="*/ 48 h 128"/>
                <a:gd name="T8" fmla="*/ 13 w 96"/>
                <a:gd name="T9" fmla="*/ 43 h 128"/>
                <a:gd name="T10" fmla="*/ 23 w 96"/>
                <a:gd name="T11" fmla="*/ 43 h 128"/>
                <a:gd name="T12" fmla="*/ 23 w 96"/>
                <a:gd name="T13" fmla="*/ 18 h 128"/>
                <a:gd name="T14" fmla="*/ 41 w 96"/>
                <a:gd name="T15" fmla="*/ 0 h 128"/>
                <a:gd name="T16" fmla="*/ 55 w 96"/>
                <a:gd name="T17" fmla="*/ 0 h 128"/>
                <a:gd name="T18" fmla="*/ 74 w 96"/>
                <a:gd name="T19" fmla="*/ 18 h 128"/>
                <a:gd name="T20" fmla="*/ 74 w 96"/>
                <a:gd name="T21" fmla="*/ 43 h 128"/>
                <a:gd name="T22" fmla="*/ 84 w 96"/>
                <a:gd name="T23" fmla="*/ 43 h 128"/>
                <a:gd name="T24" fmla="*/ 94 w 96"/>
                <a:gd name="T25" fmla="*/ 48 h 128"/>
                <a:gd name="T26" fmla="*/ 93 w 96"/>
                <a:gd name="T27" fmla="*/ 60 h 128"/>
                <a:gd name="T28" fmla="*/ 58 w 96"/>
                <a:gd name="T29" fmla="*/ 122 h 128"/>
                <a:gd name="T30" fmla="*/ 48 w 96"/>
                <a:gd name="T31" fmla="*/ 128 h 128"/>
                <a:gd name="T32" fmla="*/ 13 w 96"/>
                <a:gd name="T33" fmla="*/ 51 h 128"/>
                <a:gd name="T34" fmla="*/ 9 w 96"/>
                <a:gd name="T35" fmla="*/ 52 h 128"/>
                <a:gd name="T36" fmla="*/ 10 w 96"/>
                <a:gd name="T37" fmla="*/ 56 h 128"/>
                <a:gd name="T38" fmla="*/ 45 w 96"/>
                <a:gd name="T39" fmla="*/ 118 h 128"/>
                <a:gd name="T40" fmla="*/ 48 w 96"/>
                <a:gd name="T41" fmla="*/ 120 h 128"/>
                <a:gd name="T42" fmla="*/ 51 w 96"/>
                <a:gd name="T43" fmla="*/ 118 h 128"/>
                <a:gd name="T44" fmla="*/ 87 w 96"/>
                <a:gd name="T45" fmla="*/ 56 h 128"/>
                <a:gd name="T46" fmla="*/ 87 w 96"/>
                <a:gd name="T47" fmla="*/ 52 h 128"/>
                <a:gd name="T48" fmla="*/ 84 w 96"/>
                <a:gd name="T49" fmla="*/ 51 h 128"/>
                <a:gd name="T50" fmla="*/ 66 w 96"/>
                <a:gd name="T51" fmla="*/ 51 h 128"/>
                <a:gd name="T52" fmla="*/ 66 w 96"/>
                <a:gd name="T53" fmla="*/ 18 h 128"/>
                <a:gd name="T54" fmla="*/ 55 w 96"/>
                <a:gd name="T55" fmla="*/ 8 h 128"/>
                <a:gd name="T56" fmla="*/ 41 w 96"/>
                <a:gd name="T57" fmla="*/ 8 h 128"/>
                <a:gd name="T58" fmla="*/ 31 w 96"/>
                <a:gd name="T59" fmla="*/ 18 h 128"/>
                <a:gd name="T60" fmla="*/ 31 w 96"/>
                <a:gd name="T61" fmla="*/ 51 h 128"/>
                <a:gd name="T62" fmla="*/ 13 w 96"/>
                <a:gd name="T63" fmla="*/ 5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28">
                  <a:moveTo>
                    <a:pt x="48" y="128"/>
                  </a:moveTo>
                  <a:cubicBezTo>
                    <a:pt x="44" y="128"/>
                    <a:pt x="41" y="126"/>
                    <a:pt x="38" y="12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6"/>
                    <a:pt x="0" y="52"/>
                    <a:pt x="2" y="48"/>
                  </a:cubicBezTo>
                  <a:cubicBezTo>
                    <a:pt x="4" y="45"/>
                    <a:pt x="8" y="43"/>
                    <a:pt x="1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8"/>
                    <a:pt x="3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0"/>
                    <a:pt x="74" y="8"/>
                    <a:pt x="74" y="18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8" y="43"/>
                    <a:pt x="92" y="45"/>
                    <a:pt x="94" y="48"/>
                  </a:cubicBezTo>
                  <a:cubicBezTo>
                    <a:pt x="96" y="52"/>
                    <a:pt x="96" y="56"/>
                    <a:pt x="93" y="60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6" y="126"/>
                    <a:pt x="52" y="128"/>
                    <a:pt x="48" y="128"/>
                  </a:cubicBezTo>
                  <a:close/>
                  <a:moveTo>
                    <a:pt x="13" y="51"/>
                  </a:moveTo>
                  <a:cubicBezTo>
                    <a:pt x="11" y="51"/>
                    <a:pt x="10" y="52"/>
                    <a:pt x="9" y="52"/>
                  </a:cubicBezTo>
                  <a:cubicBezTo>
                    <a:pt x="9" y="53"/>
                    <a:pt x="9" y="55"/>
                    <a:pt x="10" y="56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6" y="119"/>
                    <a:pt x="47" y="120"/>
                    <a:pt x="48" y="120"/>
                  </a:cubicBezTo>
                  <a:cubicBezTo>
                    <a:pt x="49" y="120"/>
                    <a:pt x="50" y="119"/>
                    <a:pt x="51" y="118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5"/>
                    <a:pt x="88" y="53"/>
                    <a:pt x="87" y="52"/>
                  </a:cubicBezTo>
                  <a:cubicBezTo>
                    <a:pt x="87" y="52"/>
                    <a:pt x="85" y="51"/>
                    <a:pt x="84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2"/>
                    <a:pt x="61" y="8"/>
                    <a:pt x="55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6" y="8"/>
                    <a:pt x="31" y="12"/>
                    <a:pt x="31" y="18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13" y="51"/>
                  </a:lnTo>
                  <a:close/>
                </a:path>
              </a:pathLst>
            </a:custGeom>
            <a:grpFill/>
            <a:ln w="9525">
              <a:solidFill>
                <a:srgbClr val="24B0D2"/>
              </a:solidFill>
              <a:round/>
            </a:ln>
          </p:spPr>
          <p:txBody>
            <a:bodyPr vert="horz" wrap="square" lIns="91371" tIns="45686" rIns="91371" bIns="45686" numCol="1" anchor="t" anchorCtr="0" compatLnSpc="1"/>
            <a:lstStyle/>
            <a:p>
              <a:endParaRPr lang="zh-CN" altLang="en-US" sz="14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18" y="2086864"/>
            <a:ext cx="7173135" cy="416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912" y="67916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服务器和数据库</a:t>
            </a: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76" y="1746683"/>
            <a:ext cx="3135752" cy="196969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62" y="1911965"/>
            <a:ext cx="4626598" cy="1895900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776" y="4449435"/>
            <a:ext cx="3294620" cy="1625491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562" y="4449435"/>
            <a:ext cx="3816873" cy="17673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77361" y="3807865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服务器端运行效果图</a:t>
            </a:r>
          </a:p>
        </p:txBody>
      </p:sp>
      <p:sp>
        <p:nvSpPr>
          <p:cNvPr id="31" name="矩形 30"/>
          <p:cNvSpPr/>
          <p:nvPr/>
        </p:nvSpPr>
        <p:spPr>
          <a:xfrm>
            <a:off x="6500768" y="6222566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>
                <a:latin typeface="+mn-ea"/>
              </a:rPr>
              <a:t>数据库存储时间预警单</a:t>
            </a:r>
            <a:endParaRPr lang="zh-CN" altLang="en-US" dirty="0"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77361" y="6222566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数据库存储价格预警单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00769" y="3807865"/>
            <a:ext cx="3816873" cy="411945"/>
          </a:xfrm>
          <a:prstGeom prst="rect">
            <a:avLst/>
          </a:prstGeom>
          <a:solidFill>
            <a:srgbClr val="24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数据库存储用户信息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  <p:tag name="COMMONDATA" val="eyJoZGlkIjoiM2Q1ZTNmNGNhNzQwZWEzNmU4MGFhZWI2N2Q5ZDEyMG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5115059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5115059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5115059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5115059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5115059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786</Words>
  <Application>Microsoft Office PowerPoint</Application>
  <PresentationFormat>宽屏</PresentationFormat>
  <Paragraphs>168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-apple-system</vt:lpstr>
      <vt:lpstr>DengXian</vt:lpstr>
      <vt:lpstr>DengXian</vt:lpstr>
      <vt:lpstr>DengXian Light</vt:lpstr>
      <vt:lpstr>方正正中黑简体</vt:lpstr>
      <vt:lpstr>思源黑体 CN Medium</vt:lpstr>
      <vt:lpstr>宋体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chen shuai</cp:lastModifiedBy>
  <cp:revision>110</cp:revision>
  <dcterms:created xsi:type="dcterms:W3CDTF">2017-10-13T08:07:00Z</dcterms:created>
  <dcterms:modified xsi:type="dcterms:W3CDTF">2023-11-16T01:48:46Z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CEFC244442C84801985A34B1A0661B1D_13</vt:lpwstr>
  </property>
  <property fmtid="{D5CDD505-2E9C-101B-9397-08002B2CF9AE}" pid="3" name="KSOProductBuildVer">
    <vt:lpwstr>2052-12.1.0.15712</vt:lpwstr>
  </property>
</Properties>
</file>