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7" r:id="rId2"/>
    <p:sldId id="262" r:id="rId3"/>
    <p:sldId id="298" r:id="rId4"/>
    <p:sldId id="257" r:id="rId5"/>
    <p:sldId id="258" r:id="rId6"/>
    <p:sldId id="285" r:id="rId7"/>
    <p:sldId id="295" r:id="rId8"/>
    <p:sldId id="260" r:id="rId9"/>
    <p:sldId id="259" r:id="rId10"/>
    <p:sldId id="263" r:id="rId11"/>
    <p:sldId id="288" r:id="rId12"/>
    <p:sldId id="299" r:id="rId13"/>
    <p:sldId id="265" r:id="rId14"/>
    <p:sldId id="266" r:id="rId15"/>
    <p:sldId id="268" r:id="rId16"/>
    <p:sldId id="271" r:id="rId17"/>
    <p:sldId id="300" r:id="rId18"/>
    <p:sldId id="270" r:id="rId19"/>
    <p:sldId id="272" r:id="rId20"/>
    <p:sldId id="267" r:id="rId21"/>
    <p:sldId id="301" r:id="rId22"/>
    <p:sldId id="274" r:id="rId23"/>
    <p:sldId id="276" r:id="rId24"/>
    <p:sldId id="275" r:id="rId25"/>
    <p:sldId id="283" r:id="rId26"/>
    <p:sldId id="302" r:id="rId27"/>
    <p:sldId id="279" r:id="rId28"/>
    <p:sldId id="280" r:id="rId29"/>
    <p:sldId id="281" r:id="rId30"/>
    <p:sldId id="294" r:id="rId31"/>
    <p:sldId id="303" r:id="rId32"/>
    <p:sldId id="277" r:id="rId33"/>
    <p:sldId id="284" r:id="rId34"/>
    <p:sldId id="287" r:id="rId35"/>
    <p:sldId id="292" r:id="rId36"/>
    <p:sldId id="293" r:id="rId37"/>
    <p:sldId id="286" r:id="rId3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6D9"/>
    <a:srgbClr val="7F98E5"/>
    <a:srgbClr val="5B9BD5"/>
    <a:srgbClr val="C8485A"/>
    <a:srgbClr val="BD394C"/>
    <a:srgbClr val="CC3266"/>
    <a:srgbClr val="C44C4C"/>
    <a:srgbClr val="CC6464"/>
    <a:srgbClr val="CC5566"/>
    <a:srgbClr val="CC4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C59D4B-F0C4-4D79-A0E1-D9F4F95975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9E1256-81D9-4C10-9F17-E3FBB07C51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B016B-8EC1-4440-9850-586B70BF980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39C1B8-326E-419E-866D-E6D215834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E6898-7828-4EF6-AFD1-C133720D97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1D744-783F-4F59-9873-3D097426B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9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8FA42-8DB2-43D7-A34D-4A468B4A9A2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5AC60-CFE3-44AD-B69E-170F00501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8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ECE5-C6AF-47E3-9E80-2CAD5DDB6B70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E057-8A21-4B8B-ABEE-DEED82C6D549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BC8A-5D1A-412A-B86A-6F48F5C4E282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833-8DBC-4F91-A931-69AAD7391DA4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6803-E75E-4473-B492-6DFB35003A03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F1AD-EA4E-47A0-94FA-702BE252354C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CC26-9729-4624-B0E9-E7595F95948D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01E1-2CB2-485A-9DBF-1977E203B797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A78-EA9E-4A6F-9892-27F523DC7616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B644-007A-4F1B-82BA-75123C0BDA8E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982-F919-437B-BA07-37024EDED3BB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6C5A-F98A-486A-9666-222C5DEAF9D5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16FA-BE2E-4F85-A724-8A21F7AD2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0" y="3104147"/>
            <a:ext cx="6863540" cy="68018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69C1AA-398D-4AF0-80F7-06A3211FE067}"/>
              </a:ext>
            </a:extLst>
          </p:cNvPr>
          <p:cNvSpPr/>
          <p:nvPr/>
        </p:nvSpPr>
        <p:spPr>
          <a:xfrm>
            <a:off x="-5540" y="3122621"/>
            <a:ext cx="1444196" cy="250041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000DA68-18AE-465E-91CA-041AFA0207F5}"/>
              </a:ext>
            </a:extLst>
          </p:cNvPr>
          <p:cNvSpPr/>
          <p:nvPr/>
        </p:nvSpPr>
        <p:spPr>
          <a:xfrm>
            <a:off x="0" y="0"/>
            <a:ext cx="6852460" cy="3104147"/>
          </a:xfrm>
          <a:prstGeom prst="flowChartProcess">
            <a:avLst/>
          </a:prstGeom>
          <a:solidFill>
            <a:srgbClr val="C8485A"/>
          </a:solidFill>
          <a:ln w="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11ADF9A-A659-42CF-9E50-97C8B17B1634}"/>
              </a:ext>
            </a:extLst>
          </p:cNvPr>
          <p:cNvSpPr/>
          <p:nvPr/>
        </p:nvSpPr>
        <p:spPr>
          <a:xfrm rot="5400000">
            <a:off x="-584939" y="3676620"/>
            <a:ext cx="1830382" cy="671584"/>
          </a:xfrm>
          <a:prstGeom prst="flowChartProcess">
            <a:avLst/>
          </a:prstGeom>
          <a:pattFill prst="wdDnDiag">
            <a:fgClr>
              <a:srgbClr val="C8485A"/>
            </a:fgClr>
            <a:bgClr>
              <a:srgbClr val="5B9BD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90F1C2-87FF-4DB8-9CFE-11814A9554CD}"/>
              </a:ext>
            </a:extLst>
          </p:cNvPr>
          <p:cNvSpPr txBox="1"/>
          <p:nvPr/>
        </p:nvSpPr>
        <p:spPr>
          <a:xfrm>
            <a:off x="1169646" y="1228961"/>
            <a:ext cx="181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义务教育教科书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</a:rPr>
              <a:t>（五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·</a:t>
            </a:r>
            <a:r>
              <a:rPr lang="zh-CN" altLang="en-US" dirty="0">
                <a:solidFill>
                  <a:prstClr val="black"/>
                </a:solidFill>
              </a:rPr>
              <a:t>四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学制 ）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4C224449-A5CA-42F5-8AC3-12E705F779CF}"/>
              </a:ext>
            </a:extLst>
          </p:cNvPr>
          <p:cNvSpPr/>
          <p:nvPr/>
        </p:nvSpPr>
        <p:spPr>
          <a:xfrm>
            <a:off x="-5540" y="0"/>
            <a:ext cx="6858000" cy="433439"/>
          </a:xfrm>
          <a:prstGeom prst="flowChartProcess">
            <a:avLst/>
          </a:prstGeom>
          <a:pattFill prst="wdDnDiag">
            <a:fgClr>
              <a:srgbClr val="C00000"/>
            </a:fgClr>
            <a:bgClr>
              <a:srgbClr val="C8485A"/>
            </a:bgClr>
          </a:patt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224BDE-AC37-4965-92B8-8C27718B00E9}"/>
              </a:ext>
            </a:extLst>
          </p:cNvPr>
          <p:cNvSpPr/>
          <p:nvPr/>
        </p:nvSpPr>
        <p:spPr>
          <a:xfrm>
            <a:off x="4636655" y="433439"/>
            <a:ext cx="2215805" cy="267070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5864986D-DDF4-4B8C-82C7-C778ADEAE9E6}"/>
              </a:ext>
            </a:extLst>
          </p:cNvPr>
          <p:cNvSpPr/>
          <p:nvPr/>
        </p:nvSpPr>
        <p:spPr>
          <a:xfrm>
            <a:off x="3469785" y="433439"/>
            <a:ext cx="2522416" cy="2670708"/>
          </a:xfrm>
          <a:prstGeom prst="round2DiagRect">
            <a:avLst>
              <a:gd name="adj1" fmla="val 44507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七年级</a:t>
            </a:r>
            <a:r>
              <a:rPr lang="zh-CN" altLang="en-US" sz="3200" noProof="0" dirty="0">
                <a:solidFill>
                  <a:schemeClr val="tx1"/>
                </a:solidFill>
                <a:latin typeface="Calibri"/>
                <a:ea typeface="等线" panose="02010600030101010101" pitchFamily="2" charset="-122"/>
              </a:rPr>
              <a:t>全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册</a:t>
            </a:r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F0839216-2F95-49F6-9055-D7BB5A7B91A2}"/>
              </a:ext>
            </a:extLst>
          </p:cNvPr>
          <p:cNvSpPr/>
          <p:nvPr/>
        </p:nvSpPr>
        <p:spPr>
          <a:xfrm>
            <a:off x="762517" y="3195199"/>
            <a:ext cx="2593625" cy="250041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095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新♂语文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B2ACD1-856F-472E-927D-507F030E2BA9}"/>
              </a:ext>
            </a:extLst>
          </p:cNvPr>
          <p:cNvSpPr/>
          <p:nvPr/>
        </p:nvSpPr>
        <p:spPr>
          <a:xfrm>
            <a:off x="0" y="433439"/>
            <a:ext cx="666044" cy="2670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AA0D-11ED-4C54-99A3-32BDA0EB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04495"/>
          </a:xfrm>
        </p:spPr>
        <p:txBody>
          <a:bodyPr/>
          <a:lstStyle/>
          <a:p>
            <a:r>
              <a:rPr lang="en-US" altLang="zh-CN" dirty="0"/>
              <a:t>*4.</a:t>
            </a:r>
            <a:r>
              <a:rPr lang="zh-CN" altLang="en-US" dirty="0"/>
              <a:t>再塑生命的人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F780-C43C-446C-870C-4D578228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7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0F4CF-2792-4235-84A9-10CA9A06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21466"/>
            <a:ext cx="5915025" cy="791107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单元学习</a:t>
            </a:r>
            <a:r>
              <a:rPr lang="en-US" altLang="zh-CN" sz="2800" dirty="0"/>
              <a:t>1</a:t>
            </a:r>
            <a:br>
              <a:rPr lang="en-US" altLang="zh-CN" sz="2800" dirty="0"/>
            </a:br>
            <a:r>
              <a:rPr lang="zh-CN" altLang="en-US" sz="2800" dirty="0"/>
              <a:t>七四大舞台</a:t>
            </a:r>
          </a:p>
        </p:txBody>
      </p:sp>
    </p:spTree>
    <p:extLst>
      <p:ext uri="{BB962C8B-B14F-4D97-AF65-F5344CB8AC3E}">
        <p14:creationId xmlns:p14="http://schemas.microsoft.com/office/powerpoint/2010/main" val="191833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17" y="622300"/>
            <a:ext cx="5921435" cy="1333500"/>
          </a:xfrm>
        </p:spPr>
        <p:txBody>
          <a:bodyPr>
            <a:normAutofit/>
          </a:bodyPr>
          <a:lstStyle/>
          <a:p>
            <a: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第二单元：</a:t>
            </a:r>
            <a:b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000" b="1" i="1" dirty="0">
                <a:solidFill>
                  <a:srgbClr val="4066D9"/>
                </a:solidFill>
              </a:rPr>
              <a:t>诗文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1488" y="1270000"/>
            <a:ext cx="2817812" cy="0"/>
          </a:xfrm>
          <a:prstGeom prst="line">
            <a:avLst/>
          </a:prstGeom>
          <a:ln w="38100">
            <a:solidFill>
              <a:srgbClr val="40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67357" y="2648358"/>
            <a:ext cx="5919858" cy="6270376"/>
          </a:xfrm>
        </p:spPr>
        <p:txBody>
          <a:bodyPr/>
          <a:lstStyle/>
          <a:p>
            <a:r>
              <a:rPr lang="zh-CN" altLang="en-US" dirty="0"/>
              <a:t>本单元将学习</a:t>
            </a:r>
          </a:p>
        </p:txBody>
      </p:sp>
    </p:spTree>
    <p:extLst>
      <p:ext uri="{BB962C8B-B14F-4D97-AF65-F5344CB8AC3E}">
        <p14:creationId xmlns:p14="http://schemas.microsoft.com/office/powerpoint/2010/main" val="279998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C97F0-3BDD-4C0D-8C4C-AB0CE6A9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秋思三则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9723F-84E0-4B00-A119-C1D53204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4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0AE6-F440-479C-BB9A-A3DC1668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斜对</a:t>
            </a:r>
            <a:r>
              <a:rPr lang="zh-CN" altLang="en-US" dirty="0" smtClean="0"/>
              <a:t>诗二则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2131-7146-4F4B-9B44-B1E04ACC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8FF9-F739-4D98-AA46-8D422EDA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现代诗两篇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C6DB9-24C1-478E-9A1C-5BBCC317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7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622F-31D7-4053-90B0-2971A249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163" y="-185472"/>
            <a:ext cx="5915025" cy="191470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8</a:t>
            </a:r>
            <a:r>
              <a:rPr lang="zh-CN" altLang="en-US" sz="2000" dirty="0" smtClean="0"/>
              <a:t>俏</a:t>
            </a:r>
            <a:r>
              <a:rPr lang="zh-CN" altLang="en-US" sz="2000" dirty="0"/>
              <a:t>佳的阿伟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123E9-61EB-4F70-9055-BA595BDF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1B7EB-A0A6-47D3-B885-5946C124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64" b="89744" l="2804" r="98131">
                        <a14:foregroundMark x1="3738" y1="25641" x2="26168" y2="12821"/>
                        <a14:foregroundMark x1="34579" y1="30769" x2="86916" y2="48718"/>
                        <a14:foregroundMark x1="86916" y1="48718" x2="93458" y2="87179"/>
                        <a14:foregroundMark x1="98131" y1="25641" x2="97196" y2="5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3" y="430821"/>
            <a:ext cx="1071712" cy="3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6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17" y="622300"/>
            <a:ext cx="5921435" cy="1333500"/>
          </a:xfrm>
        </p:spPr>
        <p:txBody>
          <a:bodyPr>
            <a:normAutofit/>
          </a:bodyPr>
          <a:lstStyle/>
          <a:p>
            <a: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第二单元：</a:t>
            </a:r>
            <a:b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000" b="1" i="1" dirty="0">
                <a:solidFill>
                  <a:srgbClr val="4066D9"/>
                </a:solidFill>
              </a:rPr>
              <a:t>古文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1488" y="1270000"/>
            <a:ext cx="2817812" cy="0"/>
          </a:xfrm>
          <a:prstGeom prst="line">
            <a:avLst/>
          </a:prstGeom>
          <a:ln w="38100">
            <a:solidFill>
              <a:srgbClr val="40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67357" y="2648358"/>
            <a:ext cx="5919858" cy="6270376"/>
          </a:xfrm>
        </p:spPr>
        <p:txBody>
          <a:bodyPr/>
          <a:lstStyle/>
          <a:p>
            <a:r>
              <a:rPr lang="zh-CN" altLang="en-US" dirty="0"/>
              <a:t>本单元将学习</a:t>
            </a:r>
          </a:p>
        </p:txBody>
      </p:sp>
    </p:spTree>
    <p:extLst>
      <p:ext uri="{BB962C8B-B14F-4D97-AF65-F5344CB8AC3E}">
        <p14:creationId xmlns:p14="http://schemas.microsoft.com/office/powerpoint/2010/main" val="30588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434DA-097F-4E8C-A2D7-452E8C18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古文一篇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72B50-36E5-4A51-AD0B-E04C7B5D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8AAD8-6870-457D-96EF-BAB91908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催逝员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37BC1-ED55-484C-BA9B-2D0D309C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老冯者持鸡羹入，见四座俨然，遂突发恶疾，嘻哈大笑。置羹于案，忽疑，环顾四座。问：呜呼，菜已尽备，不食何为？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一王姓队长曰：老冯，诸位皆不敢食。或曰毒于菜中。</a:t>
            </a:r>
            <a:endParaRPr lang="en-US" altLang="zh-CN" b="0" i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21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90"/>
          <a:stretch>
            <a:fillRect/>
          </a:stretch>
        </p:blipFill>
        <p:spPr bwMode="auto">
          <a:xfrm>
            <a:off x="0" y="0"/>
            <a:ext cx="6858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517900"/>
            <a:ext cx="6858000" cy="6388100"/>
          </a:xfrm>
          <a:prstGeom prst="rect">
            <a:avLst/>
          </a:prstGeom>
          <a:solidFill>
            <a:srgbClr val="958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七一搞基中学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上海</a:t>
            </a:r>
            <a:r>
              <a:rPr lang="en-US" altLang="zh-CN" b="1" dirty="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·</a:t>
            </a:r>
            <a:endParaRPr lang="zh-CN" altLang="en-US" b="1" dirty="0">
              <a:solidFill>
                <a:schemeClr val="tx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B1948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8" t="39358" r="38148" b="51540"/>
          <a:stretch>
            <a:fillRect/>
          </a:stretch>
        </p:blipFill>
        <p:spPr bwMode="auto">
          <a:xfrm>
            <a:off x="2616200" y="3898900"/>
            <a:ext cx="16256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2003D-D47C-44A1-8F3D-B17012EB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*11.</a:t>
            </a:r>
            <a:r>
              <a:rPr lang="zh-CN" altLang="en-US" dirty="0"/>
              <a:t>卖瓜三则（三语）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3B07B-1FA8-4F59-A541-8E7A7FD3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F1260F7-59B2-4533-B166-6DD123279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7999" cy="990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17" y="622300"/>
            <a:ext cx="5921435" cy="1333500"/>
          </a:xfrm>
        </p:spPr>
        <p:txBody>
          <a:bodyPr>
            <a:normAutofit/>
          </a:bodyPr>
          <a:lstStyle/>
          <a:p>
            <a: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第四单元：</a:t>
            </a:r>
            <a:b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000" b="1" i="1" dirty="0">
                <a:solidFill>
                  <a:srgbClr val="4066D9"/>
                </a:solidFill>
              </a:rPr>
              <a:t>诗歌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1488" y="1270000"/>
            <a:ext cx="2817812" cy="0"/>
          </a:xfrm>
          <a:prstGeom prst="line">
            <a:avLst/>
          </a:prstGeom>
          <a:ln w="38100">
            <a:solidFill>
              <a:srgbClr val="40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67357" y="2648358"/>
            <a:ext cx="5919858" cy="6270376"/>
          </a:xfrm>
        </p:spPr>
        <p:txBody>
          <a:bodyPr/>
          <a:lstStyle/>
          <a:p>
            <a:r>
              <a:rPr lang="zh-CN" altLang="en-US" dirty="0"/>
              <a:t>本单元将学习</a:t>
            </a:r>
          </a:p>
        </p:txBody>
      </p:sp>
    </p:spTree>
    <p:extLst>
      <p:ext uri="{BB962C8B-B14F-4D97-AF65-F5344CB8AC3E}">
        <p14:creationId xmlns:p14="http://schemas.microsoft.com/office/powerpoint/2010/main" val="84101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19C4D-BC20-49FB-B687-37444C53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582744"/>
            <a:ext cx="5915025" cy="681915"/>
          </a:xfrm>
        </p:spPr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热爱</a:t>
            </a:r>
            <a:r>
              <a:rPr lang="en-US" altLang="zh-CN" dirty="0" smtClean="0"/>
              <a:t>114514</a:t>
            </a:r>
            <a:r>
              <a:rPr lang="zh-CN" altLang="en-US" dirty="0" smtClean="0"/>
              <a:t>的</a:t>
            </a:r>
            <a:r>
              <a:rPr lang="en-US" altLang="zh-CN" dirty="0" err="1"/>
              <a:t>qiyi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53988-1598-451E-A032-AF6E2A4D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1264659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00" dirty="0"/>
              <a:t>Super Idol</a:t>
            </a:r>
            <a:r>
              <a:rPr lang="zh-CN" altLang="en-US" sz="1700" dirty="0"/>
              <a:t>的级八 都没你的</a:t>
            </a:r>
            <a:r>
              <a:rPr lang="en-US" altLang="zh-CN" sz="1700" dirty="0" err="1"/>
              <a:t>dar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八月正午的皇秽 都没你傻</a:t>
            </a:r>
            <a:r>
              <a:rPr lang="en-US" altLang="zh-CN" sz="1700" dirty="0"/>
              <a:t>X</a:t>
            </a:r>
          </a:p>
          <a:p>
            <a:pPr marL="0" indent="0">
              <a:buNone/>
            </a:pPr>
            <a:r>
              <a:rPr lang="zh-CN" altLang="en-US" sz="1700" dirty="0"/>
              <a:t>热爱</a:t>
            </a:r>
            <a:r>
              <a:rPr lang="en-US" altLang="zh-CN" sz="1700" dirty="0"/>
              <a:t>114514</a:t>
            </a:r>
            <a:r>
              <a:rPr lang="zh-CN" altLang="en-US" sz="1700" dirty="0"/>
              <a:t>的牠 滴♂滴浓缩的王子橙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你不知道挣淚多脑瘫 教学有方全家都破</a:t>
            </a:r>
            <a:r>
              <a:rPr lang="en-US" altLang="zh-CN" sz="1700" dirty="0"/>
              <a:t>-</a:t>
            </a:r>
            <a:r>
              <a:rPr lang="zh-CN" altLang="en-US" sz="1700" dirty="0"/>
              <a:t>产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你不知道皇秽多好♂看 十代祖宗与我留下羁♂绊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小搓比 光头旭焊 本来就没有几把 又错失了</a:t>
            </a:r>
            <a:r>
              <a:rPr lang="en-US" altLang="zh-CN" sz="1700" dirty="0" err="1"/>
              <a:t>dan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副校长拿肾连肝 </a:t>
            </a:r>
            <a:r>
              <a:rPr lang="en-US" altLang="zh-CN" sz="1700" dirty="0" err="1"/>
              <a:t>jingfang</a:t>
            </a:r>
            <a:r>
              <a:rPr lang="zh-CN" altLang="en-US" sz="1700" dirty="0"/>
              <a:t>二胎刘婵</a:t>
            </a:r>
          </a:p>
          <a:p>
            <a:pPr marL="0" indent="0">
              <a:buNone/>
            </a:pPr>
            <a:r>
              <a:rPr lang="zh-CN" altLang="en-US" sz="1700" dirty="0"/>
              <a:t>在这独一无二 陈</a:t>
            </a:r>
            <a:r>
              <a:rPr lang="en-US" altLang="zh-CN" sz="1700" dirty="0"/>
              <a:t>showing</a:t>
            </a:r>
            <a:r>
              <a:rPr lang="zh-CN" altLang="en-US" sz="1700" dirty="0"/>
              <a:t>的司马</a:t>
            </a:r>
          </a:p>
          <a:p>
            <a:pPr marL="0" indent="0">
              <a:buNone/>
            </a:pPr>
            <a:r>
              <a:rPr lang="zh-CN" altLang="en-US" sz="1700" dirty="0"/>
              <a:t>不怕失败朱彬彬 真的太逊啦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李淑慧跳山羊</a:t>
            </a:r>
            <a:r>
              <a:rPr lang="en-US" altLang="zh-CN" sz="1700" dirty="0"/>
              <a:t>dang</a:t>
            </a:r>
            <a:r>
              <a:rPr lang="zh-CN" altLang="en-US" sz="1700" dirty="0"/>
              <a:t>被卡 南美外教一生守寡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在这独一无二 陈</a:t>
            </a:r>
            <a:r>
              <a:rPr lang="en-US" altLang="zh-CN" sz="1700" dirty="0"/>
              <a:t>showing</a:t>
            </a:r>
            <a:r>
              <a:rPr lang="zh-CN" altLang="en-US" sz="1700" dirty="0"/>
              <a:t>的司马</a:t>
            </a:r>
          </a:p>
          <a:p>
            <a:pPr marL="0" indent="0">
              <a:buNone/>
            </a:pPr>
            <a:r>
              <a:rPr lang="zh-CN" altLang="en-US" sz="1700" dirty="0"/>
              <a:t>不怕失败朱彬彬 真的太逊啦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李淑慧跳山羊</a:t>
            </a:r>
            <a:r>
              <a:rPr lang="en-US" altLang="zh-CN" sz="1700" dirty="0"/>
              <a:t>dang</a:t>
            </a:r>
            <a:r>
              <a:rPr lang="zh-CN" altLang="en-US" sz="1700" dirty="0"/>
              <a:t>被卡 南美外教一生守寡</a:t>
            </a:r>
            <a:r>
              <a:rPr lang="en-US" altLang="zh-CN" sz="17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51459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076C2-ADC2-41BF-B503-26D7045B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摸仙堡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8E129-E7D8-4C3F-9941-F3ED2E88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700" dirty="0"/>
              <a:t>从前有个摸仙堡，有个女王爱洗澡，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每个摸仙看她洗澡，鼻血流满道，变♂长变♂大真奇♂妙。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有的摸仙野心不♂小，进入房间露出大</a:t>
            </a:r>
            <a:r>
              <a:rPr lang="en-US" altLang="zh-CN" sz="1700" dirty="0" err="1"/>
              <a:t>diao</a:t>
            </a:r>
            <a:r>
              <a:rPr lang="zh-CN" altLang="en-US" sz="1700" dirty="0"/>
              <a:t>，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一看是男♀心想不妙。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巴拉巴拉小摸仙，自愿被强奸，冲到成人用品店；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巴拉巴拉小摸仙，想往阴道舔，一摸口袋没有钱。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只见一位美丽店员，走近他的身边。</a:t>
            </a: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12641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96289-8769-4AD9-A46B-605AE70B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现代歌曲三首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E00DF-FB6D-4E24-8AEE-AA08F2EA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5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C843E-62D6-4E36-B38F-585E4B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50936"/>
            <a:ext cx="5915025" cy="688463"/>
          </a:xfrm>
        </p:spPr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15.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皓钧四首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B8584-537F-4144-A473-4AA0E300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139399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皓钧皓钧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~》       </a:t>
            </a:r>
            <a:r>
              <a:rPr lang="en-US" altLang="zh-CN" sz="1700" dirty="0" smtClean="0"/>
              <a:t>             </a:t>
            </a:r>
          </a:p>
          <a:p>
            <a:pPr marL="0" indent="0" algn="r">
              <a:buNone/>
            </a:pPr>
            <a:r>
              <a:rPr lang="en-US" altLang="zh-CN" sz="1700" dirty="0" smtClean="0"/>
              <a:t>——</a:t>
            </a:r>
            <a:r>
              <a:rPr lang="zh-CN" altLang="en-US" sz="1700" dirty="0" smtClean="0"/>
              <a:t>作者</a:t>
            </a:r>
            <a:r>
              <a:rPr lang="zh-CN" altLang="en-US" sz="1700" dirty="0"/>
              <a:t>：</a:t>
            </a:r>
            <a:r>
              <a:rPr lang="zh-CN" altLang="en-US" sz="1700" dirty="0" smtClean="0"/>
              <a:t>薛宇恒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校验：</a:t>
            </a:r>
            <a:r>
              <a:rPr lang="zh-CN" altLang="en-US" sz="1700" dirty="0"/>
              <a:t>郭煦礼</a:t>
            </a:r>
          </a:p>
          <a:p>
            <a:pPr marL="0" indent="0">
              <a:buNone/>
            </a:pPr>
            <a:r>
              <a:rPr lang="zh-CN" altLang="en-US" sz="1700" dirty="0"/>
              <a:t>皓钧皓钧</a:t>
            </a:r>
            <a:r>
              <a:rPr lang="en-US" altLang="zh-CN" sz="1700" dirty="0"/>
              <a:t>~</a:t>
            </a:r>
            <a:r>
              <a:rPr lang="zh-CN" altLang="en-US" sz="1700" dirty="0"/>
              <a:t>你的沟吧真是臭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皓钧皓钧</a:t>
            </a:r>
            <a:r>
              <a:rPr lang="en-US" altLang="zh-CN" sz="1700" dirty="0"/>
              <a:t>~</a:t>
            </a:r>
            <a:r>
              <a:rPr lang="zh-CN" altLang="en-US" sz="1700" dirty="0"/>
              <a:t>你的沟吧臭到家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皓钧的沟吧真是臭</a:t>
            </a:r>
            <a:r>
              <a:rPr lang="en-US" altLang="zh-CN" sz="1700" dirty="0"/>
              <a:t>~</a:t>
            </a:r>
            <a:r>
              <a:rPr lang="zh-CN" altLang="en-US" sz="1700" dirty="0"/>
              <a:t>真是臭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皓钧的沟吧臭死啦</a:t>
            </a:r>
            <a:r>
              <a:rPr lang="en-US" altLang="zh-CN" sz="1700" dirty="0"/>
              <a:t>~</a:t>
            </a:r>
            <a:r>
              <a:rPr lang="zh-CN" altLang="en-US" sz="1700" dirty="0"/>
              <a:t>臭到家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沟吧是你的好朋友</a:t>
            </a:r>
            <a:r>
              <a:rPr lang="en-US" altLang="zh-CN" sz="1700" dirty="0"/>
              <a:t>~</a:t>
            </a:r>
            <a:r>
              <a:rPr lang="zh-CN" altLang="en-US" sz="1700" dirty="0"/>
              <a:t>好朋友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en-US" altLang="zh-CN" sz="1700" dirty="0"/>
              <a:t>**</a:t>
            </a:r>
            <a:r>
              <a:rPr lang="zh-CN" altLang="en-US" sz="1700" dirty="0"/>
              <a:t>是你的好伙伴</a:t>
            </a:r>
            <a:r>
              <a:rPr lang="en-US" altLang="zh-CN" sz="1700" dirty="0"/>
              <a:t>~</a:t>
            </a:r>
            <a:r>
              <a:rPr lang="zh-CN" altLang="en-US" sz="1700" dirty="0"/>
              <a:t>好</a:t>
            </a:r>
            <a:r>
              <a:rPr lang="en-US" altLang="zh-CN" sz="1700" dirty="0"/>
              <a:t>van</a:t>
            </a:r>
            <a:r>
              <a:rPr lang="zh-CN" altLang="en-US" sz="1700" dirty="0"/>
              <a:t>伴</a:t>
            </a:r>
            <a:r>
              <a:rPr lang="en-US" altLang="zh-CN" sz="1700" dirty="0" smtClean="0"/>
              <a:t>~</a:t>
            </a:r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神奇皓钧在哪里？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marL="0" indent="0" algn="r">
              <a:buNone/>
            </a:pPr>
            <a:r>
              <a:rPr lang="en-US" altLang="zh-CN" sz="1700" dirty="0"/>
              <a:t>——</a:t>
            </a:r>
            <a:r>
              <a:rPr lang="zh-CN" altLang="en-US" sz="1700" dirty="0"/>
              <a:t>作者：</a:t>
            </a:r>
            <a:r>
              <a:rPr lang="zh-CN" altLang="en-US" sz="1700" dirty="0" smtClean="0"/>
              <a:t>薛宇恒</a:t>
            </a:r>
            <a:r>
              <a:rPr lang="en-US" altLang="zh-CN" sz="1700" dirty="0"/>
              <a:t>	</a:t>
            </a:r>
            <a:r>
              <a:rPr lang="zh-CN" altLang="en-US" sz="1700" dirty="0" smtClean="0"/>
              <a:t>郭煦礼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zh-CN" altLang="en-US" sz="1700" dirty="0" smtClean="0"/>
              <a:t>皓</a:t>
            </a:r>
            <a:r>
              <a:rPr lang="zh-CN" altLang="en-US" sz="1700" dirty="0"/>
              <a:t>钧在哪里呀</a:t>
            </a:r>
            <a:r>
              <a:rPr lang="en-US" altLang="zh-CN" sz="1700" dirty="0"/>
              <a:t>~</a:t>
            </a:r>
            <a:r>
              <a:rPr lang="zh-CN" altLang="en-US" sz="1700" dirty="0"/>
              <a:t>皓钧在哪里？</a:t>
            </a:r>
          </a:p>
          <a:p>
            <a:pPr marL="0" indent="0">
              <a:buNone/>
            </a:pPr>
            <a:r>
              <a:rPr lang="zh-CN" altLang="en-US" sz="1700" dirty="0"/>
              <a:t>皓钧在那杨皓钧的弟弟里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那里有</a:t>
            </a:r>
            <a:r>
              <a:rPr lang="en-US" altLang="zh-CN" sz="1700" dirty="0" err="1"/>
              <a:t>dickor</a:t>
            </a:r>
            <a:r>
              <a:rPr lang="zh-CN" altLang="en-US" sz="1700" dirty="0"/>
              <a:t>呀那里有皓宇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还有那看</a:t>
            </a:r>
            <a:r>
              <a:rPr lang="en-US" altLang="zh-CN" sz="1700" dirty="0"/>
              <a:t>A</a:t>
            </a:r>
            <a:r>
              <a:rPr lang="zh-CN" altLang="en-US" sz="1700" dirty="0"/>
              <a:t>片的***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迪迪迪迪迪迪迪 迪迪迪迪迪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r>
              <a:rPr lang="zh-CN" altLang="en-US" sz="1700" dirty="0"/>
              <a:t>迪迪迪迪迪迪迪 迪迪迪迪迪</a:t>
            </a:r>
            <a:r>
              <a:rPr lang="en-US" altLang="zh-CN" sz="1700" dirty="0"/>
              <a:t>~</a:t>
            </a:r>
          </a:p>
          <a:p>
            <a:pPr marL="0" indent="0">
              <a:buNone/>
            </a:pP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37585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17" y="622300"/>
            <a:ext cx="5921435" cy="1333500"/>
          </a:xfrm>
        </p:spPr>
        <p:txBody>
          <a:bodyPr>
            <a:normAutofit/>
          </a:bodyPr>
          <a:lstStyle/>
          <a:p>
            <a: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第五单元</a:t>
            </a:r>
            <a:b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000" b="1" i="1" dirty="0">
                <a:solidFill>
                  <a:srgbClr val="4066D9"/>
                </a:solidFill>
              </a:rPr>
              <a:t>世间百态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1488" y="1270000"/>
            <a:ext cx="2817812" cy="0"/>
          </a:xfrm>
          <a:prstGeom prst="line">
            <a:avLst/>
          </a:prstGeom>
          <a:ln w="38100">
            <a:solidFill>
              <a:srgbClr val="40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67357" y="2648358"/>
            <a:ext cx="5919858" cy="6270376"/>
          </a:xfrm>
        </p:spPr>
        <p:txBody>
          <a:bodyPr/>
          <a:lstStyle/>
          <a:p>
            <a:r>
              <a:rPr lang="zh-CN" altLang="en-US" dirty="0"/>
              <a:t>本单元将学习</a:t>
            </a:r>
          </a:p>
        </p:txBody>
      </p:sp>
    </p:spTree>
    <p:extLst>
      <p:ext uri="{BB962C8B-B14F-4D97-AF65-F5344CB8AC3E}">
        <p14:creationId xmlns:p14="http://schemas.microsoft.com/office/powerpoint/2010/main" val="139988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D4A16-1E7A-4380-8C08-D572ECBE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大的牙签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3DA4-C728-4159-918B-2E8CF4A9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47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AA2A8-6505-43FB-86E8-A238096E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吴迪组合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F4FCE-8292-4E69-A6DE-91E8EDE8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B71E6-B1A9-4240-A572-C05CAA01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*18.</a:t>
            </a:r>
            <a:r>
              <a:rPr lang="zh-CN" altLang="en-US" dirty="0"/>
              <a:t>通缉令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9EE6D-656F-4908-8789-3FF8AE08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725AE-C437-4AE5-AAE2-5B582CD8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1AB1B-5E84-4A17-8207-5149B8AB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F300B-E6DE-45CA-93C0-A767711D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0413"/>
            <a:ext cx="6858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AA94E-53E5-46E0-ACFC-69A4D069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5" y="292166"/>
            <a:ext cx="5915025" cy="11811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单元活动</a:t>
            </a:r>
            <a:r>
              <a:rPr lang="en-US" altLang="zh-CN" sz="2800" dirty="0"/>
              <a:t>5</a:t>
            </a:r>
            <a:br>
              <a:rPr lang="en-US" altLang="zh-CN" sz="2800" dirty="0"/>
            </a:br>
            <a:r>
              <a:rPr lang="zh-CN" altLang="en-US" sz="2800" dirty="0"/>
              <a:t>名家名人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55A06-C862-4E7F-AE2D-3C553037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1222072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/>
              <a:t>阅读下列资料：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600" dirty="0"/>
              <a:t>比利</a:t>
            </a:r>
            <a:r>
              <a:rPr lang="en-US" altLang="zh-CN" sz="1600" dirty="0"/>
              <a:t>·</a:t>
            </a:r>
            <a:r>
              <a:rPr lang="zh-CN" altLang="en-US" sz="1600" dirty="0"/>
              <a:t>海灵顿（</a:t>
            </a:r>
            <a:r>
              <a:rPr lang="en-US" altLang="zh-CN" sz="1600" dirty="0"/>
              <a:t>Billy Herrington</a:t>
            </a:r>
            <a:r>
              <a:rPr lang="zh-CN" altLang="en-US" sz="1600" dirty="0"/>
              <a:t>，</a:t>
            </a:r>
            <a:r>
              <a:rPr lang="en-US" altLang="zh-CN" sz="1600" dirty="0"/>
              <a:t>1969</a:t>
            </a:r>
            <a:r>
              <a:rPr lang="zh-CN" altLang="en-US" sz="1600" dirty="0"/>
              <a:t>年</a:t>
            </a:r>
            <a:r>
              <a:rPr lang="en-US" altLang="zh-CN" sz="1600" dirty="0"/>
              <a:t>7</a:t>
            </a:r>
            <a:r>
              <a:rPr lang="zh-CN" altLang="en-US" sz="1600" dirty="0"/>
              <a:t>月</a:t>
            </a:r>
            <a:r>
              <a:rPr lang="en-US" altLang="zh-CN" sz="1600" dirty="0"/>
              <a:t>14</a:t>
            </a:r>
            <a:r>
              <a:rPr lang="zh-CN" altLang="en-US" sz="1600" dirty="0"/>
              <a:t>日</a:t>
            </a:r>
            <a:r>
              <a:rPr lang="en-US" altLang="zh-CN" sz="1600" dirty="0"/>
              <a:t>-2018</a:t>
            </a:r>
            <a:r>
              <a:rPr lang="zh-CN" altLang="en-US" sz="1600" dirty="0"/>
              <a:t>年</a:t>
            </a:r>
            <a:r>
              <a:rPr lang="en-US" altLang="zh-CN" sz="1600" dirty="0"/>
              <a:t>3</a:t>
            </a:r>
            <a:r>
              <a:rPr lang="zh-CN" altLang="en-US" sz="1600" dirty="0"/>
              <a:t>月</a:t>
            </a:r>
            <a:r>
              <a:rPr lang="en-US" altLang="zh-CN" sz="1600" dirty="0"/>
              <a:t>3</a:t>
            </a:r>
            <a:r>
              <a:rPr lang="zh-CN" altLang="en-US" sz="1600" dirty="0"/>
              <a:t>日），男，出生于美国纽约长岛，美国㚻片演员、模特。因为他拍过的㚻片当中有许多莫名其妙的摔跤戏，又在途中发出许多奇奇怪怪的声音，所以成为</a:t>
            </a:r>
            <a:r>
              <a:rPr lang="en-US" altLang="zh-CN" sz="1600" dirty="0" err="1"/>
              <a:t>NicoNico</a:t>
            </a:r>
            <a:r>
              <a:rPr lang="zh-CN" altLang="en-US" sz="1600" dirty="0"/>
              <a:t>动画和</a:t>
            </a:r>
            <a:r>
              <a:rPr lang="en-US" altLang="zh-CN" sz="1600" dirty="0" err="1"/>
              <a:t>bilibili</a:t>
            </a:r>
            <a:r>
              <a:rPr lang="zh-CN" altLang="en-US" sz="1600" dirty="0"/>
              <a:t>上面的好素材，代表作品</a:t>
            </a:r>
            <a:r>
              <a:rPr lang="en-US" altLang="zh-CN" sz="1600" dirty="0"/>
              <a:t>《</a:t>
            </a:r>
            <a:r>
              <a:rPr lang="zh-CN" altLang="en-US" sz="1600" dirty="0"/>
              <a:t>角斗士</a:t>
            </a:r>
            <a:r>
              <a:rPr lang="en-US" altLang="zh-CN" sz="1600" dirty="0"/>
              <a:t>》</a:t>
            </a:r>
            <a:r>
              <a:rPr lang="zh-CN" altLang="en-US" sz="1600" dirty="0"/>
              <a:t>。</a:t>
            </a:r>
          </a:p>
          <a:p>
            <a:pPr marL="0" indent="0">
              <a:buNone/>
            </a:pPr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3</a:t>
            </a:r>
            <a:r>
              <a:rPr lang="zh-CN" altLang="en-US" sz="1600" dirty="0"/>
              <a:t>月</a:t>
            </a:r>
            <a:r>
              <a:rPr lang="en-US" altLang="zh-CN" sz="1600" dirty="0"/>
              <a:t>3</a:t>
            </a:r>
            <a:r>
              <a:rPr lang="zh-CN" altLang="en-US" sz="1600" dirty="0"/>
              <a:t>日，比利</a:t>
            </a:r>
            <a:r>
              <a:rPr lang="en-US" altLang="zh-CN" sz="1600" dirty="0"/>
              <a:t>·</a:t>
            </a:r>
            <a:r>
              <a:rPr lang="zh-CN" altLang="en-US" sz="1600" dirty="0"/>
              <a:t>海灵顿因车祸去世。海灵顿</a:t>
            </a:r>
            <a:r>
              <a:rPr lang="en-US" altLang="zh-CN" sz="1600" dirty="0"/>
              <a:t>21</a:t>
            </a:r>
            <a:r>
              <a:rPr lang="zh-CN" altLang="en-US" sz="1600" dirty="0"/>
              <a:t>岁时，其父过世。比利</a:t>
            </a:r>
            <a:r>
              <a:rPr lang="en-US" altLang="zh-CN" sz="1600" dirty="0"/>
              <a:t>·</a:t>
            </a:r>
            <a:r>
              <a:rPr lang="zh-CN" altLang="en-US" sz="1600" dirty="0"/>
              <a:t>海灵顿遂放弃了空手道，</a:t>
            </a:r>
            <a:r>
              <a:rPr lang="en-US" altLang="zh-CN" sz="1600" dirty="0"/>
              <a:t>24</a:t>
            </a:r>
            <a:r>
              <a:rPr lang="zh-CN" altLang="en-US" sz="1600" dirty="0"/>
              <a:t>岁时，海灵顿移居纽约城中，转向健美界发展。比利</a:t>
            </a:r>
            <a:r>
              <a:rPr lang="en-US" altLang="zh-CN" sz="1600" dirty="0"/>
              <a:t>·</a:t>
            </a:r>
            <a:r>
              <a:rPr lang="zh-CN" altLang="en-US" sz="1600" dirty="0"/>
              <a:t>海灵顿在健美界发展较为成功。</a:t>
            </a:r>
          </a:p>
          <a:p>
            <a:pPr marL="0" indent="0">
              <a:buNone/>
            </a:pPr>
            <a:r>
              <a:rPr lang="zh-CN" altLang="en-US" sz="1600" dirty="0"/>
              <a:t>海灵顿真正开始他的</a:t>
            </a:r>
            <a:r>
              <a:rPr lang="en-US" altLang="zh-CN" sz="1600" dirty="0"/>
              <a:t>GV</a:t>
            </a:r>
            <a:r>
              <a:rPr lang="zh-CN" altLang="en-US" sz="1600" dirty="0"/>
              <a:t>片演员生涯源于其朋友所做的一件事，他的朋友将他的一张照片送到了</a:t>
            </a:r>
            <a:r>
              <a:rPr lang="en-US" altLang="zh-CN" sz="1600" dirty="0"/>
              <a:t>《</a:t>
            </a:r>
            <a:r>
              <a:rPr lang="zh-CN" altLang="en-US" sz="1600" dirty="0"/>
              <a:t>花花女郎</a:t>
            </a:r>
            <a:r>
              <a:rPr lang="en-US" altLang="zh-CN" sz="1600" dirty="0"/>
              <a:t>》</a:t>
            </a:r>
            <a:r>
              <a:rPr lang="zh-CN" altLang="en-US" sz="1600" dirty="0"/>
              <a:t>杂志社，这张照片使得他获得了杂志社所评比的“当月真正男人”奖项和</a:t>
            </a:r>
            <a:r>
              <a:rPr lang="en-US" altLang="zh-CN" sz="1600" dirty="0"/>
              <a:t>500</a:t>
            </a:r>
            <a:r>
              <a:rPr lang="zh-CN" altLang="en-US" sz="1600" dirty="0"/>
              <a:t>美元。他在杂志上的照片吸引到了摄影师吉米</a:t>
            </a:r>
            <a:r>
              <a:rPr lang="en-US" altLang="zh-CN" sz="1600" dirty="0"/>
              <a:t>·</a:t>
            </a:r>
            <a:r>
              <a:rPr lang="zh-CN" altLang="en-US" sz="1600" dirty="0"/>
              <a:t>法兰奇，两年后法兰奇为他拍摄了</a:t>
            </a:r>
            <a:r>
              <a:rPr lang="en-US" altLang="zh-CN" sz="1600" dirty="0"/>
              <a:t>COLT</a:t>
            </a:r>
            <a:r>
              <a:rPr lang="zh-CN" altLang="en-US" sz="1600" dirty="0"/>
              <a:t>日历的图片。他在不久后其就为</a:t>
            </a:r>
            <a:r>
              <a:rPr lang="en-US" altLang="zh-CN" sz="1600" dirty="0"/>
              <a:t>All Worlds Video</a:t>
            </a:r>
            <a:r>
              <a:rPr lang="zh-CN" altLang="en-US" sz="1600" dirty="0"/>
              <a:t>拍摄电影，他成为了</a:t>
            </a:r>
            <a:r>
              <a:rPr lang="en-US" altLang="zh-CN" sz="1600" dirty="0"/>
              <a:t>20</a:t>
            </a:r>
            <a:r>
              <a:rPr lang="zh-CN" altLang="en-US" sz="1600" dirty="0"/>
              <a:t>世纪九十年代最有名的㚻片演员之一，他还作为嘉宾登上过美国的脱口秀节目舞台。</a:t>
            </a:r>
          </a:p>
          <a:p>
            <a:pPr marL="0" indent="0">
              <a:buNone/>
            </a:pPr>
            <a:r>
              <a:rPr lang="en-US" altLang="zh-CN" sz="1600" dirty="0"/>
              <a:t>2002</a:t>
            </a:r>
            <a:r>
              <a:rPr lang="zh-CN" altLang="en-US" sz="1600" dirty="0"/>
              <a:t>年秋，海灵顿的第一个孩子出生，那时他仍然在美国的几家同性俱乐部中表演“猛男秀”。</a:t>
            </a:r>
            <a:r>
              <a:rPr lang="en-US" altLang="zh-CN" sz="1600" dirty="0"/>
              <a:t>2008</a:t>
            </a:r>
            <a:r>
              <a:rPr lang="zh-CN" altLang="en-US" sz="1600" dirty="0"/>
              <a:t>年，海灵顿宣布从电影界中隐退，并在其亲戚的一家建筑公司内上班。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552872-4D93-4A24-9055-68D11D7A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85" y="5623791"/>
            <a:ext cx="1852359" cy="1845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A39D73-BD9C-4C30-8333-CB0E6CF77E5A}"/>
              </a:ext>
            </a:extLst>
          </p:cNvPr>
          <p:cNvSpPr txBox="1"/>
          <p:nvPr/>
        </p:nvSpPr>
        <p:spPr>
          <a:xfrm>
            <a:off x="535777" y="6007905"/>
            <a:ext cx="3770317" cy="1077218"/>
          </a:xfrm>
          <a:prstGeom prst="rect">
            <a:avLst/>
          </a:prstGeom>
          <a:noFill/>
          <a:ln>
            <a:solidFill>
              <a:srgbClr val="4066D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⃝"/>
            </a:pPr>
            <a:r>
              <a:rPr lang="zh-CN" altLang="en-US" sz="1600" dirty="0">
                <a:solidFill>
                  <a:srgbClr val="4066D9"/>
                </a:solidFill>
              </a:rPr>
              <a:t>看完比利</a:t>
            </a:r>
            <a:r>
              <a:rPr lang="en-US" altLang="zh-CN" sz="1600" dirty="0">
                <a:solidFill>
                  <a:srgbClr val="4066D9"/>
                </a:solidFill>
              </a:rPr>
              <a:t>·</a:t>
            </a:r>
            <a:r>
              <a:rPr lang="zh-CN" altLang="en-US" sz="1600" dirty="0">
                <a:solidFill>
                  <a:srgbClr val="4066D9"/>
                </a:solidFill>
              </a:rPr>
              <a:t>海灵顿的介绍，你有什么感受，和同学老师谈谈。</a:t>
            </a:r>
            <a:endParaRPr lang="en-US" altLang="zh-CN" sz="1600" dirty="0">
              <a:solidFill>
                <a:srgbClr val="4066D9"/>
              </a:solidFill>
            </a:endParaRPr>
          </a:p>
          <a:p>
            <a:pPr marL="342900" indent="-342900">
              <a:buFont typeface="Calibri" panose="020F0502020204030204" pitchFamily="34" charset="0"/>
              <a:buChar char="⃝"/>
            </a:pPr>
            <a:r>
              <a:rPr lang="zh-CN" altLang="en-US" sz="1600" dirty="0">
                <a:solidFill>
                  <a:srgbClr val="4066D9"/>
                </a:solidFill>
              </a:rPr>
              <a:t>比利</a:t>
            </a:r>
            <a:r>
              <a:rPr lang="en-US" altLang="zh-CN" sz="1600" dirty="0">
                <a:solidFill>
                  <a:srgbClr val="4066D9"/>
                </a:solidFill>
              </a:rPr>
              <a:t>·</a:t>
            </a:r>
            <a:r>
              <a:rPr lang="zh-CN" altLang="en-US" sz="1600" dirty="0">
                <a:solidFill>
                  <a:srgbClr val="4066D9"/>
                </a:solidFill>
              </a:rPr>
              <a:t>海灵顿是一名优秀的㚻片艺术家，你长大后要当㚻片艺术家吗？</a:t>
            </a:r>
          </a:p>
        </p:txBody>
      </p:sp>
    </p:spTree>
    <p:extLst>
      <p:ext uri="{BB962C8B-B14F-4D97-AF65-F5344CB8AC3E}">
        <p14:creationId xmlns:p14="http://schemas.microsoft.com/office/powerpoint/2010/main" val="337116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B57B1CA-C3DC-4B02-88B7-F108EEC5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"/>
            <a:ext cx="6854216" cy="99048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17" y="622300"/>
            <a:ext cx="5921435" cy="1333500"/>
          </a:xfrm>
        </p:spPr>
        <p:txBody>
          <a:bodyPr>
            <a:normAutofit/>
          </a:bodyPr>
          <a:lstStyle/>
          <a:p>
            <a: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第六单元：</a:t>
            </a:r>
            <a:b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000" b="1" i="1" dirty="0">
                <a:solidFill>
                  <a:srgbClr val="4066D9"/>
                </a:solidFill>
              </a:rPr>
              <a:t>剧本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1488" y="1270000"/>
            <a:ext cx="2817812" cy="0"/>
          </a:xfrm>
          <a:prstGeom prst="line">
            <a:avLst/>
          </a:prstGeom>
          <a:ln w="38100">
            <a:solidFill>
              <a:srgbClr val="40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67357" y="2648358"/>
            <a:ext cx="5919858" cy="6270376"/>
          </a:xfrm>
        </p:spPr>
        <p:txBody>
          <a:bodyPr/>
          <a:lstStyle/>
          <a:p>
            <a:r>
              <a:rPr lang="zh-CN" altLang="en-US" dirty="0"/>
              <a:t>你看过电影吗？</a:t>
            </a:r>
          </a:p>
        </p:txBody>
      </p:sp>
    </p:spTree>
    <p:extLst>
      <p:ext uri="{BB962C8B-B14F-4D97-AF65-F5344CB8AC3E}">
        <p14:creationId xmlns:p14="http://schemas.microsoft.com/office/powerpoint/2010/main" val="119779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D257-FC50-4A57-9616-ADC0E527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</a:t>
            </a:r>
            <a:r>
              <a:rPr lang="zh-CN" altLang="en-US" dirty="0"/>
              <a:t>华强卖瓜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A069D-D737-4AC5-ACBC-C7FC80A7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01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B6C5B-7AD2-47D5-90B3-BFA7F616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527405"/>
            <a:ext cx="5688014" cy="841907"/>
          </a:xfrm>
        </p:spPr>
        <p:txBody>
          <a:bodyPr/>
          <a:lstStyle/>
          <a:p>
            <a:pPr algn="ctr"/>
            <a:r>
              <a:rPr lang="en-US" altLang="zh-CN" dirty="0"/>
              <a:t>20.</a:t>
            </a:r>
            <a:r>
              <a:rPr lang="zh-CN" altLang="en-US" dirty="0"/>
              <a:t>如果早知道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D5106-2D5E-4142-BC70-FA7214FD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211266"/>
            <a:ext cx="5915024" cy="6158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750" dirty="0"/>
              <a:t>阿伟：哎，彬彬，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彬彬：干嘛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阿伟：我好难哦，我们两个都没做笔记了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彬彬：没有笔记我们就只能去办公室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阿伟：拜托，我才不要去办公室咧。我老师超凶的耶，不做了吧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彬彬：不行啦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阿伟：为什么不行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彬彬：我自己都自身难保了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阿伟：哪有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彬彬：而且我班主任会揍我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阿伟：真的假的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杰哥：哎哎，不好意思，我刚听到你们两个说笔记没做，我这里刚好有本笔记，来，请你们抄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阿伟：先抄先抄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杰哥：对了 我叫阿杰 我也常来这里听课，他们都叫我杰哥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</a:t>
            </a:r>
            <a:r>
              <a:rPr lang="en-US" altLang="zh-CN" sz="1750" dirty="0"/>
              <a:t>/</a:t>
            </a:r>
            <a:r>
              <a:rPr lang="zh-CN" altLang="en-US" sz="1750" dirty="0"/>
              <a:t>彬彬：杰哥好</a:t>
            </a:r>
            <a:endParaRPr lang="en-US" altLang="zh-CN" sz="1750" dirty="0"/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杰哥：你们好 我一个人住 我的房子还蛮大的，欢迎你们来我家学♂习，学完了就直接睡，没问题的</a:t>
            </a:r>
            <a:endParaRPr lang="en-US" altLang="zh-CN" sz="17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53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BF6AA-B17B-4373-8115-FE03DB76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508000"/>
            <a:ext cx="5915025" cy="8966200"/>
          </a:xfrm>
        </p:spPr>
        <p:txBody>
          <a:bodyPr>
            <a:noAutofit/>
          </a:bodyPr>
          <a:lstStyle/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阿伟：你觉得咧？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彬彬：我觉得怪怪的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阿伟：看起来就是个奇怪的人，不要理他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彬彬：不要去不要去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杰哥：额，我经常帮助一些没有听课的人，如果你们不来的话，也没关系，如果你们要来，我可以先带你们去一下超商，买点复习♂资料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阿伟：有复习资料诶，要不要去啊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彬彬：那去一下好啦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杰哥：好啊，那走吧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阿伟：走走走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altLang="zh-CN" sz="1750" dirty="0">
                <a:solidFill>
                  <a:prstClr val="black"/>
                </a:solidFill>
              </a:rPr>
              <a:t>……</a:t>
            </a: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阿伟：诶那边那边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彬彬：语法归纳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阿伟：数学公式大全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杰哥：都可以拿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阿伟：谢谢杰哥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阿伟：哎，好多题集啊，有黄冈密卷诶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1750" dirty="0">
                <a:solidFill>
                  <a:prstClr val="black"/>
                </a:solidFill>
              </a:rPr>
              <a:t>彬彬：不要👀黄冈密卷啦，拿题集啦</a:t>
            </a:r>
            <a:endParaRPr lang="en-US" altLang="zh-CN" sz="175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sz="1750" dirty="0">
                <a:solidFill>
                  <a:prstClr val="black"/>
                </a:solidFill>
              </a:rPr>
              <a:t>阿伟：杰哥，都可以拿*？杰哥：拿，都可以拿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彬彬：真的假的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杰哥：都可以拿</a:t>
            </a:r>
          </a:p>
          <a:p>
            <a:pPr marL="0" indent="0">
              <a:buNone/>
            </a:pPr>
            <a:r>
              <a:rPr lang="zh-CN" altLang="en-US" sz="1750" dirty="0"/>
              <a:t>阿伟</a:t>
            </a:r>
            <a:r>
              <a:rPr lang="en-US" altLang="zh-CN" sz="1750" dirty="0"/>
              <a:t>/</a:t>
            </a:r>
            <a:r>
              <a:rPr lang="zh-CN" altLang="en-US" sz="1750" dirty="0"/>
              <a:t>彬彬：谢谢杰哥</a:t>
            </a:r>
          </a:p>
          <a:p>
            <a:pPr marL="0" indent="0">
              <a:buNone/>
            </a:pPr>
            <a:r>
              <a:rPr lang="en-US" altLang="zh-CN" sz="1750" dirty="0"/>
              <a:t>……</a:t>
            </a:r>
          </a:p>
          <a:p>
            <a:pPr marL="0" indent="0">
              <a:buNone/>
            </a:pPr>
            <a:r>
              <a:rPr lang="zh-CN" altLang="en-US" sz="1750" dirty="0"/>
              <a:t>彬彬：啊！再来，再来</a:t>
            </a:r>
          </a:p>
          <a:p>
            <a:pPr marL="0" indent="0">
              <a:buNone/>
            </a:pPr>
            <a:r>
              <a:rPr lang="zh-CN" altLang="en-US" sz="1750" dirty="0"/>
              <a:t>杰哥：你看这个彬彬，才写几张就倒了</a:t>
            </a:r>
          </a:p>
          <a:p>
            <a:pPr marL="0" indent="0">
              <a:buNone/>
            </a:pPr>
            <a:r>
              <a:rPr lang="zh-CN" altLang="en-US" sz="1750" dirty="0"/>
              <a:t>阿伟：这个彬彬就是逊啦</a:t>
            </a:r>
          </a:p>
        </p:txBody>
      </p:sp>
    </p:spTree>
    <p:extLst>
      <p:ext uri="{BB962C8B-B14F-4D97-AF65-F5344CB8AC3E}">
        <p14:creationId xmlns:p14="http://schemas.microsoft.com/office/powerpoint/2010/main" val="1479945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5E0285-9E45-4D75-B120-C5371B070D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6094596"/>
            <a:ext cx="3452811" cy="325119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8AFEA-C689-4A12-AD83-BE4F621E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508000"/>
            <a:ext cx="5915025" cy="6565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750" dirty="0"/>
              <a:t>杰哥：这么说，你很勇哦？</a:t>
            </a:r>
          </a:p>
          <a:p>
            <a:pPr marL="0" indent="0">
              <a:buNone/>
            </a:pPr>
            <a:r>
              <a:rPr lang="zh-CN" altLang="en-US" sz="1750" dirty="0"/>
              <a:t>阿伟：开玩笑，我超勇的好不好，超会写的啦</a:t>
            </a:r>
          </a:p>
          <a:p>
            <a:pPr marL="0" indent="0">
              <a:buNone/>
            </a:pPr>
            <a:r>
              <a:rPr lang="zh-CN" altLang="en-US" sz="1750" dirty="0"/>
              <a:t>杰哥：超会写？很勇嘛，身材不错哦，蛮结实的嘛</a:t>
            </a:r>
          </a:p>
          <a:p>
            <a:pPr marL="0" indent="0">
              <a:buNone/>
            </a:pPr>
            <a:r>
              <a:rPr lang="zh-CN" altLang="en-US" sz="1750" dirty="0"/>
              <a:t>阿伟：杰哥，你干嘛啦</a:t>
            </a:r>
          </a:p>
          <a:p>
            <a:pPr marL="0" indent="0">
              <a:buNone/>
            </a:pPr>
            <a:r>
              <a:rPr lang="zh-CN" altLang="en-US" sz="1750" dirty="0"/>
              <a:t>杰哥：都几岁了，还那么害羞，我👀你，完全是不懂哦</a:t>
            </a:r>
          </a:p>
          <a:p>
            <a:pPr marL="0" indent="0">
              <a:buNone/>
            </a:pPr>
            <a:r>
              <a:rPr lang="zh-CN" altLang="en-US" sz="1750" dirty="0"/>
              <a:t>阿伟：懂</a:t>
            </a:r>
            <a:r>
              <a:rPr lang="en-US" altLang="zh-CN" sz="1750" dirty="0"/>
              <a:t>……</a:t>
            </a:r>
            <a:r>
              <a:rPr lang="zh-CN" altLang="en-US" sz="1750" dirty="0"/>
              <a:t>懂什么啦</a:t>
            </a:r>
          </a:p>
          <a:p>
            <a:pPr marL="0" indent="0">
              <a:buNone/>
            </a:pPr>
            <a:r>
              <a:rPr lang="zh-CN" altLang="en-US" sz="1750" dirty="0"/>
              <a:t>杰哥：你想懂，我房里有一些好康的</a:t>
            </a:r>
          </a:p>
          <a:p>
            <a:pPr marL="0" indent="0">
              <a:buNone/>
            </a:pPr>
            <a:r>
              <a:rPr lang="zh-CN" altLang="en-US" sz="1750" dirty="0"/>
              <a:t>阿伟：好康的，是衡水密卷哦</a:t>
            </a:r>
          </a:p>
          <a:p>
            <a:pPr marL="0" indent="0">
              <a:buNone/>
            </a:pPr>
            <a:r>
              <a:rPr lang="zh-CN" altLang="en-US" sz="1750" dirty="0"/>
              <a:t>杰哥：比衡水密卷还刺激，还可以教你，登</a:t>
            </a:r>
            <a:r>
              <a:rPr lang="en-US" altLang="zh-CN" sz="1750" dirty="0" err="1"/>
              <a:t>dua</a:t>
            </a:r>
            <a:r>
              <a:rPr lang="zh-CN" altLang="en-US" sz="1750" dirty="0"/>
              <a:t>郎哦</a:t>
            </a:r>
          </a:p>
          <a:p>
            <a:pPr marL="0" indent="0">
              <a:buNone/>
            </a:pPr>
            <a:r>
              <a:rPr lang="zh-CN" altLang="en-US" sz="1750" dirty="0"/>
              <a:t>阿伟：登</a:t>
            </a:r>
            <a:r>
              <a:rPr lang="en-US" altLang="zh-CN" sz="1750" dirty="0" err="1"/>
              <a:t>dua</a:t>
            </a:r>
            <a:r>
              <a:rPr lang="zh-CN" altLang="en-US" sz="1750" dirty="0"/>
              <a:t>郎？</a:t>
            </a:r>
          </a:p>
          <a:p>
            <a:pPr marL="0" indent="0">
              <a:buNone/>
            </a:pPr>
            <a:r>
              <a:rPr lang="zh-CN" altLang="en-US" sz="1750" dirty="0"/>
              <a:t>杰哥：来啦，来看就知道啦</a:t>
            </a:r>
          </a:p>
          <a:p>
            <a:pPr marL="0" indent="0">
              <a:buNone/>
            </a:pPr>
            <a:r>
              <a:rPr lang="zh-CN" altLang="en-US" sz="1750" dirty="0"/>
              <a:t>阿伟：杰哥，杰哥，黄冈密卷！</a:t>
            </a:r>
          </a:p>
          <a:p>
            <a:pPr marL="0" indent="0">
              <a:buNone/>
            </a:pPr>
            <a:r>
              <a:rPr lang="zh-CN" altLang="en-US" sz="1750" dirty="0"/>
              <a:t>杰哥：不用拿啦，快来</a:t>
            </a:r>
            <a:r>
              <a:rPr lang="en-US" altLang="zh-CN" sz="1750" dirty="0"/>
              <a:t>……</a:t>
            </a:r>
          </a:p>
          <a:p>
            <a:pPr marL="0" indent="0">
              <a:buNone/>
            </a:pPr>
            <a:r>
              <a:rPr lang="zh-CN" altLang="en-US" sz="1750" dirty="0"/>
              <a:t>阿伟：杰哥，你有好多名师讲座哦</a:t>
            </a:r>
          </a:p>
          <a:p>
            <a:pPr marL="0" indent="0">
              <a:buNone/>
            </a:pPr>
            <a:r>
              <a:rPr lang="zh-CN" altLang="en-US" sz="1750" dirty="0"/>
              <a:t>杰哥：那没什么，来，来看这个好康的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阿伟：杰哥，这，这个是什么啊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杰哥：哎呦，你脸红啦，让我看看</a:t>
            </a:r>
          </a:p>
          <a:p>
            <a:pPr marL="0" indent="0">
              <a:buNone/>
            </a:pPr>
            <a:r>
              <a:rPr lang="zh-CN" altLang="en-US" sz="1750" dirty="0"/>
              <a:t>阿伟：杰哥不要啦</a:t>
            </a:r>
            <a:endParaRPr lang="en-US" altLang="zh-CN" sz="1750" dirty="0"/>
          </a:p>
          <a:p>
            <a:pPr marL="0" indent="0">
              <a:buNone/>
            </a:pPr>
            <a:r>
              <a:rPr lang="zh-CN" altLang="en-US" sz="1750" dirty="0"/>
              <a:t>杰哥：让我看看！</a:t>
            </a:r>
          </a:p>
          <a:p>
            <a:pPr marL="0" indent="0">
              <a:buNone/>
            </a:pPr>
            <a:r>
              <a:rPr lang="zh-CN" altLang="en-US" sz="1750" dirty="0"/>
              <a:t>阿伟：不要，杰哥，你干嘛啦</a:t>
            </a:r>
          </a:p>
          <a:p>
            <a:pPr marL="0" indent="0">
              <a:buNone/>
            </a:pPr>
            <a:r>
              <a:rPr lang="zh-CN" altLang="en-US" sz="1750" dirty="0"/>
              <a:t>杰哥：让我👀你学习正不正常啦</a:t>
            </a:r>
          </a:p>
          <a:p>
            <a:pPr marL="0" indent="0">
              <a:buNone/>
            </a:pPr>
            <a:r>
              <a:rPr lang="zh-CN" altLang="en-US" sz="1750" dirty="0"/>
              <a:t>阿伟：不要！！！</a:t>
            </a:r>
          </a:p>
        </p:txBody>
      </p:sp>
    </p:spTree>
    <p:extLst>
      <p:ext uri="{BB962C8B-B14F-4D97-AF65-F5344CB8AC3E}">
        <p14:creationId xmlns:p14="http://schemas.microsoft.com/office/powerpoint/2010/main" val="322514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9AAC-6642-4E4D-B330-9F79D0D8F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7" y="605014"/>
            <a:ext cx="5915025" cy="2163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1673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1CFD2-1396-47C2-B664-FDB61C16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*21.</a:t>
            </a:r>
            <a:r>
              <a:rPr lang="zh-CN" altLang="en-US" dirty="0"/>
              <a:t>毒考卷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B69F-6BF5-4F14-AF4D-97F27264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37634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17" y="622300"/>
            <a:ext cx="5921435" cy="1333500"/>
          </a:xfrm>
        </p:spPr>
        <p:txBody>
          <a:bodyPr>
            <a:normAutofit/>
          </a:bodyPr>
          <a:lstStyle/>
          <a:p>
            <a: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第一单元：</a:t>
            </a:r>
            <a:br>
              <a:rPr lang="zh-CN" altLang="en-US" sz="4400" b="1" i="1" dirty="0">
                <a:solidFill>
                  <a:srgbClr val="4066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000" b="1" i="1" dirty="0">
                <a:solidFill>
                  <a:srgbClr val="4066D9"/>
                </a:solidFill>
              </a:rPr>
              <a:t>现代文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1488" y="1270000"/>
            <a:ext cx="2817812" cy="0"/>
          </a:xfrm>
          <a:prstGeom prst="line">
            <a:avLst/>
          </a:prstGeom>
          <a:ln w="38100">
            <a:solidFill>
              <a:srgbClr val="40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67357" y="2648358"/>
            <a:ext cx="5919858" cy="6270376"/>
          </a:xfrm>
        </p:spPr>
        <p:txBody>
          <a:bodyPr/>
          <a:lstStyle/>
          <a:p>
            <a:r>
              <a:rPr lang="zh-CN" altLang="en-US" dirty="0"/>
              <a:t>本单元将学习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3" y="474156"/>
            <a:ext cx="5915026" cy="758919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/>
              <a:t>1.</a:t>
            </a:r>
            <a:r>
              <a:rPr lang="zh-CN" altLang="en-US" sz="3000" dirty="0"/>
              <a:t>媋</a:t>
            </a:r>
          </a:p>
        </p:txBody>
      </p:sp>
      <p:sp>
        <p:nvSpPr>
          <p:cNvPr id="7" name="内容占位符 6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2398393"/>
            <a:ext cx="5915025" cy="5644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50" dirty="0"/>
              <a:t>  盼望着，盼望着。阿妈来了，杰哥的脚步近了。</a:t>
            </a:r>
            <a:endParaRPr lang="en-US" altLang="zh-CN" sz="1650" dirty="0"/>
          </a:p>
          <a:p>
            <a:pPr marL="0" indent="0">
              <a:buNone/>
            </a:pPr>
            <a:r>
              <a:rPr lang="zh-CN" altLang="en-US" sz="1650" dirty="0"/>
              <a:t>  一切都像刚睡醒的样子，欣欣然打起了电动，彬彬逊起来了，阿妈勃起来了，俏佳人的脸红起来了。</a:t>
            </a:r>
            <a:endParaRPr lang="en-US" altLang="zh-CN" sz="1650" dirty="0"/>
          </a:p>
          <a:p>
            <a:pPr marL="0" indent="0">
              <a:buNone/>
            </a:pPr>
            <a:r>
              <a:rPr lang="en-US" altLang="zh-CN" sz="1650" dirty="0"/>
              <a:t>  </a:t>
            </a:r>
            <a:r>
              <a:rPr lang="zh-CN" altLang="en-US" sz="1650" dirty="0"/>
              <a:t>杰哥偷偷的从座位上站起来。硬♂硬的，黄♀黄的网吧里超商里瞧去一大片一大片满是的，没钱没家，吃个面包打个招呼，踢几脚球，喝几罐酒，看几回</a:t>
            </a:r>
            <a:r>
              <a:rPr lang="en-US" altLang="zh-CN" sz="1650" dirty="0"/>
              <a:t>A</a:t>
            </a:r>
            <a:r>
              <a:rPr lang="zh-CN" altLang="en-US" sz="1650" dirty="0"/>
              <a:t>片。警察轻悄悄的，杰哥软绵绵的。</a:t>
            </a:r>
            <a:endParaRPr lang="en-US" altLang="zh-CN" sz="1650" dirty="0"/>
          </a:p>
          <a:p>
            <a:pPr marL="0" indent="0">
              <a:buNone/>
            </a:pPr>
            <a:r>
              <a:rPr lang="zh-CN" altLang="en-US" sz="1650" dirty="0"/>
              <a:t>  技能，复活，战绩。你不让我，我不让你，都开满了菊花打电动。逊得像二班，勇的像阿伟，平的像阿妈。杰哥家带着酒香，闭了眼，屋里仿佛已经满是</a:t>
            </a:r>
            <a:r>
              <a:rPr lang="en-US" altLang="zh-CN" sz="1650" dirty="0"/>
              <a:t>A</a:t>
            </a:r>
            <a:r>
              <a:rPr lang="zh-CN" altLang="en-US" sz="1650" dirty="0"/>
              <a:t>片、啤酒、电脑。监控下成千成百的俏佳人不要不要的闹着，大小的飞机打来打去。牙签遍地是：硬的，软的，有头的，没头的。像手枪，像机枪。还射呀射的。</a:t>
            </a:r>
            <a:endParaRPr lang="en-US" altLang="zh-CN" sz="1650" dirty="0"/>
          </a:p>
          <a:p>
            <a:pPr marL="0" indent="0">
              <a:buNone/>
            </a:pPr>
            <a:r>
              <a:rPr lang="zh-CN" altLang="en-US" sz="1650" dirty="0"/>
              <a:t> ‘打脸不疼杰哥拳’，不错的，像阿妈的手抚摸着你，拳里带着些新游戏的气息，混着墙上的海报，还有各种酒的香。都在阿杰的怀抱里酝酿着。彬彬将窠巢安在沙发当中，高兴起来了，呼朋引伴地卖弄清脆的喉咙，唱出宛转的曲子，与杰哥的家应合着。房间里未登的</a:t>
            </a:r>
            <a:r>
              <a:rPr lang="en-US" altLang="zh-CN" sz="1650" dirty="0" err="1"/>
              <a:t>dua</a:t>
            </a:r>
            <a:r>
              <a:rPr lang="zh-CN" altLang="en-US" sz="1650" dirty="0"/>
              <a:t>郎，这时也成天在嘹亮的响。</a:t>
            </a:r>
            <a:endParaRPr lang="en-US" altLang="zh-CN" sz="1650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媋像一个肛硬的俏佳人，从头到萎都是新的，她成♂长着。</a:t>
            </a:r>
            <a:endParaRPr kumimoji="0" lang="en-US" altLang="zh-CN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媋像一个俏佳人，大大小小的，不要不要地叫着，闹着。</a:t>
            </a:r>
            <a:endParaRPr kumimoji="0" lang="en-US" altLang="zh-CN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媋像一个结实的的</a:t>
            </a:r>
            <a:r>
              <a:rPr kumimoji="0" lang="en-US" altLang="zh-CN" sz="16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Dua</a:t>
            </a:r>
            <a:r>
              <a: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郎，有铁一般的头和萎，她引领我们上。</a:t>
            </a:r>
            <a:endParaRPr lang="en-US" altLang="zh-CN" sz="16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FE1A50-B504-4626-8B41-3007BFF4669D}"/>
              </a:ext>
            </a:extLst>
          </p:cNvPr>
          <p:cNvSpPr txBox="1"/>
          <p:nvPr/>
        </p:nvSpPr>
        <p:spPr>
          <a:xfrm>
            <a:off x="471484" y="1148888"/>
            <a:ext cx="5915025" cy="1138773"/>
          </a:xfrm>
          <a:prstGeom prst="rect">
            <a:avLst/>
          </a:prstGeom>
          <a:noFill/>
          <a:ln>
            <a:solidFill>
              <a:srgbClr val="4066D9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066D9"/>
                </a:solidFill>
              </a:rPr>
              <a:t>预习：</a:t>
            </a:r>
          </a:p>
          <a:p>
            <a:pPr marL="285750" indent="-285750">
              <a:buFont typeface="Calibri" panose="020F0502020204030204" pitchFamily="34" charset="0"/>
              <a:buChar char="⃝"/>
            </a:pPr>
            <a:r>
              <a:rPr lang="en-US" altLang="zh-CN" sz="1300" dirty="0" err="1">
                <a:solidFill>
                  <a:srgbClr val="4066D9"/>
                </a:solidFill>
              </a:rPr>
              <a:t>Dua</a:t>
            </a:r>
            <a:r>
              <a:rPr lang="zh-CN" altLang="en-US" sz="1300" dirty="0">
                <a:solidFill>
                  <a:srgbClr val="4066D9"/>
                </a:solidFill>
              </a:rPr>
              <a:t>郎们组成了一个有意♂思的小♂世界，</a:t>
            </a:r>
            <a:r>
              <a:rPr lang="en-US" altLang="zh-CN" sz="1300" dirty="0">
                <a:solidFill>
                  <a:srgbClr val="4066D9"/>
                </a:solidFill>
              </a:rPr>
              <a:t> </a:t>
            </a:r>
            <a:r>
              <a:rPr lang="en-US" altLang="zh-CN" sz="1300" dirty="0" err="1">
                <a:solidFill>
                  <a:srgbClr val="4066D9"/>
                </a:solidFill>
              </a:rPr>
              <a:t>Dua</a:t>
            </a:r>
            <a:r>
              <a:rPr lang="zh-CN" altLang="en-US" sz="1300" dirty="0">
                <a:solidFill>
                  <a:srgbClr val="4066D9"/>
                </a:solidFill>
              </a:rPr>
              <a:t>郎们给新世界带来希望。历来的俏佳人们都喜欢登</a:t>
            </a:r>
            <a:r>
              <a:rPr lang="en-US" altLang="zh-CN" sz="1300" dirty="0" err="1">
                <a:solidFill>
                  <a:srgbClr val="4066D9"/>
                </a:solidFill>
              </a:rPr>
              <a:t>dua</a:t>
            </a:r>
            <a:r>
              <a:rPr lang="zh-CN" altLang="en-US" sz="1300" dirty="0">
                <a:solidFill>
                  <a:srgbClr val="4066D9"/>
                </a:solidFill>
              </a:rPr>
              <a:t>郎。</a:t>
            </a:r>
          </a:p>
          <a:p>
            <a:pPr marL="285750" indent="-285750">
              <a:buFont typeface="Calibri" panose="020F0502020204030204" pitchFamily="34" charset="0"/>
              <a:buChar char="⃝"/>
            </a:pPr>
            <a:r>
              <a:rPr lang="zh-CN" altLang="en-US" sz="1300" dirty="0">
                <a:solidFill>
                  <a:srgbClr val="4066D9"/>
                </a:solidFill>
              </a:rPr>
              <a:t>这是一篇散文，令人回味。品味每个词语的作用与意义，可以和同学们讨论交流。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D3EF7-F9F7-4E7A-A554-E7D626E293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64" b="89744" l="2804" r="98131">
                        <a14:foregroundMark x1="3738" y1="25641" x2="26168" y2="12821"/>
                        <a14:foregroundMark x1="34579" y1="30769" x2="86916" y2="48718"/>
                        <a14:foregroundMark x1="86916" y1="48718" x2="93458" y2="87179"/>
                        <a14:foregroundMark x1="98131" y1="25641" x2="97196" y2="5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3" y="430821"/>
            <a:ext cx="1071712" cy="39062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776C49-4436-4695-812B-38C9AAC1AAE8}"/>
              </a:ext>
            </a:extLst>
          </p:cNvPr>
          <p:cNvCxnSpPr>
            <a:cxnSpLocks/>
          </p:cNvCxnSpPr>
          <p:nvPr/>
        </p:nvCxnSpPr>
        <p:spPr>
          <a:xfrm>
            <a:off x="573083" y="8128279"/>
            <a:ext cx="1804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5197013-8E4B-417C-8410-AF890494EE86}"/>
              </a:ext>
            </a:extLst>
          </p:cNvPr>
          <p:cNvSpPr txBox="1"/>
          <p:nvPr/>
        </p:nvSpPr>
        <p:spPr>
          <a:xfrm>
            <a:off x="549470" y="8120815"/>
            <a:ext cx="56372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本文做者谢凯元，笔名</a:t>
            </a:r>
            <a:r>
              <a:rPr lang="zh-CN" altLang="en-US" sz="1200" strike="sngStrike" dirty="0"/>
              <a:t>言</a:t>
            </a:r>
            <a:r>
              <a:rPr lang="zh-CN" altLang="en-US" sz="1200" dirty="0"/>
              <a:t>射凯元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俏佳人：同“翘家人”，指没家的</a:t>
            </a:r>
            <a:r>
              <a:rPr lang="en-US" altLang="zh-CN" sz="1200" dirty="0" err="1"/>
              <a:t>Dua</a:t>
            </a:r>
            <a:r>
              <a:rPr lang="zh-CN" altLang="en-US" sz="1200" dirty="0"/>
              <a:t>郎。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球：这里指一些高质量人类所拥有的圆型物质。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/>
              <a:t>A</a:t>
            </a:r>
            <a:r>
              <a:rPr lang="zh-CN" altLang="en-US" sz="1200" dirty="0"/>
              <a:t>片：是</a:t>
            </a:r>
            <a:r>
              <a:rPr lang="en-US" altLang="zh-CN" sz="1200" dirty="0" err="1"/>
              <a:t>Amzing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m♂vie</a:t>
            </a:r>
            <a:r>
              <a:rPr lang="zh-CN" altLang="en-US" sz="1200" dirty="0"/>
              <a:t>的简称。为防止歧义，这里特加解释。</a:t>
            </a:r>
          </a:p>
          <a:p>
            <a:pPr marL="342900" indent="-342900">
              <a:buFont typeface="+mj-ea"/>
              <a:buAutoNum type="circleNumDbPlain" startAt="4"/>
            </a:pPr>
            <a:r>
              <a:rPr lang="zh-CN" altLang="en-US" sz="1200" dirty="0"/>
              <a:t>新：这里是古今异义。同 “性”（</a:t>
            </a:r>
            <a:r>
              <a:rPr lang="en-US" altLang="zh-CN" sz="1200" dirty="0" err="1"/>
              <a:t>xing</a:t>
            </a:r>
            <a:r>
              <a:rPr lang="zh-CN" altLang="en-US" sz="1200" dirty="0"/>
              <a:t>）性别，性别的。</a:t>
            </a:r>
            <a:endParaRPr lang="en-US" altLang="zh-CN" sz="1200" dirty="0"/>
          </a:p>
          <a:p>
            <a:pPr marL="342900" indent="-342900">
              <a:buFont typeface="+mj-ea"/>
              <a:buAutoNum type="circleNumDbPlain" startAt="4"/>
            </a:pPr>
            <a:r>
              <a:rPr lang="zh-CN" altLang="en-US" sz="1200" dirty="0"/>
              <a:t>登</a:t>
            </a:r>
            <a:r>
              <a:rPr lang="en-US" altLang="zh-CN" sz="1200" dirty="0" err="1"/>
              <a:t>dua</a:t>
            </a:r>
            <a:r>
              <a:rPr lang="zh-CN" altLang="en-US" sz="1200" dirty="0"/>
              <a:t>郎：古时男子</a:t>
            </a:r>
            <a:r>
              <a:rPr lang="en-US" altLang="zh-CN" sz="1200" dirty="0"/>
              <a:t>18</a:t>
            </a:r>
            <a:r>
              <a:rPr lang="zh-CN" altLang="en-US" sz="1200" dirty="0"/>
              <a:t>岁时，称为 “</a:t>
            </a:r>
            <a:r>
              <a:rPr lang="en-US" altLang="zh-CN" sz="1200" dirty="0" err="1"/>
              <a:t>dua</a:t>
            </a:r>
            <a:r>
              <a:rPr lang="zh-CN" altLang="en-US" sz="1200" dirty="0"/>
              <a:t>郎之年”。登：成为，变成。</a:t>
            </a:r>
          </a:p>
          <a:p>
            <a:pPr marL="342900" indent="-342900">
              <a:buFont typeface="+mj-ea"/>
              <a:buAutoNum type="circleNumDbPlain" startAt="4"/>
            </a:pPr>
            <a:r>
              <a:rPr lang="zh-CN" altLang="en-US" sz="1200" dirty="0"/>
              <a:t>这里 “响”既指</a:t>
            </a:r>
            <a:r>
              <a:rPr lang="en-US" altLang="zh-CN" sz="1200" dirty="0"/>
              <a:t>A</a:t>
            </a:r>
            <a:r>
              <a:rPr lang="zh-CN" altLang="en-US" sz="1200" dirty="0"/>
              <a:t>片声，又指阿伟声。</a:t>
            </a:r>
          </a:p>
          <a:p>
            <a:pPr marL="342900" indent="-342900">
              <a:buFont typeface="+mj-ea"/>
              <a:buAutoNum type="circleNumDbPlain" startAt="4"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F897C-ADE5-4CA0-BAE5-06DEBE88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150240"/>
            <a:ext cx="5915025" cy="4417707"/>
          </a:xfrm>
        </p:spPr>
        <p:txBody>
          <a:bodyPr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拓展连接</a:t>
            </a:r>
            <a:r>
              <a:rPr lang="en-US" altLang="zh-CN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: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朱</a:t>
            </a:r>
            <a:r>
              <a:rPr kumimoji="0" lang="zh-CN" altLang="en-US" sz="17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自</a:t>
            </a:r>
            <a:r>
              <a:rPr kumimoji="0" lang="zh-CN" altLang="en-US" sz="17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子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清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</a:endParaRPr>
          </a:p>
          <a:p>
            <a:pPr marL="0" lvl="0" indent="0">
              <a:buNone/>
              <a:defRPr/>
            </a:pPr>
            <a:r>
              <a:rPr lang="zh-CN" altLang="en-US" sz="1700" dirty="0">
                <a:solidFill>
                  <a:prstClr val="black"/>
                </a:solidFill>
              </a:rPr>
              <a:t>话说</a:t>
            </a:r>
            <a:r>
              <a:rPr lang="en-US" altLang="zh-CN" sz="1700" dirty="0">
                <a:solidFill>
                  <a:prstClr val="black"/>
                </a:solidFill>
              </a:rPr>
              <a:t>2021</a:t>
            </a:r>
            <a:r>
              <a:rPr lang="zh-CN" altLang="en-US" sz="1700" dirty="0">
                <a:solidFill>
                  <a:prstClr val="black"/>
                </a:solidFill>
              </a:rPr>
              <a:t>年的一个春天</a:t>
            </a:r>
            <a:r>
              <a:rPr lang="en-US" altLang="zh-CN" sz="1700" dirty="0">
                <a:solidFill>
                  <a:prstClr val="black"/>
                </a:solidFill>
              </a:rPr>
              <a:t>(2021/03/21 </a:t>
            </a:r>
            <a:r>
              <a:rPr lang="zh-CN" altLang="en-US" sz="1700" dirty="0">
                <a:solidFill>
                  <a:prstClr val="black"/>
                </a:solidFill>
              </a:rPr>
              <a:t>星期天</a:t>
            </a:r>
            <a:r>
              <a:rPr lang="en-US" altLang="zh-CN" sz="1700" dirty="0">
                <a:solidFill>
                  <a:prstClr val="black"/>
                </a:solidFill>
              </a:rPr>
              <a:t>)</a:t>
            </a:r>
            <a:r>
              <a:rPr lang="zh-CN" altLang="en-US" sz="1700" dirty="0">
                <a:solidFill>
                  <a:prstClr val="black"/>
                </a:solidFill>
              </a:rPr>
              <a:t>下午</a:t>
            </a:r>
            <a:r>
              <a:rPr lang="en-US" altLang="zh-CN" sz="1700" dirty="0">
                <a:solidFill>
                  <a:prstClr val="black"/>
                </a:solidFill>
              </a:rPr>
              <a:t>13:37 </a:t>
            </a:r>
            <a:r>
              <a:rPr lang="en-US" altLang="zh-CN" sz="1700" dirty="0" err="1">
                <a:solidFill>
                  <a:prstClr val="black"/>
                </a:solidFill>
              </a:rPr>
              <a:t>zzq</a:t>
            </a:r>
            <a:r>
              <a:rPr lang="zh-CN" altLang="en-US" sz="1700" dirty="0">
                <a:solidFill>
                  <a:prstClr val="black"/>
                </a:solidFill>
              </a:rPr>
              <a:t>同学在某七一搞基中学发型最帅的男老师家中，吃了一些不明物体</a:t>
            </a:r>
            <a:r>
              <a:rPr lang="en-US" altLang="zh-CN" sz="1700" dirty="0">
                <a:solidFill>
                  <a:prstClr val="black"/>
                </a:solidFill>
              </a:rPr>
              <a:t>(</a:t>
            </a:r>
            <a:r>
              <a:rPr lang="zh-CN" altLang="en-US" sz="1700" dirty="0">
                <a:solidFill>
                  <a:prstClr val="black"/>
                </a:solidFill>
              </a:rPr>
              <a:t>伤肾肝</a:t>
            </a:r>
            <a:r>
              <a:rPr lang="en-US" altLang="zh-CN" sz="1700" dirty="0">
                <a:solidFill>
                  <a:prstClr val="black"/>
                </a:solidFill>
              </a:rPr>
              <a:t>)</a:t>
            </a:r>
            <a:r>
              <a:rPr lang="zh-CN" altLang="en-US" sz="1700" dirty="0">
                <a:solidFill>
                  <a:prstClr val="black"/>
                </a:solidFill>
              </a:rPr>
              <a:t>，</a:t>
            </a:r>
            <a:r>
              <a:rPr lang="en-US" altLang="zh-CN" sz="1700" dirty="0">
                <a:solidFill>
                  <a:prstClr val="black"/>
                </a:solidFill>
              </a:rPr>
              <a:t>(</a:t>
            </a:r>
            <a:r>
              <a:rPr lang="zh-CN" altLang="en-US" sz="1700" dirty="0">
                <a:solidFill>
                  <a:prstClr val="black"/>
                </a:solidFill>
              </a:rPr>
              <a:t>因其牙齿黑如岩石且其擅长游♂泳</a:t>
            </a:r>
            <a:r>
              <a:rPr lang="en-US" altLang="zh-CN" sz="1700" dirty="0">
                <a:solidFill>
                  <a:prstClr val="black"/>
                </a:solidFill>
              </a:rPr>
              <a:t>)</a:t>
            </a:r>
            <a:r>
              <a:rPr lang="zh-CN" altLang="en-US" sz="1700" dirty="0">
                <a:solidFill>
                  <a:prstClr val="black"/>
                </a:solidFill>
              </a:rPr>
              <a:t>因而被大美老师冠以副名</a:t>
            </a:r>
            <a:r>
              <a:rPr lang="en-US" altLang="zh-CN" sz="1700" dirty="0">
                <a:solidFill>
                  <a:prstClr val="black"/>
                </a:solidFill>
              </a:rPr>
              <a:t>——door-high-dark-</a:t>
            </a:r>
            <a:r>
              <a:rPr lang="en-US" altLang="zh-CN" sz="1700" dirty="0" err="1">
                <a:solidFill>
                  <a:prstClr val="black"/>
                </a:solidFill>
              </a:rPr>
              <a:t>yee</a:t>
            </a:r>
            <a:endParaRPr lang="en-US" altLang="zh-CN" sz="17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你知道吗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:</a:t>
            </a:r>
          </a:p>
          <a:p>
            <a:pPr marL="0" lvl="0" indent="0">
              <a:buNone/>
              <a:defRPr/>
            </a:pPr>
            <a:r>
              <a:rPr lang="en-US" altLang="zh-CN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1.</a:t>
            </a:r>
            <a:r>
              <a:rPr lang="zh-CN" altLang="en-US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在此前，其副名曰：索马里海</a:t>
            </a:r>
            <a:r>
              <a:rPr lang="en-US" altLang="zh-CN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door</a:t>
            </a:r>
          </a:p>
          <a:p>
            <a:pPr marL="0" lvl="0" indent="0">
              <a:buNone/>
              <a:defRPr/>
            </a:pPr>
            <a:r>
              <a:rPr lang="en-US" altLang="zh-CN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2.</a:t>
            </a:r>
            <a:r>
              <a:rPr lang="zh-CN" altLang="en-US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那天是当年的太阳直♂射日，所以当天他十分的激动</a:t>
            </a:r>
            <a:endParaRPr lang="en-US" altLang="zh-CN" sz="17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0" lvl="0" indent="0">
              <a:buNone/>
              <a:defRPr/>
            </a:pPr>
            <a:r>
              <a:rPr lang="en-US" altLang="zh-CN" sz="17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3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.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东海带鱼是白的，但他肤色却是黑的？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35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EDDD6-2D61-4A7F-A614-6FA6AA142F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87" y="363538"/>
            <a:ext cx="5915025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0922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488" y="-130"/>
            <a:ext cx="5915025" cy="128283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济南的春药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17" y="525143"/>
            <a:ext cx="5921435" cy="1177044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从百园</a:t>
            </a:r>
            <a:r>
              <a:rPr lang="en-US" altLang="zh-CN" dirty="0" err="1"/>
              <a:t>cao</a:t>
            </a:r>
            <a:r>
              <a:rPr lang="zh-CN" altLang="en-US" dirty="0"/>
              <a:t>到三色书屋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2959100"/>
            <a:ext cx="5915025" cy="44187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我家的后面有个蛮大的网吧，相传叫“幼稚园”，现在早已是并着超商一起卖给</a:t>
            </a:r>
            <a:r>
              <a:rPr lang="en-US" altLang="zh-CN" sz="1600" dirty="0"/>
              <a:t>estate agent</a:t>
            </a:r>
            <a:r>
              <a:rPr lang="zh-CN" altLang="en-US" sz="1600" dirty="0"/>
              <a:t>的子孙了，连那次最末相见也隔了七八秒</a:t>
            </a:r>
            <a:r>
              <a:rPr lang="en-US" altLang="zh-CN" sz="1600" dirty="0"/>
              <a:t>,</a:t>
            </a:r>
            <a:r>
              <a:rPr lang="zh-CN" altLang="en-US" sz="1600" dirty="0"/>
              <a:t>其中确凿只有一些电脑，却是我儿时的乐园。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不必说烦人的阿嫲，光滑的彬彬，高大的杰哥，紫红的</a:t>
            </a:r>
            <a:r>
              <a:rPr lang="en-US" altLang="zh-CN" sz="1600" dirty="0"/>
              <a:t>A</a:t>
            </a:r>
            <a:r>
              <a:rPr lang="zh-CN" altLang="en-US" sz="1600" dirty="0"/>
              <a:t>片；也不必说彬彬在沙发上长睡，肥胖的杰哥伏在阿伟上，轻捷的警察从警局里直冲到杰哥家里去了。光是那蛮大的阿杰家就有着无限趣♂味，阿杰在这里低娼，俏佳人们在这里弹情，到杰哥家去，有时会遇见李云迪，还有吴谦，倘若用手按住他的牙签，便会啪的一声，从后窍闪出一道电光。封小异和阿杰紧紧的缠络在一起，封小异有大床房一般的果实；杰哥有臃肿的根，有人说杰哥根有像小面包形的，吃了便可以登山。于是我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EBD42A-5653-4E24-A1F0-67A54C13AC24}"/>
              </a:ext>
            </a:extLst>
          </p:cNvPr>
          <p:cNvSpPr txBox="1"/>
          <p:nvPr/>
        </p:nvSpPr>
        <p:spPr>
          <a:xfrm>
            <a:off x="470817" y="7912608"/>
            <a:ext cx="2206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低娼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弹情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后窍闪出一道电光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大床房一般的果实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根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登山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2421</Words>
  <Application>Microsoft Office PowerPoint</Application>
  <PresentationFormat>A4 纸张(210x297 毫米)</PresentationFormat>
  <Paragraphs>200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方正舒体</vt:lpstr>
      <vt:lpstr>仿宋</vt:lpstr>
      <vt:lpstr>宋体</vt:lpstr>
      <vt:lpstr>Microsoft YaHei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第一单元： 现代文</vt:lpstr>
      <vt:lpstr>1.媋</vt:lpstr>
      <vt:lpstr>PowerPoint 演示文稿</vt:lpstr>
      <vt:lpstr>PowerPoint 演示文稿</vt:lpstr>
      <vt:lpstr>2.济南的春药</vt:lpstr>
      <vt:lpstr>3.从百园cao到三色书屋</vt:lpstr>
      <vt:lpstr>*4.再塑生命的人</vt:lpstr>
      <vt:lpstr>单元学习1 七四大舞台</vt:lpstr>
      <vt:lpstr>第二单元： 诗文</vt:lpstr>
      <vt:lpstr>5.秋思三则</vt:lpstr>
      <vt:lpstr>6.斜对诗二则</vt:lpstr>
      <vt:lpstr>7.现代诗两篇</vt:lpstr>
      <vt:lpstr>8俏佳的阿伟</vt:lpstr>
      <vt:lpstr>第二单元： 古文</vt:lpstr>
      <vt:lpstr>9.古文一篇</vt:lpstr>
      <vt:lpstr>10.冯·催逝员</vt:lpstr>
      <vt:lpstr>*11.卖瓜三则（三语）</vt:lpstr>
      <vt:lpstr>第四单元： 诗歌</vt:lpstr>
      <vt:lpstr>12.热爱114514的qiyi</vt:lpstr>
      <vt:lpstr>13.摸仙堡</vt:lpstr>
      <vt:lpstr>14.现代歌曲三首</vt:lpstr>
      <vt:lpstr>*15.皓钧四首</vt:lpstr>
      <vt:lpstr>第五单元 世间百态</vt:lpstr>
      <vt:lpstr>16大的牙签</vt:lpstr>
      <vt:lpstr>17.吴迪组合</vt:lpstr>
      <vt:lpstr>*18.通缉令</vt:lpstr>
      <vt:lpstr>单元活动5 名家名人</vt:lpstr>
      <vt:lpstr>第六单元： 剧本</vt:lpstr>
      <vt:lpstr>19.华强卖瓜</vt:lpstr>
      <vt:lpstr>20.如果早知道</vt:lpstr>
      <vt:lpstr>PowerPoint 演示文稿</vt:lpstr>
      <vt:lpstr>PowerPoint 演示文稿</vt:lpstr>
      <vt:lpstr>PowerPoint 演示文稿</vt:lpstr>
      <vt:lpstr>*21.毒考卷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新♂语文</dc:title>
  <dc:creator>李 慧英</dc:creator>
  <cp:lastModifiedBy>u</cp:lastModifiedBy>
  <cp:revision>44</cp:revision>
  <dcterms:created xsi:type="dcterms:W3CDTF">2021-11-04T06:41:29Z</dcterms:created>
  <dcterms:modified xsi:type="dcterms:W3CDTF">2022-04-22T01:55:41Z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