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oiret One"/>
      <p:regular r:id="rId17"/>
    </p:embeddedFont>
    <p:embeddedFont>
      <p:font typeface="Oxygen Light"/>
      <p:regular r:id="rId18"/>
      <p:bold r:id="rId19"/>
    </p:embeddedFont>
    <p:embeddedFont>
      <p:font typeface="Oxygen"/>
      <p:regular r:id="rId20"/>
      <p:bold r:id="rId21"/>
    </p:embeddedFont>
    <p:embeddedFont>
      <p:font typeface="Anaheim"/>
      <p:regular r:id="rId22"/>
    </p:embeddedFont>
    <p:embeddedFont>
      <p:font typeface="Bebas Neue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-regular.fntdata"/><Relationship Id="rId22" Type="http://schemas.openxmlformats.org/officeDocument/2006/relationships/font" Target="fonts/Anaheim-regular.fntdata"/><Relationship Id="rId21" Type="http://schemas.openxmlformats.org/officeDocument/2006/relationships/font" Target="fonts/Oxygen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iretOne-regular.fntdata"/><Relationship Id="rId16" Type="http://schemas.openxmlformats.org/officeDocument/2006/relationships/slide" Target="slides/slide12.xml"/><Relationship Id="rId19" Type="http://schemas.openxmlformats.org/officeDocument/2006/relationships/font" Target="fonts/OxygenLight-bold.fntdata"/><Relationship Id="rId18" Type="http://schemas.openxmlformats.org/officeDocument/2006/relationships/font" Target="fonts/Oxygen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5f7945cd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5f7945cd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:</a:t>
            </a:r>
            <a:endParaRPr b="1" sz="1400">
              <a:solidFill>
                <a:srgbClr val="59595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 instead of taking all previously available features as Xs.</a:t>
            </a:r>
            <a:endParaRPr sz="1400">
              <a:solidFill>
                <a:srgbClr val="59595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the new terms (risk exposure &amp; financial ratios) improves the model more than would be expected by chance.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f7945c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5f7945c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5f7945cd8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5f7945cd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f7945c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f7945c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8980"/>
                </a:solidFill>
              </a:rPr>
              <a:t>Asdas</a:t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8980"/>
                </a:solidFill>
              </a:rPr>
              <a:t>Discuss data, sample size, missing observations, outliers</a:t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08980"/>
                </a:solidFill>
              </a:rPr>
              <a:t>(“C” value)</a:t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Downloaded data contains missing values, but the total number of rows is greater than the number we are expecting to collect. </a:t>
            </a:r>
            <a:r>
              <a:rPr lang="en" sz="1400">
                <a:solidFill>
                  <a:srgbClr val="595959"/>
                </a:solidFill>
                <a:latin typeface="Oxygen Light"/>
                <a:ea typeface="Oxygen Light"/>
                <a:cs typeface="Oxygen Light"/>
                <a:sym typeface="Oxygen Light"/>
              </a:rPr>
              <a:t>Expect to generate 60 monthly holding period return for 1886 ticker symbols</a:t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089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f7945cd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f7945cd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Sample statistics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Description of vars, 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Graphs to summarize data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f7945c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f7945c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Discuss the data and 10+ ratios,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Why did you select these ratios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Sample size, missing values, outliers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f7945c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f7945c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Sample statistics, 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description of variables, 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Does each of 10 ratios make sense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0898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f7945cd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f7945c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D5B57"/>
                </a:solidFill>
                <a:latin typeface="Oxygen Light"/>
                <a:ea typeface="Oxygen Light"/>
                <a:cs typeface="Oxygen Light"/>
                <a:sym typeface="Oxygen Light"/>
              </a:rPr>
              <a:t>Discuss data, (sample size, how to deal with missing value, what are the industries)</a:t>
            </a:r>
            <a:endParaRPr sz="1200">
              <a:solidFill>
                <a:srgbClr val="6D5B57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D5B57"/>
                </a:solidFill>
                <a:latin typeface="Oxygen Light"/>
                <a:ea typeface="Oxygen Light"/>
                <a:cs typeface="Oxygen Light"/>
                <a:sym typeface="Oxygen Light"/>
              </a:rPr>
              <a:t>No missing value, 24 unique industry indicators</a:t>
            </a:r>
            <a:endParaRPr sz="1200">
              <a:solidFill>
                <a:srgbClr val="6D5B57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f7945cd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f7945c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Sample statistics,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# stocks in each industries,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08980"/>
                </a:solidFill>
                <a:latin typeface="Oxygen Light"/>
                <a:ea typeface="Oxygen Light"/>
                <a:cs typeface="Oxygen Light"/>
                <a:sym typeface="Oxygen Light"/>
              </a:rPr>
              <a:t>Graphs to summarize data</a:t>
            </a:r>
            <a:endParaRPr sz="1800">
              <a:solidFill>
                <a:srgbClr val="B0898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f7945cd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5f7945cd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has lower volatility, with larger size  and valued stock tend to generate higher stock return in early 2022;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5f7945cd8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5f7945cd8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This is because ultimate stock price is driven by the </a:t>
            </a:r>
            <a:r>
              <a:rPr b="1"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supply and demand at the time in the market</a:t>
            </a:r>
            <a:r>
              <a:rPr lang="en" sz="1400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, and the industry indicators do better in terms of capturing these supply and demand changes in early 2022.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5" Type="http://schemas.openxmlformats.org/officeDocument/2006/relationships/image" Target="../media/image44.png"/><Relationship Id="rId6" Type="http://schemas.openxmlformats.org/officeDocument/2006/relationships/image" Target="../media/image5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1949600" y="970200"/>
            <a:ext cx="64455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Analysis</a:t>
            </a:r>
            <a:r>
              <a:rPr lang="en">
                <a:latin typeface="Oxygen"/>
                <a:ea typeface="Oxygen"/>
                <a:cs typeface="Oxygen"/>
                <a:sym typeface="Oxygen"/>
              </a:rPr>
              <a:t> Report </a:t>
            </a:r>
            <a:r>
              <a:rPr lang="en">
                <a:latin typeface="Oxygen"/>
                <a:ea typeface="Oxygen"/>
                <a:cs typeface="Oxygen"/>
                <a:sym typeface="Oxygen"/>
              </a:rPr>
              <a:t>on 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”Stock Market Shock”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Oxygen"/>
                <a:ea typeface="Oxygen"/>
                <a:cs typeface="Oxygen"/>
                <a:sym typeface="Oxygen"/>
              </a:rPr>
              <a:t>Of Early 2022</a:t>
            </a:r>
            <a:endParaRPr sz="3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1" name="Google Shape;161;p32"/>
          <p:cNvSpPr txBox="1"/>
          <p:nvPr>
            <p:ph idx="1" type="subTitle"/>
          </p:nvPr>
        </p:nvSpPr>
        <p:spPr>
          <a:xfrm>
            <a:off x="4195600" y="366025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Yinghao Wang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Section B1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642" y="1665700"/>
            <a:ext cx="1929384" cy="339939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>
            <p:ph idx="1" type="subTitle"/>
          </p:nvPr>
        </p:nvSpPr>
        <p:spPr>
          <a:xfrm>
            <a:off x="593725" y="1133200"/>
            <a:ext cx="55962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Removed 3 financial ratios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Inventory Turnover, EBIT/P and Net Profit Margin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Still many </a:t>
            </a:r>
            <a:r>
              <a:rPr b="1" lang="en" sz="1400">
                <a:solidFill>
                  <a:schemeClr val="dk2"/>
                </a:solidFill>
              </a:rPr>
              <a:t>financial ratios are not statistically significant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6 out of 9 financial ratios with p-value &gt; 0.05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The explanatory power</a:t>
            </a:r>
            <a:r>
              <a:rPr lang="en" sz="1400">
                <a:solidFill>
                  <a:schemeClr val="dk2"/>
                </a:solidFill>
              </a:rPr>
              <a:t> of 35 predictors of 2021 for early 2022's stock return </a:t>
            </a:r>
            <a:r>
              <a:rPr b="1" lang="en" sz="1400">
                <a:solidFill>
                  <a:schemeClr val="dk2"/>
                </a:solidFill>
              </a:rPr>
              <a:t>slightly higher than</a:t>
            </a:r>
            <a:r>
              <a:rPr lang="en" sz="1400">
                <a:solidFill>
                  <a:schemeClr val="dk2"/>
                </a:solidFill>
              </a:rPr>
              <a:t> fixed effect regression of industry dummies.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Adj R Squared increased by 6%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84" name="Google Shape;284;p41"/>
          <p:cNvSpPr txBox="1"/>
          <p:nvPr>
            <p:ph type="title"/>
          </p:nvPr>
        </p:nvSpPr>
        <p:spPr>
          <a:xfrm>
            <a:off x="763950" y="16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Regression Analysis - </a:t>
            </a: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Combined One</a:t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7029688" y="86500"/>
            <a:ext cx="25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R Squared: 38.4%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Adj R Squared: 37.2%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650" y="813375"/>
            <a:ext cx="1933576" cy="852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5329850" y="4157350"/>
            <a:ext cx="22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Oxygen"/>
                <a:ea typeface="Oxygen"/>
                <a:cs typeface="Oxygen"/>
                <a:sym typeface="Oxygen"/>
              </a:rPr>
              <a:t>n</a:t>
            </a:r>
            <a:r>
              <a:rPr b="1" lang="en" sz="1000">
                <a:solidFill>
                  <a:srgbClr val="A61C00"/>
                </a:solidFill>
                <a:latin typeface="Oxygen"/>
                <a:ea typeface="Oxygen"/>
                <a:cs typeface="Oxygen"/>
                <a:sym typeface="Oxygen"/>
              </a:rPr>
              <a:t>ot statistically significant</a:t>
            </a:r>
            <a:endParaRPr b="1" sz="1000">
              <a:solidFill>
                <a:srgbClr val="A61C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8310275" y="1668100"/>
            <a:ext cx="196800" cy="3399300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/>
        </p:nvSpPr>
        <p:spPr>
          <a:xfrm>
            <a:off x="659250" y="971200"/>
            <a:ext cx="8106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Conclusions:</a:t>
            </a:r>
            <a:endParaRPr b="1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A company’s stock return in early 2022 tends to be largely influenced by its corresponding industry sector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Many f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inancial ratios are not statistically significant when running regression on stock return, because these ratios can only 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explain the operating performance of companies, but cannot capture the uncertainties outside the stock market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Recommendations for Investors:</a:t>
            </a:r>
            <a:endParaRPr b="1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To minimize the loss when there is a “stock market shock” caused by externally unpredictable factors outside the market, better to 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Diversify your own stock portfolio to weather market ups and downs and maintain the potential for growth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Select dividends-paying stocks (strong positive correlation with stock return in early 2022)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●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Choose high-quality stocks (valued stocks are more prone to generate a higher stock return in early 2022)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763950" y="16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Conclusions &amp; Recommendations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5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2585900" y="1077825"/>
            <a:ext cx="7326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Thanks </a:t>
            </a:r>
            <a:endParaRPr b="1" sz="80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Oxygen Light"/>
                <a:ea typeface="Oxygen Light"/>
                <a:cs typeface="Oxygen Light"/>
                <a:sym typeface="Oxygen Light"/>
              </a:rPr>
              <a:t>Any question?</a:t>
            </a:r>
            <a:endParaRPr sz="5000">
              <a:solidFill>
                <a:schemeClr val="accent1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4294967295" type="subTitle"/>
          </p:nvPr>
        </p:nvSpPr>
        <p:spPr>
          <a:xfrm>
            <a:off x="496075" y="1065925"/>
            <a:ext cx="4704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Sample Size: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Should be 60 * 1886 = </a:t>
            </a: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113,160 </a:t>
            </a: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entries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Subset</a:t>
            </a:r>
            <a:r>
              <a:rPr lang="en" sz="1400">
                <a:solidFill>
                  <a:schemeClr val="dk2"/>
                </a:solidFill>
              </a:rPr>
              <a:t> to extract rows only if their TICKER values is in unique value of Ticker column in </a:t>
            </a:r>
            <a:r>
              <a:rPr i="1" lang="en" sz="1400">
                <a:solidFill>
                  <a:schemeClr val="dk2"/>
                </a:solidFill>
              </a:rPr>
              <a:t>ProjectTickers.csv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No missing</a:t>
            </a:r>
            <a:r>
              <a:rPr lang="en" sz="1400">
                <a:solidFill>
                  <a:schemeClr val="dk2"/>
                </a:solidFill>
              </a:rPr>
              <a:t> values detected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Abnormal Observations: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Notice the DataType of RET column is `object`.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Detect</a:t>
            </a: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13 rows with RET == ‘C’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Based on the other 59 non-string corresponding ticker’s  RET distribution, choose to</a:t>
            </a: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replace ‘C’ with median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67" name="Google Shape;167;p33"/>
          <p:cNvSpPr txBox="1"/>
          <p:nvPr>
            <p:ph type="title"/>
          </p:nvPr>
        </p:nvSpPr>
        <p:spPr>
          <a:xfrm>
            <a:off x="828975" y="164475"/>
            <a:ext cx="53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(1) of Analysis - Risk Exposures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50" y="3010244"/>
            <a:ext cx="1787873" cy="202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1307475"/>
            <a:ext cx="1607725" cy="7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125" y="1307475"/>
            <a:ext cx="1552339" cy="7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33"/>
          <p:cNvCxnSpPr/>
          <p:nvPr/>
        </p:nvCxnSpPr>
        <p:spPr>
          <a:xfrm>
            <a:off x="6865525" y="1688425"/>
            <a:ext cx="5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3"/>
          <p:cNvSpPr/>
          <p:nvPr/>
        </p:nvSpPr>
        <p:spPr>
          <a:xfrm>
            <a:off x="5782525" y="1307475"/>
            <a:ext cx="247200" cy="101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7858262" y="1307475"/>
            <a:ext cx="247200" cy="101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8085" y="3207450"/>
            <a:ext cx="1793528" cy="1829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7151201" y="2558400"/>
            <a:ext cx="188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boxplots for ticker’s non-string RET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2 examples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5383200" y="2743200"/>
            <a:ext cx="13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Abnormal obs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5257950" y="938175"/>
            <a:ext cx="16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Before subsetting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7315350" y="938175"/>
            <a:ext cx="16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After</a:t>
            </a:r>
            <a:r>
              <a:rPr lang="en" sz="1200">
                <a:latin typeface="Oxygen Light"/>
                <a:ea typeface="Oxygen Light"/>
                <a:cs typeface="Oxygen Light"/>
                <a:sym typeface="Oxygen Light"/>
              </a:rPr>
              <a:t> subsetting</a:t>
            </a:r>
            <a:endParaRPr sz="1200"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828975" y="164475"/>
            <a:ext cx="54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(1) of Analysis - Risk Exposures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2642225"/>
            <a:ext cx="2024150" cy="13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072" y="2628762"/>
            <a:ext cx="2064915" cy="13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921" y="2642226"/>
            <a:ext cx="2024150" cy="133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3076" y="872425"/>
            <a:ext cx="1828800" cy="120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325" y="872425"/>
            <a:ext cx="1828800" cy="120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1975" y="871770"/>
            <a:ext cx="1828800" cy="12083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3523525" y="1920463"/>
            <a:ext cx="192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 0.667275</a:t>
            </a:r>
            <a:endParaRPr b="1"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 1.232195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min        -6.286219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max        31.005941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957325" y="1926875"/>
            <a:ext cx="18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 1.065369</a:t>
            </a:r>
            <a:endParaRPr b="1"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 0.624558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min        -6.676723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max         6.002016</a:t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6247600" y="1936150"/>
            <a:ext cx="182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 0.317248</a:t>
            </a:r>
            <a:endParaRPr b="1"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 0.699352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min        -3.593321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max         5.919490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730875" y="3924175"/>
            <a:ext cx="800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With above statistics, and count of stock number below/above corresponding benchmark, we can describe the risk exposure as follows: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-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On average, 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market exposure is </a:t>
            </a: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similar to the benchmark but slightly excess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, 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-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most of the stocks are of </a:t>
            </a: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small companies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,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 Light"/>
              <a:buChar char="-"/>
            </a:pP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more stocks are </a:t>
            </a: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value ones.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831900" y="16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(2) of Analysis - Financial Ratios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5"/>
          <p:cNvSpPr txBox="1"/>
          <p:nvPr>
            <p:ph idx="4294967295" type="subTitle"/>
          </p:nvPr>
        </p:nvSpPr>
        <p:spPr>
          <a:xfrm>
            <a:off x="522275" y="813375"/>
            <a:ext cx="6522000" cy="4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Selected Ratios: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Profitability Ratios</a:t>
            </a:r>
            <a:r>
              <a:rPr lang="en" sz="1400">
                <a:solidFill>
                  <a:schemeClr val="dk2"/>
                </a:solidFill>
              </a:rPr>
              <a:t>: ROA, ROE, Net Profit Margin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Solvency Ratio</a:t>
            </a:r>
            <a:r>
              <a:rPr lang="en" sz="1400">
                <a:solidFill>
                  <a:schemeClr val="dk2"/>
                </a:solidFill>
              </a:rPr>
              <a:t>: Financial Leverage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Activity Ratio</a:t>
            </a:r>
            <a:r>
              <a:rPr lang="en" sz="1400">
                <a:solidFill>
                  <a:schemeClr val="dk2"/>
                </a:solidFill>
              </a:rPr>
              <a:t>: Inventory Turnover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Valuation Ratios</a:t>
            </a:r>
            <a:r>
              <a:rPr lang="en" sz="1400">
                <a:solidFill>
                  <a:schemeClr val="dk2"/>
                </a:solidFill>
              </a:rPr>
              <a:t>: Dividend Payout Ratio, Dividend Y</a:t>
            </a:r>
            <a:r>
              <a:rPr lang="en" sz="1400">
                <a:solidFill>
                  <a:schemeClr val="dk2"/>
                </a:solidFill>
              </a:rPr>
              <a:t>ield</a:t>
            </a:r>
            <a:r>
              <a:rPr lang="en" sz="1400">
                <a:solidFill>
                  <a:schemeClr val="dk2"/>
                </a:solidFill>
              </a:rPr>
              <a:t>, 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P/E, P/B, P/EBIT, P/Sales, P/CF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No Liquidity Ratios selected: 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Over 400 missing values exist in current assets/</a:t>
            </a:r>
            <a:r>
              <a:rPr lang="en" sz="1400">
                <a:solidFill>
                  <a:schemeClr val="dk2"/>
                </a:solidFill>
              </a:rPr>
              <a:t>current </a:t>
            </a:r>
            <a:r>
              <a:rPr lang="en" sz="1400">
                <a:solidFill>
                  <a:schemeClr val="dk2"/>
                </a:solidFill>
              </a:rPr>
              <a:t>liabilities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Over 200 missing values exist in total debt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Missing values</a:t>
            </a:r>
            <a:r>
              <a:rPr lang="en" sz="1400">
                <a:solidFill>
                  <a:schemeClr val="dk2"/>
                </a:solidFill>
              </a:rPr>
              <a:t> exist in the following financial data items:</a:t>
            </a:r>
            <a:endParaRPr sz="14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Courier New"/>
              <a:buChar char="-"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dvt          9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Courier New"/>
              <a:buChar char="-"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invt        34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Courier New"/>
              <a:buChar char="-"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lt           5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Courier New"/>
              <a:buChar char="-"/>
            </a:pPr>
            <a:r>
              <a:rPr lang="en" sz="10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oancf        1</a:t>
            </a:r>
            <a:endParaRPr sz="100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Filled with mean/median</a:t>
            </a:r>
            <a:r>
              <a:rPr lang="en" sz="1400">
                <a:solidFill>
                  <a:schemeClr val="dk2"/>
                </a:solidFill>
              </a:rPr>
              <a:t> based on non-null values’ distribution &amp; statistics.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937" y="651925"/>
            <a:ext cx="1415625" cy="177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5"/>
          <p:cNvCxnSpPr/>
          <p:nvPr/>
        </p:nvCxnSpPr>
        <p:spPr>
          <a:xfrm>
            <a:off x="5913150" y="1534288"/>
            <a:ext cx="83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075" y="2919575"/>
            <a:ext cx="1691350" cy="13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7044275" y="4131975"/>
            <a:ext cx="2016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1372.937724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5540.675045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min      -11525.000000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25%          58.318000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50%         229.153000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75%         805.869000</a:t>
            </a:r>
            <a:endParaRPr b="1" sz="85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max      104038.000000</a:t>
            </a:r>
            <a:endParaRPr b="1" sz="1200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4294967295" type="subTitle"/>
          </p:nvPr>
        </p:nvSpPr>
        <p:spPr>
          <a:xfrm>
            <a:off x="391150" y="737175"/>
            <a:ext cx="8241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Take the reciprocal of following ratios for better model performance: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P/B, P/E, P/EBIT, P/Sales, P/CF, Financial Leverage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Otherwise contain either inf or -inf values that cannot be input data of regression model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Check outliers of each financial ratio:</a:t>
            </a:r>
            <a:endParaRPr b="1" sz="14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Observe skewness &amp; extreme outliers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Winsorization to limit extreme values to reduce the effect of possibly spurious outliers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831900" y="16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(2) of Analysis - Financial Ratios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950" y="2597950"/>
            <a:ext cx="2201350" cy="145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075" y="2597875"/>
            <a:ext cx="2201350" cy="14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6"/>
          <p:cNvCxnSpPr>
            <a:stCxn id="211" idx="3"/>
            <a:endCxn id="210" idx="1"/>
          </p:cNvCxnSpPr>
          <p:nvPr/>
        </p:nvCxnSpPr>
        <p:spPr>
          <a:xfrm>
            <a:off x="3016425" y="3324325"/>
            <a:ext cx="30066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6"/>
          <p:cNvSpPr txBox="1"/>
          <p:nvPr/>
        </p:nvSpPr>
        <p:spPr>
          <a:xfrm>
            <a:off x="3342788" y="3045625"/>
            <a:ext cx="22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Winsorize at 5% &amp; 95% level</a:t>
            </a:r>
            <a:endParaRPr sz="12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984300" y="3915475"/>
            <a:ext cx="195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 0.422120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 0.424100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        -2.056645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25%         0.161112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50%         0.337004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75%         0.613868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         7.547555</a:t>
            </a:r>
            <a:endParaRPr b="1" sz="10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6189625" y="3915475"/>
            <a:ext cx="195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mean        0.411993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         0.309511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         0.010871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25%         0.161112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50%         0.337004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75%         0.613868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max         1.082827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3209550" y="4177075"/>
            <a:ext cx="241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Quartiles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remain the same, while the 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range is shrinked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.</a:t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1000175" y="4310525"/>
            <a:ext cx="1670700" cy="14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1000175" y="4920125"/>
            <a:ext cx="1670700" cy="14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6181775" y="4310525"/>
            <a:ext cx="1670700" cy="14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6181775" y="4920125"/>
            <a:ext cx="1670700" cy="1482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4294967295" type="subTitle"/>
          </p:nvPr>
        </p:nvSpPr>
        <p:spPr>
          <a:xfrm>
            <a:off x="690625" y="737175"/>
            <a:ext cx="4461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Industry Identifier data:</a:t>
            </a:r>
            <a:endParaRPr b="1" sz="14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Calendar</a:t>
            </a:r>
            <a:r>
              <a:rPr lang="en" sz="1400">
                <a:solidFill>
                  <a:schemeClr val="dk1"/>
                </a:solidFill>
              </a:rPr>
              <a:t> date returns </a:t>
            </a: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1886</a:t>
            </a:r>
            <a:r>
              <a:rPr lang="en" sz="1400">
                <a:solidFill>
                  <a:schemeClr val="dk1"/>
                </a:solidFill>
              </a:rPr>
              <a:t> non-null values </a:t>
            </a:r>
            <a:r>
              <a:rPr lang="en" sz="1400">
                <a:solidFill>
                  <a:schemeClr val="dk1"/>
                </a:solidFill>
              </a:rPr>
              <a:t>✅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Fiscal</a:t>
            </a:r>
            <a:r>
              <a:rPr lang="en" sz="1400">
                <a:solidFill>
                  <a:schemeClr val="dk1"/>
                </a:solidFill>
              </a:rPr>
              <a:t> date returns </a:t>
            </a: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1797</a:t>
            </a:r>
            <a:r>
              <a:rPr lang="en" sz="1400">
                <a:solidFill>
                  <a:schemeClr val="dk1"/>
                </a:solidFill>
              </a:rPr>
              <a:t> non-null values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6" name="Google Shape;226;p37"/>
          <p:cNvSpPr txBox="1"/>
          <p:nvPr>
            <p:ph type="title"/>
          </p:nvPr>
        </p:nvSpPr>
        <p:spPr>
          <a:xfrm>
            <a:off x="828975" y="164475"/>
            <a:ext cx="49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(3) of Analysis - Industries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800" y="132250"/>
            <a:ext cx="2561025" cy="487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950" y="1652025"/>
            <a:ext cx="1401816" cy="118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862" y="1662020"/>
            <a:ext cx="1432212" cy="11856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>
            <p:ph idx="4294967295" type="subTitle"/>
          </p:nvPr>
        </p:nvSpPr>
        <p:spPr>
          <a:xfrm>
            <a:off x="690625" y="3785175"/>
            <a:ext cx="4461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Number of Industries</a:t>
            </a: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:</a:t>
            </a:r>
            <a:endParaRPr b="1" sz="14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r>
              <a:rPr lang="en" sz="1400">
                <a:solidFill>
                  <a:schemeClr val="dk1"/>
                </a:solidFill>
              </a:rPr>
              <a:t> unique industry indicators,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Each indicator represents an industry group, as the chart on the right side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804663" y="2894100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Fiscal Date</a:t>
            </a:r>
            <a:endParaRPr b="1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2416625" y="2894100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Calendar Date</a:t>
            </a:r>
            <a:endParaRPr b="1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828975" y="164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Step (3) of Analysis - Industries 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5" y="4243661"/>
            <a:ext cx="2279699" cy="53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675" y="965775"/>
            <a:ext cx="1947672" cy="254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47" y="965775"/>
            <a:ext cx="1947672" cy="254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75" y="3505350"/>
            <a:ext cx="2279700" cy="5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6864300" y="1055950"/>
            <a:ext cx="2279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Average of all: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-0.06</a:t>
            </a:r>
            <a:endParaRPr b="1" sz="13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Of total:  </a:t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10 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industries above average, 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14 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below average</a:t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Energy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is the highest 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which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is about 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0.52,</a:t>
            </a:r>
            <a:endParaRPr b="1" sz="13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Semiconductors &amp; Semiconductor Equipment 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is the lowest which is about -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0.25.</a:t>
            </a:r>
            <a:endParaRPr b="1" sz="13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0175" y="4209800"/>
            <a:ext cx="22121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0175" y="3491388"/>
            <a:ext cx="2212176" cy="554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2349850" y="1556188"/>
            <a:ext cx="2154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Capital Goods 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occupies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9.7%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of total in our datasets,</a:t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Telecommunication</a:t>
            </a:r>
            <a:r>
              <a:rPr b="1" i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Services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occupies only </a:t>
            </a:r>
            <a:r>
              <a:rPr b="1" lang="en" sz="13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0.69%</a:t>
            </a:r>
            <a:r>
              <a:rPr lang="en" sz="1300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of total </a:t>
            </a:r>
            <a:endParaRPr sz="1300"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330" y="1433913"/>
            <a:ext cx="2146175" cy="258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>
            <p:ph type="title"/>
          </p:nvPr>
        </p:nvSpPr>
        <p:spPr>
          <a:xfrm>
            <a:off x="788625" y="164475"/>
            <a:ext cx="814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Open Sans"/>
                <a:ea typeface="Open Sans"/>
                <a:cs typeface="Open Sans"/>
                <a:sym typeface="Open Sans"/>
              </a:rPr>
              <a:t>Regression Analysis - Risk Exposure &amp; Financial Ratios</a:t>
            </a:r>
            <a:endParaRPr sz="2400"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88" y="772688"/>
            <a:ext cx="2079849" cy="63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50" y="1676627"/>
            <a:ext cx="2307725" cy="21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6100" y="696495"/>
            <a:ext cx="3935452" cy="63078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/>
          <p:nvPr/>
        </p:nvSpPr>
        <p:spPr>
          <a:xfrm>
            <a:off x="307000" y="3002775"/>
            <a:ext cx="1629600" cy="107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2864325" y="2635975"/>
            <a:ext cx="2003400" cy="107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/>
          <p:nvPr/>
        </p:nvSpPr>
        <p:spPr>
          <a:xfrm>
            <a:off x="2898975" y="3292100"/>
            <a:ext cx="2003400" cy="107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2898975" y="2823175"/>
            <a:ext cx="2003400" cy="251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254650" y="3952625"/>
            <a:ext cx="25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R Squared: 9.5%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Adj R Squared: 9.3%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2811975" y="3948225"/>
            <a:ext cx="25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R Squared: 9.5%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Adj R Squared: 9.0%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1828800" y="2877475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61C00"/>
                </a:solidFill>
                <a:latin typeface="Oxygen"/>
                <a:ea typeface="Oxygen"/>
                <a:cs typeface="Oxygen"/>
                <a:sym typeface="Oxygen"/>
              </a:rPr>
              <a:t>not statistically </a:t>
            </a:r>
            <a:endParaRPr b="1" sz="700">
              <a:solidFill>
                <a:srgbClr val="A61C00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A61C00"/>
                </a:solidFill>
                <a:latin typeface="Oxygen"/>
                <a:ea typeface="Oxygen"/>
                <a:cs typeface="Oxygen"/>
                <a:sym typeface="Oxygen"/>
              </a:rPr>
              <a:t>significant</a:t>
            </a:r>
            <a:endParaRPr b="1" sz="700">
              <a:solidFill>
                <a:srgbClr val="A61C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6084825" y="1443625"/>
            <a:ext cx="279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Neither of the two regression models captures more than 10% 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of the variance of stock return changes in early 2022;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Low correlation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 between predictors and dependent variable (RetYTD);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Low explanatory power </a:t>
            </a:r>
            <a:r>
              <a:rPr lang="en">
                <a:solidFill>
                  <a:schemeClr val="dk2"/>
                </a:solidFill>
                <a:latin typeface="Oxygen Light"/>
                <a:ea typeface="Oxygen Light"/>
                <a:cs typeface="Oxygen Light"/>
                <a:sym typeface="Oxygen Light"/>
              </a:rPr>
              <a:t>can be caused by uncertainty (still under the covid-19 pandemic, and the intensity of political situations.</a:t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2898975" y="3559400"/>
            <a:ext cx="2003400" cy="1071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subTitle"/>
          </p:nvPr>
        </p:nvSpPr>
        <p:spPr>
          <a:xfrm>
            <a:off x="584300" y="889575"/>
            <a:ext cx="52095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Remove ggroup_6010 (Real Estate), to use it as baseline for comparison.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The explanatory power</a:t>
            </a:r>
            <a:r>
              <a:rPr lang="en" sz="1400">
                <a:solidFill>
                  <a:schemeClr val="dk2"/>
                </a:solidFill>
              </a:rPr>
              <a:t> of industry indicators of 2021 for early 2022's stock return </a:t>
            </a:r>
            <a:r>
              <a:rPr b="1" lang="en" sz="1400">
                <a:solidFill>
                  <a:schemeClr val="dk2"/>
                </a:solidFill>
              </a:rPr>
              <a:t>relatively high</a:t>
            </a:r>
            <a:r>
              <a:rPr lang="en" sz="1400">
                <a:solidFill>
                  <a:schemeClr val="dk2"/>
                </a:solidFill>
              </a:rPr>
              <a:t> if compared with other two regression models.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Several dummy variables are </a:t>
            </a:r>
            <a:r>
              <a:rPr b="1" lang="en" sz="1400">
                <a:solidFill>
                  <a:schemeClr val="dk2"/>
                </a:solidFill>
              </a:rPr>
              <a:t>not statistically significant</a:t>
            </a:r>
            <a:r>
              <a:rPr lang="en" sz="1400">
                <a:solidFill>
                  <a:schemeClr val="dk2"/>
                </a:solidFill>
              </a:rPr>
              <a:t>:</a:t>
            </a:r>
            <a:endParaRPr sz="14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Commercial &amp; Professional Services,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Transportation, Retailing,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Health Care Equipment &amp; Services,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Insurance,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Telecommunication Services,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Media &amp; Entertainment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763950" y="1644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Open Sans"/>
                <a:ea typeface="Open Sans"/>
                <a:cs typeface="Open Sans"/>
                <a:sym typeface="Open Sans"/>
              </a:rPr>
              <a:t>Regression Analysis - Industry Dummies</a:t>
            </a:r>
            <a:endParaRPr sz="24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551" y="889587"/>
            <a:ext cx="2060125" cy="378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6759538" y="91975"/>
            <a:ext cx="25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R Squared: 32.6%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Oxygen"/>
                <a:ea typeface="Oxygen"/>
                <a:cs typeface="Oxygen"/>
                <a:sym typeface="Oxygen"/>
              </a:rPr>
              <a:t>Adj R Squared: 31.7%</a:t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6800200" y="2316950"/>
            <a:ext cx="1810200" cy="234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6800200" y="2704025"/>
            <a:ext cx="1891500" cy="123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6800200" y="3185113"/>
            <a:ext cx="1891500" cy="123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6759550" y="3563700"/>
            <a:ext cx="1891500" cy="123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6800200" y="3983425"/>
            <a:ext cx="1719900" cy="1938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5127350" y="4075525"/>
            <a:ext cx="22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Oxygen"/>
                <a:ea typeface="Oxygen"/>
                <a:cs typeface="Oxygen"/>
                <a:sym typeface="Oxygen"/>
              </a:rPr>
              <a:t>not statistically significant</a:t>
            </a:r>
            <a:endParaRPr b="1" sz="1000">
              <a:solidFill>
                <a:srgbClr val="A61C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