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306" r:id="rId5"/>
    <p:sldId id="272" r:id="rId6"/>
    <p:sldId id="260" r:id="rId7"/>
    <p:sldId id="261" r:id="rId8"/>
    <p:sldId id="257" r:id="rId9"/>
    <p:sldId id="265" r:id="rId10"/>
    <p:sldId id="262" r:id="rId11"/>
    <p:sldId id="266" r:id="rId12"/>
    <p:sldId id="267" r:id="rId13"/>
    <p:sldId id="307" r:id="rId14"/>
    <p:sldId id="30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309" r:id="rId28"/>
    <p:sldId id="310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13" r:id="rId42"/>
    <p:sldId id="312" r:id="rId43"/>
    <p:sldId id="314" r:id="rId44"/>
    <p:sldId id="315" r:id="rId45"/>
    <p:sldId id="316" r:id="rId46"/>
    <p:sldId id="317" r:id="rId47"/>
    <p:sldId id="271" r:id="rId48"/>
    <p:sldId id="276" r:id="rId49"/>
    <p:sldId id="31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38"/>
  </p:normalViewPr>
  <p:slideViewPr>
    <p:cSldViewPr snapToGrid="0" snapToObjects="1">
      <p:cViewPr varScale="1">
        <p:scale>
          <a:sx n="114" d="100"/>
          <a:sy n="11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a Harrison" userId="9ca5ee44-7cb9-4ed1-b28a-cc84805aa943" providerId="ADAL" clId="{25F2180C-AB38-4C4F-B8A4-7DCF978C4E02}"/>
    <pc:docChg chg="custSel modSld">
      <pc:chgData name="Olivia Harrison" userId="9ca5ee44-7cb9-4ed1-b28a-cc84805aa943" providerId="ADAL" clId="{25F2180C-AB38-4C4F-B8A4-7DCF978C4E02}" dt="2021-02-26T20:06:13.393" v="32" actId="20577"/>
      <pc:docMkLst>
        <pc:docMk/>
      </pc:docMkLst>
      <pc:sldChg chg="modSp mod">
        <pc:chgData name="Olivia Harrison" userId="9ca5ee44-7cb9-4ed1-b28a-cc84805aa943" providerId="ADAL" clId="{25F2180C-AB38-4C4F-B8A4-7DCF978C4E02}" dt="2021-02-26T20:06:13.393" v="32" actId="20577"/>
        <pc:sldMkLst>
          <pc:docMk/>
          <pc:sldMk cId="3209385894" sldId="259"/>
        </pc:sldMkLst>
        <pc:spChg chg="mod">
          <ac:chgData name="Olivia Harrison" userId="9ca5ee44-7cb9-4ed1-b28a-cc84805aa943" providerId="ADAL" clId="{25F2180C-AB38-4C4F-B8A4-7DCF978C4E02}" dt="2021-02-26T20:06:13.393" v="32" actId="20577"/>
          <ac:spMkLst>
            <pc:docMk/>
            <pc:sldMk cId="3209385894" sldId="259"/>
            <ac:spMk id="4" creationId="{AB9B8B12-7877-5345-BEC6-C592D58FAB1C}"/>
          </ac:spMkLst>
        </pc:spChg>
      </pc:sldChg>
      <pc:sldChg chg="modSp mod">
        <pc:chgData name="Olivia Harrison" userId="9ca5ee44-7cb9-4ed1-b28a-cc84805aa943" providerId="ADAL" clId="{25F2180C-AB38-4C4F-B8A4-7DCF978C4E02}" dt="2021-02-24T19:55:20.398" v="22" actId="1035"/>
        <pc:sldMkLst>
          <pc:docMk/>
          <pc:sldMk cId="3041262741" sldId="307"/>
        </pc:sldMkLst>
        <pc:spChg chg="mod">
          <ac:chgData name="Olivia Harrison" userId="9ca5ee44-7cb9-4ed1-b28a-cc84805aa943" providerId="ADAL" clId="{25F2180C-AB38-4C4F-B8A4-7DCF978C4E02}" dt="2021-02-24T19:55:20.398" v="22" actId="1035"/>
          <ac:spMkLst>
            <pc:docMk/>
            <pc:sldMk cId="3041262741" sldId="307"/>
            <ac:spMk id="4" creationId="{AB9B8B12-7877-5345-BEC6-C592D58FAB1C}"/>
          </ac:spMkLst>
        </pc:spChg>
      </pc:sldChg>
      <pc:sldChg chg="addSp delSp modSp mod">
        <pc:chgData name="Olivia Harrison" userId="9ca5ee44-7cb9-4ed1-b28a-cc84805aa943" providerId="ADAL" clId="{25F2180C-AB38-4C4F-B8A4-7DCF978C4E02}" dt="2021-02-24T19:55:25.961" v="24"/>
        <pc:sldMkLst>
          <pc:docMk/>
          <pc:sldMk cId="1945823563" sldId="308"/>
        </pc:sldMkLst>
        <pc:spChg chg="add mod">
          <ac:chgData name="Olivia Harrison" userId="9ca5ee44-7cb9-4ed1-b28a-cc84805aa943" providerId="ADAL" clId="{25F2180C-AB38-4C4F-B8A4-7DCF978C4E02}" dt="2021-02-24T19:55:25.961" v="24"/>
          <ac:spMkLst>
            <pc:docMk/>
            <pc:sldMk cId="1945823563" sldId="308"/>
            <ac:spMk id="4" creationId="{276E96A7-ED05-A540-8FB0-A935B0FC86FC}"/>
          </ac:spMkLst>
        </pc:spChg>
        <pc:spChg chg="del">
          <ac:chgData name="Olivia Harrison" userId="9ca5ee44-7cb9-4ed1-b28a-cc84805aa943" providerId="ADAL" clId="{25F2180C-AB38-4C4F-B8A4-7DCF978C4E02}" dt="2021-02-24T19:55:25.409" v="23" actId="478"/>
          <ac:spMkLst>
            <pc:docMk/>
            <pc:sldMk cId="1945823563" sldId="308"/>
            <ac:spMk id="7" creationId="{67E3B483-FA70-2B4C-B225-A2BA9FF552CE}"/>
          </ac:spMkLst>
        </pc:spChg>
      </pc:sldChg>
      <pc:sldChg chg="addSp delSp modSp mod">
        <pc:chgData name="Olivia Harrison" userId="9ca5ee44-7cb9-4ed1-b28a-cc84805aa943" providerId="ADAL" clId="{25F2180C-AB38-4C4F-B8A4-7DCF978C4E02}" dt="2021-02-24T19:55:35.089" v="26"/>
        <pc:sldMkLst>
          <pc:docMk/>
          <pc:sldMk cId="901239538" sldId="309"/>
        </pc:sldMkLst>
        <pc:spChg chg="del">
          <ac:chgData name="Olivia Harrison" userId="9ca5ee44-7cb9-4ed1-b28a-cc84805aa943" providerId="ADAL" clId="{25F2180C-AB38-4C4F-B8A4-7DCF978C4E02}" dt="2021-02-24T19:55:34.720" v="25" actId="478"/>
          <ac:spMkLst>
            <pc:docMk/>
            <pc:sldMk cId="901239538" sldId="309"/>
            <ac:spMk id="4" creationId="{AB9B8B12-7877-5345-BEC6-C592D58FAB1C}"/>
          </ac:spMkLst>
        </pc:spChg>
        <pc:spChg chg="add mod">
          <ac:chgData name="Olivia Harrison" userId="9ca5ee44-7cb9-4ed1-b28a-cc84805aa943" providerId="ADAL" clId="{25F2180C-AB38-4C4F-B8A4-7DCF978C4E02}" dt="2021-02-24T19:55:35.089" v="26"/>
          <ac:spMkLst>
            <pc:docMk/>
            <pc:sldMk cId="901239538" sldId="309"/>
            <ac:spMk id="6" creationId="{FA9DC2CF-3B22-7242-9E5A-16B8716B6C49}"/>
          </ac:spMkLst>
        </pc:spChg>
      </pc:sldChg>
      <pc:sldChg chg="addSp delSp modSp mod">
        <pc:chgData name="Olivia Harrison" userId="9ca5ee44-7cb9-4ed1-b28a-cc84805aa943" providerId="ADAL" clId="{25F2180C-AB38-4C4F-B8A4-7DCF978C4E02}" dt="2021-02-24T19:55:38.990" v="28"/>
        <pc:sldMkLst>
          <pc:docMk/>
          <pc:sldMk cId="651732839" sldId="310"/>
        </pc:sldMkLst>
        <pc:spChg chg="add mod">
          <ac:chgData name="Olivia Harrison" userId="9ca5ee44-7cb9-4ed1-b28a-cc84805aa943" providerId="ADAL" clId="{25F2180C-AB38-4C4F-B8A4-7DCF978C4E02}" dt="2021-02-24T19:55:38.990" v="28"/>
          <ac:spMkLst>
            <pc:docMk/>
            <pc:sldMk cId="651732839" sldId="310"/>
            <ac:spMk id="5" creationId="{68D2B24E-C8F0-1440-A82A-8A89751E11B3}"/>
          </ac:spMkLst>
        </pc:spChg>
        <pc:spChg chg="del">
          <ac:chgData name="Olivia Harrison" userId="9ca5ee44-7cb9-4ed1-b28a-cc84805aa943" providerId="ADAL" clId="{25F2180C-AB38-4C4F-B8A4-7DCF978C4E02}" dt="2021-02-24T19:55:38.564" v="27" actId="478"/>
          <ac:spMkLst>
            <pc:docMk/>
            <pc:sldMk cId="651732839" sldId="310"/>
            <ac:spMk id="7" creationId="{67E3B483-FA70-2B4C-B225-A2BA9FF552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1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1254642" y="1041987"/>
            <a:ext cx="66985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Herzlich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willkommen</a:t>
            </a:r>
            <a:r>
              <a:rPr lang="en-US" sz="4000" dirty="0">
                <a:latin typeface="Helvetica" pitchFamily="2" charset="0"/>
              </a:rPr>
              <a:t>!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Bevor </a:t>
            </a:r>
            <a:r>
              <a:rPr lang="en-US" sz="2800" dirty="0" err="1">
                <a:latin typeface="Helvetica" pitchFamily="2" charset="0"/>
              </a:rPr>
              <a:t>wir</a:t>
            </a:r>
            <a:r>
              <a:rPr lang="en-US" sz="2800" dirty="0">
                <a:latin typeface="Helvetica" pitchFamily="2" charset="0"/>
              </a:rPr>
              <a:t> die </a:t>
            </a:r>
            <a:r>
              <a:rPr lang="en-US" sz="2800" dirty="0" err="1">
                <a:latin typeface="Helvetica" pitchFamily="2" charset="0"/>
              </a:rPr>
              <a:t>Messung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beginnen</a:t>
            </a:r>
            <a:r>
              <a:rPr lang="en-US" sz="2800" dirty="0">
                <a:latin typeface="Helvetica" pitchFamily="2" charset="0"/>
              </a:rPr>
              <a:t>, </a:t>
            </a:r>
            <a:r>
              <a:rPr lang="en-US" sz="2800" dirty="0" err="1">
                <a:latin typeface="Helvetica" pitchFamily="2" charset="0"/>
              </a:rPr>
              <a:t>machen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wir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eine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kurze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Übung</a:t>
            </a:r>
            <a:r>
              <a:rPr lang="en-US" sz="2800" dirty="0">
                <a:latin typeface="Helvetica" pitchFamily="2" charset="0"/>
              </a:rPr>
              <a:t> des </a:t>
            </a:r>
            <a:r>
              <a:rPr lang="en-US" sz="2800" dirty="0" err="1">
                <a:latin typeface="Helvetica" pitchFamily="2" charset="0"/>
              </a:rPr>
              <a:t>Atmungsexperiments</a:t>
            </a:r>
            <a:r>
              <a:rPr lang="en-US" sz="2800" dirty="0">
                <a:latin typeface="Helvetica" pitchFamily="2" charset="0"/>
              </a:rPr>
              <a:t>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 err="1">
                <a:latin typeface="Helvetica" pitchFamily="2" charset="0"/>
              </a:rPr>
              <a:t>Bitte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drücken</a:t>
            </a:r>
            <a:r>
              <a:rPr lang="en-US" sz="2800" dirty="0">
                <a:latin typeface="Helvetica" pitchFamily="2" charset="0"/>
              </a:rPr>
              <a:t> Sie den </a:t>
            </a:r>
            <a:r>
              <a:rPr lang="en-US" sz="2800" dirty="0" err="1">
                <a:latin typeface="Helvetica" pitchFamily="2" charset="0"/>
              </a:rPr>
              <a:t>linken</a:t>
            </a:r>
            <a:r>
              <a:rPr lang="en-US" sz="2800" dirty="0">
                <a:latin typeface="Helvetica" pitchFamily="2" charset="0"/>
              </a:rPr>
              <a:t> Knopf </a:t>
            </a:r>
            <a:r>
              <a:rPr lang="en-US" sz="2800" dirty="0" err="1">
                <a:latin typeface="Helvetica" pitchFamily="2" charset="0"/>
              </a:rPr>
              <a:t>wenn</a:t>
            </a:r>
            <a:r>
              <a:rPr lang="en-US" sz="2800" dirty="0">
                <a:latin typeface="Helvetica" pitchFamily="2" charset="0"/>
              </a:rPr>
              <a:t> Sie </a:t>
            </a:r>
            <a:r>
              <a:rPr lang="en-US" sz="2800" dirty="0" err="1">
                <a:latin typeface="Helvetica" pitchFamily="2" charset="0"/>
              </a:rPr>
              <a:t>bereit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sind</a:t>
            </a:r>
            <a:r>
              <a:rPr lang="en-US" sz="2800" dirty="0">
                <a:latin typeface="Helvetica" pitchFamily="2" charset="0"/>
              </a:rPr>
              <a:t> die </a:t>
            </a:r>
            <a:r>
              <a:rPr lang="en-US" sz="2800" dirty="0" err="1">
                <a:latin typeface="Helvetica" pitchFamily="2" charset="0"/>
              </a:rPr>
              <a:t>Übung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zu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starten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oder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drücken</a:t>
            </a:r>
            <a:r>
              <a:rPr lang="en-US" sz="2800" dirty="0">
                <a:latin typeface="Helvetica" pitchFamily="2" charset="0"/>
              </a:rPr>
              <a:t> Sie den </a:t>
            </a:r>
            <a:r>
              <a:rPr lang="en-US" sz="2800" dirty="0" err="1">
                <a:latin typeface="Helvetica" pitchFamily="2" charset="0"/>
              </a:rPr>
              <a:t>rechten</a:t>
            </a:r>
            <a:r>
              <a:rPr lang="en-US" sz="2800" dirty="0">
                <a:latin typeface="Helvetica" pitchFamily="2" charset="0"/>
              </a:rPr>
              <a:t> Knopf </a:t>
            </a:r>
            <a:r>
              <a:rPr lang="en-US" sz="2800" dirty="0" err="1">
                <a:latin typeface="Helvetica" pitchFamily="2" charset="0"/>
              </a:rPr>
              <a:t>wenn</a:t>
            </a:r>
            <a:r>
              <a:rPr lang="en-US" sz="2800" dirty="0">
                <a:latin typeface="Helvetica" pitchFamily="2" charset="0"/>
              </a:rPr>
              <a:t> Sie </a:t>
            </a:r>
            <a:r>
              <a:rPr lang="en-US" sz="2800" dirty="0" err="1">
                <a:latin typeface="Helvetica" pitchFamily="2" charset="0"/>
              </a:rPr>
              <a:t>stoppen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latin typeface="Helvetica" pitchFamily="2" charset="0"/>
              </a:rPr>
              <a:t>möchten</a:t>
            </a:r>
            <a:r>
              <a:rPr lang="en-US" sz="28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46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126506"/>
            <a:ext cx="78255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FERTIG!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Herzlichen</a:t>
            </a:r>
            <a:r>
              <a:rPr lang="en-US" sz="2400" dirty="0">
                <a:latin typeface="Helvetica" pitchFamily="2" charset="0"/>
              </a:rPr>
              <a:t> Dank </a:t>
            </a:r>
            <a:r>
              <a:rPr lang="en-US" sz="2400" dirty="0" err="1">
                <a:latin typeface="Helvetica" pitchFamily="2" charset="0"/>
              </a:rPr>
              <a:t>für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Absolvieren</a:t>
            </a:r>
            <a:r>
              <a:rPr lang="en-US" sz="2400" dirty="0">
                <a:latin typeface="Helvetica" pitchFamily="2" charset="0"/>
              </a:rPr>
              <a:t> des Experiments.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Sie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können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Mundstück</a:t>
            </a:r>
            <a:r>
              <a:rPr lang="en-US" sz="2400" dirty="0">
                <a:latin typeface="Helvetica" pitchFamily="2" charset="0"/>
              </a:rPr>
              <a:t> nun </a:t>
            </a:r>
            <a:r>
              <a:rPr lang="en-US" sz="2400" dirty="0" err="1">
                <a:latin typeface="Helvetica" pitchFamily="2" charset="0"/>
              </a:rPr>
              <a:t>entfernen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2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37954" y="1584246"/>
            <a:ext cx="7825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latin typeface="Helvetica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48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948E92-D4F1-564D-8499-C56CFF508023}"/>
              </a:ext>
            </a:extLst>
          </p:cNvPr>
          <p:cNvSpPr/>
          <p:nvPr/>
        </p:nvSpPr>
        <p:spPr>
          <a:xfrm>
            <a:off x="3939363" y="2721935"/>
            <a:ext cx="1222743" cy="1222743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721831" y="2646745"/>
            <a:ext cx="78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Ist</a:t>
            </a:r>
            <a:r>
              <a:rPr lang="en-US" sz="4000" dirty="0">
                <a:latin typeface="Helvetica" pitchFamily="2" charset="0"/>
              </a:rPr>
              <a:t> es </a:t>
            </a:r>
            <a:r>
              <a:rPr lang="en-US" sz="4000" dirty="0" err="1">
                <a:latin typeface="Helvetica" pitchFamily="2" charset="0"/>
              </a:rPr>
              <a:t>wahrscheinlich</a:t>
            </a:r>
            <a:r>
              <a:rPr lang="en-US" sz="4000" dirty="0">
                <a:latin typeface="Helvetica" pitchFamily="2" charset="0"/>
              </a:rPr>
              <a:t>, </a:t>
            </a:r>
            <a:r>
              <a:rPr lang="en-US" sz="4000" dirty="0" err="1">
                <a:latin typeface="Helvetica" pitchFamily="2" charset="0"/>
              </a:rPr>
              <a:t>dass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folgt</a:t>
            </a:r>
            <a:r>
              <a:rPr lang="en-US" sz="4000" dirty="0">
                <a:latin typeface="Helvetica" pitchFamily="2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72383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723834"/>
            <a:ext cx="1411767" cy="1764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E96A7-ED05-A540-8FB0-A935B0FC86FC}"/>
              </a:ext>
            </a:extLst>
          </p:cNvPr>
          <p:cNvSpPr txBox="1"/>
          <p:nvPr/>
        </p:nvSpPr>
        <p:spPr>
          <a:xfrm>
            <a:off x="721831" y="2646745"/>
            <a:ext cx="78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Ist</a:t>
            </a:r>
            <a:r>
              <a:rPr lang="en-US" sz="4000" dirty="0">
                <a:latin typeface="Helvetica" pitchFamily="2" charset="0"/>
              </a:rPr>
              <a:t> es </a:t>
            </a:r>
            <a:r>
              <a:rPr lang="en-US" sz="4000" dirty="0" err="1">
                <a:latin typeface="Helvetica" pitchFamily="2" charset="0"/>
              </a:rPr>
              <a:t>wahrscheinlich</a:t>
            </a:r>
            <a:r>
              <a:rPr lang="en-US" sz="4000" dirty="0">
                <a:latin typeface="Helvetica" pitchFamily="2" charset="0"/>
              </a:rPr>
              <a:t>, </a:t>
            </a:r>
            <a:r>
              <a:rPr lang="en-US" sz="4000" dirty="0" err="1">
                <a:latin typeface="Helvetica" pitchFamily="2" charset="0"/>
              </a:rPr>
              <a:t>dass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folgt</a:t>
            </a:r>
            <a:r>
              <a:rPr lang="en-US" sz="4000" dirty="0"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582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3B483-FA70-2B4C-B225-A2BA9FF552C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</p:spTree>
    <p:extLst>
      <p:ext uri="{BB962C8B-B14F-4D97-AF65-F5344CB8AC3E}">
        <p14:creationId xmlns:p14="http://schemas.microsoft.com/office/powerpoint/2010/main" val="35548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41CFB-1395-9544-B9D3-71745D03FD48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</p:spTree>
    <p:extLst>
      <p:ext uri="{BB962C8B-B14F-4D97-AF65-F5344CB8AC3E}">
        <p14:creationId xmlns:p14="http://schemas.microsoft.com/office/powerpoint/2010/main" val="181262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97BFB-C916-B74F-A15F-CE2E3CF4C0A7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1840-E1F7-0D4E-8447-9D90C3155B4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</p:spTree>
    <p:extLst>
      <p:ext uri="{BB962C8B-B14F-4D97-AF65-F5344CB8AC3E}">
        <p14:creationId xmlns:p14="http://schemas.microsoft.com/office/powerpoint/2010/main" val="201725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6715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00496-CA92-664C-9D09-4DE3F3A6BAE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</p:spTree>
    <p:extLst>
      <p:ext uri="{BB962C8B-B14F-4D97-AF65-F5344CB8AC3E}">
        <p14:creationId xmlns:p14="http://schemas.microsoft.com/office/powerpoint/2010/main" val="5351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212652" y="350869"/>
            <a:ext cx="873996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ÜBUNG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Eines</a:t>
            </a:r>
            <a:r>
              <a:rPr lang="en-US" sz="2400" dirty="0">
                <a:latin typeface="Helvetica" pitchFamily="2" charset="0"/>
              </a:rPr>
              <a:t> von </a:t>
            </a:r>
            <a:r>
              <a:rPr lang="en-US" sz="2400" dirty="0" err="1">
                <a:latin typeface="Helvetica" pitchFamily="2" charset="0"/>
              </a:rPr>
              <a:t>zwei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Bildern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wird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Ihnen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kurz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gezeigt</a:t>
            </a:r>
            <a:r>
              <a:rPr lang="en-US" sz="2400" dirty="0">
                <a:latin typeface="Helvetica" pitchFamily="2" charset="0"/>
              </a:rPr>
              <a:t> und Sie </a:t>
            </a:r>
            <a:r>
              <a:rPr lang="en-US" sz="2400" dirty="0" err="1">
                <a:latin typeface="Helvetica" pitchFamily="2" charset="0"/>
              </a:rPr>
              <a:t>werden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gebeten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vorauszusagen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ob</a:t>
            </a:r>
            <a:r>
              <a:rPr lang="en-US" sz="2400" dirty="0">
                <a:latin typeface="Helvetica" pitchFamily="2" charset="0"/>
              </a:rPr>
              <a:t> Sie </a:t>
            </a:r>
            <a:r>
              <a:rPr lang="en-US" sz="2400" dirty="0" err="1">
                <a:latin typeface="Helvetica" pitchFamily="2" charset="0"/>
              </a:rPr>
              <a:t>denken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dass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Ihnen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dadurch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Atmen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schwerer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fällt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oder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nicht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wenn</a:t>
            </a:r>
            <a:r>
              <a:rPr lang="en-US" sz="2400" dirty="0">
                <a:latin typeface="Helvetica" pitchFamily="2" charset="0"/>
              </a:rPr>
              <a:t> Sie </a:t>
            </a:r>
            <a:r>
              <a:rPr lang="en-US" sz="2400" dirty="0" err="1">
                <a:latin typeface="Helvetica" pitchFamily="2" charset="0"/>
              </a:rPr>
              <a:t>einatmen</a:t>
            </a:r>
            <a:r>
              <a:rPr lang="en-US" sz="2400" dirty="0">
                <a:latin typeface="Helvetica" pitchFamily="2" charset="0"/>
              </a:rPr>
              <a:t>: 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ODER</a:t>
            </a: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Das </a:t>
            </a:r>
            <a:r>
              <a:rPr lang="en-US" sz="2400" dirty="0" err="1">
                <a:latin typeface="Helvetica" pitchFamily="2" charset="0"/>
              </a:rPr>
              <a:t>eine</a:t>
            </a:r>
            <a:r>
              <a:rPr lang="en-US" sz="2400" dirty="0">
                <a:latin typeface="Helvetica" pitchFamily="2" charset="0"/>
              </a:rPr>
              <a:t> Bild </a:t>
            </a:r>
            <a:r>
              <a:rPr lang="en-US" sz="2400" dirty="0" err="1">
                <a:latin typeface="Helvetica" pitchFamily="2" charset="0"/>
              </a:rPr>
              <a:t>wird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immer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Atemwiderstand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mit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Wahrscheinlichkeit</a:t>
            </a:r>
            <a:r>
              <a:rPr lang="en-US" sz="2400" dirty="0">
                <a:latin typeface="Helvetica" pitchFamily="2" charset="0"/>
              </a:rPr>
              <a:t> von 80% </a:t>
            </a:r>
            <a:r>
              <a:rPr lang="en-US" sz="2400" dirty="0" err="1">
                <a:latin typeface="Helvetica" pitchFamily="2" charset="0"/>
              </a:rPr>
              <a:t>vorhersagen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während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andere</a:t>
            </a:r>
            <a:r>
              <a:rPr lang="en-US" sz="2400" dirty="0">
                <a:latin typeface="Helvetica" pitchFamily="2" charset="0"/>
              </a:rPr>
              <a:t> Bild in 20% der </a:t>
            </a:r>
            <a:r>
              <a:rPr lang="en-US" sz="2400" dirty="0" err="1">
                <a:latin typeface="Helvetica" pitchFamily="2" charset="0"/>
              </a:rPr>
              <a:t>Fälle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Atemwiederstand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vorhersagt</a:t>
            </a:r>
            <a:r>
              <a:rPr lang="en-US" sz="2400" dirty="0">
                <a:latin typeface="Helvetica" pitchFamily="2" charset="0"/>
              </a:rPr>
              <a:t>. 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 err="1">
                <a:latin typeface="Helvetica" pitchFamily="2" charset="0"/>
              </a:rPr>
              <a:t>Bitte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drücken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Sie</a:t>
            </a:r>
            <a:r>
              <a:rPr lang="en-US" dirty="0">
                <a:latin typeface="Helvetica" pitchFamily="2" charset="0"/>
              </a:rPr>
              <a:t> den </a:t>
            </a:r>
            <a:r>
              <a:rPr lang="en-US" dirty="0" err="1">
                <a:latin typeface="Helvetica" pitchFamily="2" charset="0"/>
              </a:rPr>
              <a:t>linken</a:t>
            </a:r>
            <a:r>
              <a:rPr lang="en-US" dirty="0">
                <a:latin typeface="Helvetica" pitchFamily="2" charset="0"/>
              </a:rPr>
              <a:t> Knopf </a:t>
            </a:r>
            <a:r>
              <a:rPr lang="en-US" dirty="0" err="1">
                <a:latin typeface="Helvetica" pitchFamily="2" charset="0"/>
              </a:rPr>
              <a:t>wenn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bereit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fortzufahren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E5D48-79CA-DE40-B0A3-91C4E4B3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36" y="2808771"/>
            <a:ext cx="844499" cy="1055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3A89A-2EB4-5C4F-ACD1-A6ECF876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46" y="2808771"/>
            <a:ext cx="844499" cy="10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7F107C-E984-BD4B-BB38-EEA7AD4078FC}"/>
              </a:ext>
            </a:extLst>
          </p:cNvPr>
          <p:cNvSpPr/>
          <p:nvPr/>
        </p:nvSpPr>
        <p:spPr>
          <a:xfrm>
            <a:off x="566715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5881-90D3-E241-AAA6-9CAD0A05B0FB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</p:spTree>
    <p:extLst>
      <p:ext uri="{BB962C8B-B14F-4D97-AF65-F5344CB8AC3E}">
        <p14:creationId xmlns:p14="http://schemas.microsoft.com/office/powerpoint/2010/main" val="257507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8EDB8-2515-9D4A-A951-2B09B87BABC6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340072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85567-199E-7345-AF52-706E01D5A018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5806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2062718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ACB9A-EF97-FA41-8F56-F8CCD8C59C32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305827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0525F5-1624-7A46-95D6-D19BA1E42C62}"/>
              </a:ext>
            </a:extLst>
          </p:cNvPr>
          <p:cNvSpPr/>
          <p:nvPr/>
        </p:nvSpPr>
        <p:spPr>
          <a:xfrm>
            <a:off x="2062718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284D-681D-AD47-9327-B1C353C55687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71878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616688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064C-7BBB-5149-B11A-DE73C795F40C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408823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AC2A7-C958-B444-A9AA-DB346B4D3F4C}"/>
              </a:ext>
            </a:extLst>
          </p:cNvPr>
          <p:cNvSpPr/>
          <p:nvPr/>
        </p:nvSpPr>
        <p:spPr>
          <a:xfrm>
            <a:off x="616688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9699D-6D68-E64C-9B12-9212F19B15BA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</p:spTree>
    <p:extLst>
      <p:ext uri="{BB962C8B-B14F-4D97-AF65-F5344CB8AC3E}">
        <p14:creationId xmlns:p14="http://schemas.microsoft.com/office/powerpoint/2010/main" val="244975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5174C-323A-8141-BF64-CF0F82B8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723833"/>
            <a:ext cx="1411767" cy="176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DC2CF-3B22-7242-9E5A-16B8716B6C49}"/>
              </a:ext>
            </a:extLst>
          </p:cNvPr>
          <p:cNvSpPr txBox="1"/>
          <p:nvPr/>
        </p:nvSpPr>
        <p:spPr>
          <a:xfrm>
            <a:off x="721831" y="2646745"/>
            <a:ext cx="78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Ist</a:t>
            </a:r>
            <a:r>
              <a:rPr lang="en-US" sz="4000" dirty="0">
                <a:latin typeface="Helvetica" pitchFamily="2" charset="0"/>
              </a:rPr>
              <a:t> es </a:t>
            </a:r>
            <a:r>
              <a:rPr lang="en-US" sz="4000" dirty="0" err="1">
                <a:latin typeface="Helvetica" pitchFamily="2" charset="0"/>
              </a:rPr>
              <a:t>wahrscheinlich</a:t>
            </a:r>
            <a:r>
              <a:rPr lang="en-US" sz="4000" dirty="0">
                <a:latin typeface="Helvetica" pitchFamily="2" charset="0"/>
              </a:rPr>
              <a:t>, </a:t>
            </a:r>
            <a:r>
              <a:rPr lang="en-US" sz="4000" dirty="0" err="1">
                <a:latin typeface="Helvetica" pitchFamily="2" charset="0"/>
              </a:rPr>
              <a:t>dass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folgt</a:t>
            </a:r>
            <a:r>
              <a:rPr lang="en-US" sz="4000" dirty="0"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123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D4180-5917-6E49-8F6E-7195A13A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723834"/>
            <a:ext cx="1411767" cy="1764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2B24E-C8F0-1440-A82A-8A89751E11B3}"/>
              </a:ext>
            </a:extLst>
          </p:cNvPr>
          <p:cNvSpPr txBox="1"/>
          <p:nvPr/>
        </p:nvSpPr>
        <p:spPr>
          <a:xfrm>
            <a:off x="721831" y="2646745"/>
            <a:ext cx="78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Ist</a:t>
            </a:r>
            <a:r>
              <a:rPr lang="en-US" sz="4000" dirty="0">
                <a:latin typeface="Helvetica" pitchFamily="2" charset="0"/>
              </a:rPr>
              <a:t> es </a:t>
            </a:r>
            <a:r>
              <a:rPr lang="en-US" sz="4000" dirty="0" err="1">
                <a:latin typeface="Helvetica" pitchFamily="2" charset="0"/>
              </a:rPr>
              <a:t>wahrscheinlich</a:t>
            </a:r>
            <a:r>
              <a:rPr lang="en-US" sz="4000" dirty="0">
                <a:latin typeface="Helvetica" pitchFamily="2" charset="0"/>
              </a:rPr>
              <a:t>, </a:t>
            </a:r>
            <a:r>
              <a:rPr lang="en-US" sz="4000" dirty="0" err="1">
                <a:latin typeface="Helvetica" pitchFamily="2" charset="0"/>
              </a:rPr>
              <a:t>dass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folgt</a:t>
            </a:r>
            <a:r>
              <a:rPr lang="en-US" sz="4000" dirty="0"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173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174C-323A-8141-BF64-CF0F82B8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255181" y="74413"/>
            <a:ext cx="86549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ÜBUNG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Wir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werden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Ihnen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Fragen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stellen</a:t>
            </a:r>
            <a:r>
              <a:rPr lang="en-US" sz="2400" dirty="0">
                <a:latin typeface="Helvetica" pitchFamily="2" charset="0"/>
              </a:rPr>
              <a:t>, die Sie </a:t>
            </a:r>
            <a:r>
              <a:rPr lang="en-US" sz="2400" dirty="0" err="1">
                <a:latin typeface="Helvetica" pitchFamily="2" charset="0"/>
              </a:rPr>
              <a:t>entweder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mit</a:t>
            </a:r>
            <a:r>
              <a:rPr lang="en-US" sz="2400" dirty="0">
                <a:latin typeface="Helvetica" pitchFamily="2" charset="0"/>
              </a:rPr>
              <a:t> der </a:t>
            </a:r>
            <a:r>
              <a:rPr lang="en-US" sz="2400" dirty="0" err="1">
                <a:latin typeface="Helvetica" pitchFamily="2" charset="0"/>
              </a:rPr>
              <a:t>Auswahl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Antwortoption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beantworten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können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z.B.</a:t>
            </a:r>
            <a:r>
              <a:rPr lang="en-US" sz="2400" dirty="0">
                <a:latin typeface="Helvetica" pitchFamily="2" charset="0"/>
              </a:rPr>
              <a:t> Ja </a:t>
            </a:r>
            <a:r>
              <a:rPr lang="en-US" sz="2400" dirty="0" err="1">
                <a:latin typeface="Helvetica" pitchFamily="2" charset="0"/>
              </a:rPr>
              <a:t>oder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Nein</a:t>
            </a:r>
            <a:r>
              <a:rPr lang="en-US" sz="2400" dirty="0">
                <a:latin typeface="Helvetica" pitchFamily="2" charset="0"/>
              </a:rPr>
              <a:t>) </a:t>
            </a:r>
            <a:r>
              <a:rPr lang="en-US" sz="2400" dirty="0" err="1">
                <a:latin typeface="Helvetica" pitchFamily="2" charset="0"/>
              </a:rPr>
              <a:t>oder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durch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Verschieben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Reglers</a:t>
            </a:r>
            <a:r>
              <a:rPr lang="en-US" sz="2400" dirty="0">
                <a:latin typeface="Helvetica" pitchFamily="2" charset="0"/>
              </a:rPr>
              <a:t> auf </a:t>
            </a:r>
            <a:r>
              <a:rPr lang="en-US" sz="2400" dirty="0" err="1">
                <a:latin typeface="Helvetica" pitchFamily="2" charset="0"/>
              </a:rPr>
              <a:t>einer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Antwortskala</a:t>
            </a:r>
            <a:r>
              <a:rPr lang="en-US" sz="2400" dirty="0">
                <a:latin typeface="Helvetica" pitchFamily="2" charset="0"/>
              </a:rPr>
              <a:t>. Die </a:t>
            </a:r>
            <a:r>
              <a:rPr lang="en-US" sz="2400" dirty="0" err="1">
                <a:latin typeface="Helvetica" pitchFamily="2" charset="0"/>
              </a:rPr>
              <a:t>Fragen</a:t>
            </a:r>
            <a:r>
              <a:rPr lang="en-US" sz="2400" dirty="0">
                <a:latin typeface="Helvetica" pitchFamily="2" charset="0"/>
              </a:rPr>
              <a:t> und </a:t>
            </a:r>
            <a:r>
              <a:rPr lang="en-US" sz="2400" dirty="0" err="1">
                <a:latin typeface="Helvetica" pitchFamily="2" charset="0"/>
              </a:rPr>
              <a:t>zugehörige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Antwortskala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werden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ungefähr</a:t>
            </a:r>
            <a:r>
              <a:rPr lang="en-US" sz="2400" dirty="0">
                <a:latin typeface="Helvetica" pitchFamily="2" charset="0"/>
              </a:rPr>
              <a:t> so </a:t>
            </a:r>
            <a:r>
              <a:rPr lang="en-US" sz="2400" dirty="0" err="1">
                <a:latin typeface="Helvetica" pitchFamily="2" charset="0"/>
              </a:rPr>
              <a:t>aussehen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Wie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anstrengend</a:t>
            </a:r>
            <a:r>
              <a:rPr lang="en-US" sz="2400" dirty="0">
                <a:latin typeface="Helvetica" pitchFamily="2" charset="0"/>
              </a:rPr>
              <a:t> war </a:t>
            </a:r>
            <a:r>
              <a:rPr lang="en-US" sz="2400" dirty="0" err="1">
                <a:latin typeface="Helvetica" pitchFamily="2" charset="0"/>
              </a:rPr>
              <a:t>es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zu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atmen</a:t>
            </a:r>
            <a:r>
              <a:rPr lang="en-US" sz="2400" dirty="0">
                <a:latin typeface="Helvetica" pitchFamily="2" charset="0"/>
              </a:rPr>
              <a:t>?</a:t>
            </a: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dirty="0" err="1">
                <a:latin typeface="Helvetica" pitchFamily="2" charset="0"/>
              </a:rPr>
              <a:t>Überhaupt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nicht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schwer</a:t>
            </a:r>
            <a:r>
              <a:rPr lang="en-US" dirty="0">
                <a:latin typeface="Helvetica" pitchFamily="2" charset="0"/>
              </a:rPr>
              <a:t>                                                   </a:t>
            </a:r>
            <a:r>
              <a:rPr lang="en-US" dirty="0" err="1">
                <a:latin typeface="Helvetica" pitchFamily="2" charset="0"/>
              </a:rPr>
              <a:t>Extrem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schwer</a:t>
            </a:r>
            <a:endParaRPr lang="en-US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Bitte </a:t>
            </a:r>
            <a:r>
              <a:rPr lang="en-US" sz="2400" dirty="0" err="1">
                <a:latin typeface="Helvetica" pitchFamily="2" charset="0"/>
              </a:rPr>
              <a:t>verschieben</a:t>
            </a:r>
            <a:r>
              <a:rPr lang="en-US" sz="2400" dirty="0">
                <a:latin typeface="Helvetica" pitchFamily="2" charset="0"/>
              </a:rPr>
              <a:t> Sie den </a:t>
            </a:r>
            <a:r>
              <a:rPr lang="en-US" sz="2400" dirty="0" err="1">
                <a:latin typeface="Helvetica" pitchFamily="2" charset="0"/>
              </a:rPr>
              <a:t>Regler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immer</a:t>
            </a:r>
            <a:r>
              <a:rPr lang="en-US" sz="2400" dirty="0">
                <a:latin typeface="Helvetica" pitchFamily="2" charset="0"/>
              </a:rPr>
              <a:t>. Nur so </a:t>
            </a:r>
            <a:r>
              <a:rPr lang="en-US" sz="2400" dirty="0" err="1">
                <a:latin typeface="Helvetica" pitchFamily="2" charset="0"/>
              </a:rPr>
              <a:t>kann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Ihre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Antwort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aufgezeichnet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werden</a:t>
            </a:r>
            <a:r>
              <a:rPr lang="en-US" sz="2400" dirty="0">
                <a:latin typeface="Helvetica" pitchFamily="2" charset="0"/>
              </a:rPr>
              <a:t>.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 err="1">
                <a:latin typeface="Helvetica" pitchFamily="2" charset="0"/>
              </a:rPr>
              <a:t>Bitte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drücken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Sie</a:t>
            </a:r>
            <a:r>
              <a:rPr lang="en-US" dirty="0">
                <a:latin typeface="Helvetica" pitchFamily="2" charset="0"/>
              </a:rPr>
              <a:t> den </a:t>
            </a:r>
            <a:r>
              <a:rPr lang="en-US" dirty="0" err="1">
                <a:latin typeface="Helvetica" pitchFamily="2" charset="0"/>
              </a:rPr>
              <a:t>linken</a:t>
            </a:r>
            <a:r>
              <a:rPr lang="en-US" dirty="0">
                <a:latin typeface="Helvetica" pitchFamily="2" charset="0"/>
              </a:rPr>
              <a:t> Knopf </a:t>
            </a:r>
            <a:r>
              <a:rPr lang="en-US" dirty="0" err="1">
                <a:latin typeface="Helvetica" pitchFamily="2" charset="0"/>
              </a:rPr>
              <a:t>wenn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bereit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fortzufahren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7E936-C572-194A-952A-01A4EB25EB0B}"/>
              </a:ext>
            </a:extLst>
          </p:cNvPr>
          <p:cNvGrpSpPr/>
          <p:nvPr/>
        </p:nvGrpSpPr>
        <p:grpSpPr>
          <a:xfrm>
            <a:off x="1754373" y="4104153"/>
            <a:ext cx="5422604" cy="620230"/>
            <a:chOff x="1754373" y="4327442"/>
            <a:chExt cx="5422604" cy="62023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E386C29-6FAC-B941-BC2D-802C2100BEEE}"/>
                </a:ext>
              </a:extLst>
            </p:cNvPr>
            <p:cNvCxnSpPr/>
            <p:nvPr/>
          </p:nvCxnSpPr>
          <p:spPr>
            <a:xfrm>
              <a:off x="1754373" y="4529458"/>
              <a:ext cx="54226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2AF134-40B1-1841-BD18-664562E38BB8}"/>
                </a:ext>
              </a:extLst>
            </p:cNvPr>
            <p:cNvCxnSpPr/>
            <p:nvPr/>
          </p:nvCxnSpPr>
          <p:spPr>
            <a:xfrm>
              <a:off x="7176977" y="4391235"/>
              <a:ext cx="0" cy="276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3CD10BC-D9F6-8746-A805-3A11913C57A9}"/>
                </a:ext>
              </a:extLst>
            </p:cNvPr>
            <p:cNvCxnSpPr/>
            <p:nvPr/>
          </p:nvCxnSpPr>
          <p:spPr>
            <a:xfrm>
              <a:off x="1779183" y="4394779"/>
              <a:ext cx="0" cy="276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224225-2E1F-3B43-B01A-D1DEE0070E7D}"/>
                </a:ext>
              </a:extLst>
            </p:cNvPr>
            <p:cNvCxnSpPr>
              <a:cxnSpLocks/>
            </p:cNvCxnSpPr>
            <p:nvPr/>
          </p:nvCxnSpPr>
          <p:spPr>
            <a:xfrm>
              <a:off x="4547192" y="4327442"/>
              <a:ext cx="0" cy="3934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A56A25-B1BB-6A46-A916-63475928D019}"/>
                </a:ext>
              </a:extLst>
            </p:cNvPr>
            <p:cNvCxnSpPr>
              <a:cxnSpLocks/>
            </p:cNvCxnSpPr>
            <p:nvPr/>
          </p:nvCxnSpPr>
          <p:spPr>
            <a:xfrm>
              <a:off x="4123662" y="4947672"/>
              <a:ext cx="86832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385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E3B483-FA70-2B4C-B225-A2BA9FF552C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D4180-5917-6E49-8F6E-7195A13A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41CFB-1395-9544-B9D3-71745D03FD48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8533C-41D4-A642-B411-117293AE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F97BFB-C916-B74F-A15F-CE2E3CF4C0A7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1840-E1F7-0D4E-8447-9D90C3155B4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DEBA0-49FA-7E44-A827-5BE572F8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6715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00496-CA92-664C-9D09-4DE3F3A6BAEE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ACF54-B2E1-A742-8D82-29549E70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7F107C-E984-BD4B-BB38-EEA7AD4078FC}"/>
              </a:ext>
            </a:extLst>
          </p:cNvPr>
          <p:cNvSpPr/>
          <p:nvPr/>
        </p:nvSpPr>
        <p:spPr>
          <a:xfrm>
            <a:off x="566715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5881-90D3-E241-AAA6-9CAD0A05B0FB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JA 			 NEIN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E6B31-E3C5-DA4D-AAEB-57F58CF2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18EDB8-2515-9D4A-A951-2B09B87BABC6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F2CCF-09E4-3E46-B69C-5276EACB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4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85567-199E-7345-AF52-706E01D5A018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8729A-844D-784D-884C-C9D677BD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2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2062718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ACB9A-EF97-FA41-8F56-F8CCD8C59C32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D14E-0A28-CA47-8052-41082298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2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0525F5-1624-7A46-95D6-D19BA1E42C62}"/>
              </a:ext>
            </a:extLst>
          </p:cNvPr>
          <p:cNvSpPr/>
          <p:nvPr/>
        </p:nvSpPr>
        <p:spPr>
          <a:xfrm>
            <a:off x="2062718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284D-681D-AD47-9327-B1C353C55687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B3CCC-4E8C-8F49-95BD-C4BFE639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616688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064C-7BBB-5149-B11A-DE73C795F40C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EFEB1-E43F-7B44-81E7-768DD00E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34410" y="404038"/>
            <a:ext cx="78255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ÜBUNG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Wenn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immer</a:t>
            </a:r>
            <a:r>
              <a:rPr lang="en-US" sz="2400" dirty="0">
                <a:latin typeface="Helvetica" pitchFamily="2" charset="0"/>
              </a:rPr>
              <a:t> Sie </a:t>
            </a:r>
            <a:r>
              <a:rPr lang="en-US" sz="2400" dirty="0" err="1">
                <a:latin typeface="Helvetica" pitchFamily="2" charset="0"/>
              </a:rPr>
              <a:t>nichts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machen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müssen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erscheint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folgendes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Kreuz</a:t>
            </a:r>
            <a:r>
              <a:rPr lang="en-US" sz="2400" dirty="0">
                <a:latin typeface="Helvetica" pitchFamily="2" charset="0"/>
              </a:rPr>
              <a:t> auf </a:t>
            </a:r>
            <a:r>
              <a:rPr lang="en-US" sz="2400" dirty="0" err="1">
                <a:latin typeface="Helvetica" pitchFamily="2" charset="0"/>
              </a:rPr>
              <a:t>dem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Bildschirm</a:t>
            </a:r>
            <a:r>
              <a:rPr lang="en-US" sz="2400" dirty="0">
                <a:latin typeface="Helvetica" pitchFamily="2" charset="0"/>
              </a:rPr>
              <a:t>:</a:t>
            </a:r>
            <a:endParaRPr lang="en-US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12000" dirty="0">
                <a:latin typeface="Helvetica" pitchFamily="2" charset="0"/>
              </a:rPr>
              <a:t>+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 err="1">
                <a:latin typeface="Helvetica" pitchFamily="2" charset="0"/>
              </a:rPr>
              <a:t>Bitte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drücken</a:t>
            </a:r>
            <a:r>
              <a:rPr lang="en-US" dirty="0">
                <a:latin typeface="Helvetica" pitchFamily="2" charset="0"/>
              </a:rPr>
              <a:t> Sie den </a:t>
            </a:r>
            <a:r>
              <a:rPr lang="en-US" dirty="0" err="1">
                <a:latin typeface="Helvetica" pitchFamily="2" charset="0"/>
              </a:rPr>
              <a:t>linken</a:t>
            </a:r>
            <a:r>
              <a:rPr lang="en-US" dirty="0">
                <a:latin typeface="Helvetica" pitchFamily="2" charset="0"/>
              </a:rPr>
              <a:t> Knopf </a:t>
            </a:r>
            <a:r>
              <a:rPr lang="en-US" dirty="0" err="1">
                <a:latin typeface="Helvetica" pitchFamily="2" charset="0"/>
              </a:rPr>
              <a:t>wenn</a:t>
            </a:r>
            <a:r>
              <a:rPr lang="en-US" dirty="0">
                <a:latin typeface="Helvetica" pitchFamily="2" charset="0"/>
              </a:rPr>
              <a:t> Sie </a:t>
            </a:r>
            <a:r>
              <a:rPr lang="en-US" dirty="0" err="1">
                <a:latin typeface="Helvetica" pitchFamily="2" charset="0"/>
              </a:rPr>
              <a:t>bereit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weiterzufahren</a:t>
            </a:r>
            <a:r>
              <a:rPr lang="en-US" dirty="0">
                <a:latin typeface="Helvetica" pitchFamily="2" charset="0"/>
              </a:rPr>
              <a:t> und </a:t>
            </a:r>
            <a:r>
              <a:rPr lang="en-US" dirty="0" err="1">
                <a:latin typeface="Helvetica" pitchFamily="2" charset="0"/>
              </a:rPr>
              <a:t>mit</a:t>
            </a:r>
            <a:r>
              <a:rPr lang="en-US" dirty="0">
                <a:latin typeface="Helvetica" pitchFamily="2" charset="0"/>
              </a:rPr>
              <a:t> den </a:t>
            </a:r>
            <a:r>
              <a:rPr lang="en-US" dirty="0" err="1">
                <a:latin typeface="Helvetica" pitchFamily="2" charset="0"/>
              </a:rPr>
              <a:t>Übungsdurchgangen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zu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starten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630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AC2A7-C958-B444-A9AA-DB346B4D3F4C}"/>
              </a:ext>
            </a:extLst>
          </p:cNvPr>
          <p:cNvSpPr/>
          <p:nvPr/>
        </p:nvSpPr>
        <p:spPr>
          <a:xfrm>
            <a:off x="6166885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9699D-6D68-E64C-9B12-9212F19B15BA}"/>
              </a:ext>
            </a:extLst>
          </p:cNvPr>
          <p:cNvSpPr txBox="1"/>
          <p:nvPr/>
        </p:nvSpPr>
        <p:spPr>
          <a:xfrm>
            <a:off x="721831" y="3349258"/>
            <a:ext cx="7899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Wird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es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schwierig</a:t>
            </a:r>
            <a:r>
              <a:rPr lang="en-US" sz="4000" dirty="0">
                <a:latin typeface="Helvetica" pitchFamily="2" charset="0"/>
              </a:rPr>
              <a:t> sein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atmen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  NEIN      		 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1C692-0D5A-A141-B688-E5E807C9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JA 			 NEIN</a:t>
            </a:r>
          </a:p>
        </p:txBody>
      </p:sp>
    </p:spTree>
    <p:extLst>
      <p:ext uri="{BB962C8B-B14F-4D97-AF65-F5344CB8AC3E}">
        <p14:creationId xmlns:p14="http://schemas.microsoft.com/office/powerpoint/2010/main" val="3827518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JA 			 NEIN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8B84-2A25-014B-B575-CF7BA28626A3}"/>
              </a:ext>
            </a:extLst>
          </p:cNvPr>
          <p:cNvSpPr/>
          <p:nvPr/>
        </p:nvSpPr>
        <p:spPr>
          <a:xfrm>
            <a:off x="1449920" y="31626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7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JA 			 NEIN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8B84-2A25-014B-B575-CF7BA28626A3}"/>
              </a:ext>
            </a:extLst>
          </p:cNvPr>
          <p:cNvSpPr/>
          <p:nvPr/>
        </p:nvSpPr>
        <p:spPr>
          <a:xfrm>
            <a:off x="5587022" y="31626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4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NEIN 			 JA</a:t>
            </a:r>
          </a:p>
        </p:txBody>
      </p:sp>
    </p:spTree>
    <p:extLst>
      <p:ext uri="{BB962C8B-B14F-4D97-AF65-F5344CB8AC3E}">
        <p14:creationId xmlns:p14="http://schemas.microsoft.com/office/powerpoint/2010/main" val="2891771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NEIN 			 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8B84-2A25-014B-B575-CF7BA28626A3}"/>
              </a:ext>
            </a:extLst>
          </p:cNvPr>
          <p:cNvSpPr/>
          <p:nvPr/>
        </p:nvSpPr>
        <p:spPr>
          <a:xfrm>
            <a:off x="2096690" y="31626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3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16711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Gab es </a:t>
            </a:r>
            <a:r>
              <a:rPr lang="en-US" sz="4000" dirty="0" err="1">
                <a:latin typeface="Helvetica" pitchFamily="2" charset="0"/>
              </a:rPr>
              <a:t>einen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Atemwiderstand</a:t>
            </a:r>
            <a:r>
              <a:rPr lang="en-US" sz="4000" dirty="0">
                <a:latin typeface="Helvetica" pitchFamily="2" charset="0"/>
              </a:rPr>
              <a:t>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NEIN 			 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8B84-2A25-014B-B575-CF7BA28626A3}"/>
              </a:ext>
            </a:extLst>
          </p:cNvPr>
          <p:cNvSpPr/>
          <p:nvPr/>
        </p:nvSpPr>
        <p:spPr>
          <a:xfrm>
            <a:off x="5587022" y="31626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8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Leider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waren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langsam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 err="1">
                <a:latin typeface="Helvetica" pitchFamily="2" charset="0"/>
              </a:rPr>
              <a:t>Bitte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antworten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nächstes</a:t>
            </a:r>
            <a:r>
              <a:rPr lang="en-US" sz="4000" dirty="0">
                <a:latin typeface="Helvetica" pitchFamily="2" charset="0"/>
              </a:rPr>
              <a:t> Mal </a:t>
            </a:r>
            <a:r>
              <a:rPr lang="en-US" sz="4000" dirty="0" err="1">
                <a:latin typeface="Helvetica" pitchFamily="2" charset="0"/>
              </a:rPr>
              <a:t>schneller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94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Keine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Antwort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gespeichert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 err="1">
                <a:latin typeface="Helvetica" pitchFamily="2" charset="0"/>
              </a:rPr>
              <a:t>Bitte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verschieben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beim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nächsten</a:t>
            </a:r>
            <a:r>
              <a:rPr lang="en-US" sz="4000" dirty="0">
                <a:latin typeface="Helvetica" pitchFamily="2" charset="0"/>
              </a:rPr>
              <a:t> mal den </a:t>
            </a:r>
            <a:r>
              <a:rPr lang="en-US" sz="4000" dirty="0" err="1">
                <a:latin typeface="Helvetica" pitchFamily="2" charset="0"/>
              </a:rPr>
              <a:t>Regler</a:t>
            </a:r>
            <a:r>
              <a:rPr lang="en-US" sz="4000">
                <a:latin typeface="Helvetica" pitchFamily="2" charset="0"/>
              </a:rPr>
              <a:t>.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72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Keine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Antwort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gespeichert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 err="1">
                <a:latin typeface="Helvetica" pitchFamily="2" charset="0"/>
              </a:rPr>
              <a:t>Bitte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verschieben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beim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nächsten</a:t>
            </a:r>
            <a:r>
              <a:rPr lang="en-US" sz="4000" dirty="0">
                <a:latin typeface="Helvetica" pitchFamily="2" charset="0"/>
              </a:rPr>
              <a:t> mal den </a:t>
            </a:r>
            <a:r>
              <a:rPr lang="en-US" sz="4000" dirty="0" err="1">
                <a:latin typeface="Helvetica" pitchFamily="2" charset="0"/>
              </a:rPr>
              <a:t>Regler</a:t>
            </a:r>
            <a:r>
              <a:rPr lang="en-US" sz="4000">
                <a:latin typeface="Helvetica" pitchFamily="2" charset="0"/>
              </a:rPr>
              <a:t>.</a:t>
            </a:r>
            <a:endParaRPr lang="en-US" sz="4000" dirty="0">
              <a:latin typeface="Helvetica" pitchFamily="2" charset="0"/>
            </a:endParaRP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8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BEREIT</a:t>
            </a:r>
          </a:p>
        </p:txBody>
      </p:sp>
    </p:spTree>
    <p:extLst>
      <p:ext uri="{BB962C8B-B14F-4D97-AF65-F5344CB8AC3E}">
        <p14:creationId xmlns:p14="http://schemas.microsoft.com/office/powerpoint/2010/main" val="38679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255184" y="198372"/>
            <a:ext cx="86442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EXPERIMENT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Wir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werden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jetzt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mit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dem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richtigen</a:t>
            </a:r>
            <a:r>
              <a:rPr lang="en-US" sz="2400" dirty="0">
                <a:latin typeface="Helvetica" pitchFamily="2" charset="0"/>
              </a:rPr>
              <a:t> Experiment </a:t>
            </a:r>
            <a:r>
              <a:rPr lang="en-US" sz="2400" dirty="0" err="1">
                <a:latin typeface="Helvetica" pitchFamily="2" charset="0"/>
              </a:rPr>
              <a:t>weiterfahren</a:t>
            </a:r>
            <a:r>
              <a:rPr lang="en-US" sz="2400" dirty="0">
                <a:latin typeface="Helvetica" pitchFamily="2" charset="0"/>
              </a:rPr>
              <a:t> und </a:t>
            </a:r>
            <a:r>
              <a:rPr lang="en-US" sz="2400" dirty="0" err="1">
                <a:latin typeface="Helvetica" pitchFamily="2" charset="0"/>
              </a:rPr>
              <a:t>dabei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verschiedene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Bilder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benutzen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ODER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Ein Bild </a:t>
            </a:r>
            <a:r>
              <a:rPr lang="en-US" sz="2400" dirty="0" err="1">
                <a:latin typeface="Helvetica" pitchFamily="2" charset="0"/>
              </a:rPr>
              <a:t>wird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immer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Atmungswiderstand</a:t>
            </a:r>
            <a:r>
              <a:rPr lang="en-US" sz="2400" dirty="0">
                <a:latin typeface="Helvetica" pitchFamily="2" charset="0"/>
              </a:rPr>
              <a:t> in 80% der </a:t>
            </a:r>
            <a:r>
              <a:rPr lang="en-US" sz="2400" dirty="0" err="1">
                <a:latin typeface="Helvetica" pitchFamily="2" charset="0"/>
              </a:rPr>
              <a:t>Fälle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vorhersagen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während</a:t>
            </a:r>
            <a:r>
              <a:rPr lang="en-US" sz="2400" dirty="0">
                <a:latin typeface="Helvetica" pitchFamily="2" charset="0"/>
              </a:rPr>
              <a:t> das </a:t>
            </a:r>
            <a:r>
              <a:rPr lang="en-US" sz="2400" dirty="0" err="1">
                <a:latin typeface="Helvetica" pitchFamily="2" charset="0"/>
              </a:rPr>
              <a:t>andere</a:t>
            </a:r>
            <a:r>
              <a:rPr lang="en-US" sz="2400" dirty="0">
                <a:latin typeface="Helvetica" pitchFamily="2" charset="0"/>
              </a:rPr>
              <a:t> Bild </a:t>
            </a:r>
            <a:r>
              <a:rPr lang="en-US" sz="2400" dirty="0" err="1">
                <a:latin typeface="Helvetica" pitchFamily="2" charset="0"/>
              </a:rPr>
              <a:t>mit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Wahrscheinlichkeit</a:t>
            </a:r>
            <a:r>
              <a:rPr lang="en-US" sz="2400" dirty="0">
                <a:latin typeface="Helvetica" pitchFamily="2" charset="0"/>
              </a:rPr>
              <a:t> von 20% </a:t>
            </a:r>
            <a:r>
              <a:rPr lang="en-US" sz="2400" dirty="0" err="1">
                <a:latin typeface="Helvetica" pitchFamily="2" charset="0"/>
              </a:rPr>
              <a:t>einen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Widerstand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vorhersagt</a:t>
            </a:r>
            <a:r>
              <a:rPr lang="en-US" sz="2400" dirty="0">
                <a:latin typeface="Helvetica" pitchFamily="2" charset="0"/>
              </a:rPr>
              <a:t>. </a:t>
            </a:r>
            <a:r>
              <a:rPr lang="en-US" sz="2400" dirty="0" err="1">
                <a:latin typeface="Helvetica" pitchFamily="2" charset="0"/>
              </a:rPr>
              <a:t>Allerdings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kann</a:t>
            </a:r>
            <a:r>
              <a:rPr lang="en-US" sz="2400" dirty="0">
                <a:latin typeface="Helvetica" pitchFamily="2" charset="0"/>
              </a:rPr>
              <a:t> der </a:t>
            </a:r>
            <a:r>
              <a:rPr lang="en-US" sz="2400" dirty="0" err="1">
                <a:latin typeface="Helvetica" pitchFamily="2" charset="0"/>
              </a:rPr>
              <a:t>Zusammenhang</a:t>
            </a:r>
            <a:r>
              <a:rPr lang="en-US" sz="2400" dirty="0">
                <a:latin typeface="Helvetica" pitchFamily="2" charset="0"/>
              </a:rPr>
              <a:t>, welches Bild </a:t>
            </a:r>
            <a:r>
              <a:rPr lang="en-US" sz="2400" dirty="0" err="1">
                <a:latin typeface="Helvetica" pitchFamily="2" charset="0"/>
              </a:rPr>
              <a:t>mit</a:t>
            </a:r>
            <a:r>
              <a:rPr lang="en-US" sz="2400" dirty="0">
                <a:latin typeface="Helvetica" pitchFamily="2" charset="0"/>
              </a:rPr>
              <a:t> 20% </a:t>
            </a:r>
            <a:r>
              <a:rPr lang="en-US" sz="2400" dirty="0" err="1">
                <a:latin typeface="Helvetica" pitchFamily="2" charset="0"/>
              </a:rPr>
              <a:t>bzw</a:t>
            </a:r>
            <a:r>
              <a:rPr lang="en-US" sz="2400" dirty="0">
                <a:latin typeface="Helvetica" pitchFamily="2" charset="0"/>
              </a:rPr>
              <a:t>. 80% </a:t>
            </a:r>
            <a:r>
              <a:rPr lang="en-US" sz="2400" dirty="0" err="1">
                <a:latin typeface="Helvetica" pitchFamily="2" charset="0"/>
              </a:rPr>
              <a:t>Wahrscheinlichkeit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einen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Widerstand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voraussagt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während</a:t>
            </a:r>
            <a:r>
              <a:rPr lang="en-US" sz="2400" dirty="0">
                <a:latin typeface="Helvetica" pitchFamily="2" charset="0"/>
              </a:rPr>
              <a:t> des Experiments </a:t>
            </a:r>
            <a:r>
              <a:rPr lang="en-US" sz="2400" b="1" dirty="0" err="1">
                <a:latin typeface="Helvetica" pitchFamily="2" charset="0"/>
              </a:rPr>
              <a:t>wechseln</a:t>
            </a:r>
            <a:r>
              <a:rPr lang="en-US" sz="2400" dirty="0">
                <a:latin typeface="Helvetica" pitchFamily="2" charset="0"/>
              </a:rPr>
              <a:t>.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 err="1">
                <a:latin typeface="Helvetica" pitchFamily="2" charset="0"/>
              </a:rPr>
              <a:t>Bitte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drücken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Sie</a:t>
            </a:r>
            <a:r>
              <a:rPr lang="en-US" sz="1600" dirty="0">
                <a:latin typeface="Helvetica" pitchFamily="2" charset="0"/>
              </a:rPr>
              <a:t> den </a:t>
            </a:r>
            <a:r>
              <a:rPr lang="en-US" sz="1600" dirty="0" err="1">
                <a:latin typeface="Helvetica" pitchFamily="2" charset="0"/>
              </a:rPr>
              <a:t>linken</a:t>
            </a:r>
            <a:r>
              <a:rPr lang="en-US" sz="1600" dirty="0">
                <a:latin typeface="Helvetica" pitchFamily="2" charset="0"/>
              </a:rPr>
              <a:t> Knopf </a:t>
            </a:r>
            <a:r>
              <a:rPr lang="en-US" sz="1600" dirty="0" err="1">
                <a:latin typeface="Helvetica" pitchFamily="2" charset="0"/>
              </a:rPr>
              <a:t>wenn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Sie</a:t>
            </a:r>
            <a:r>
              <a:rPr lang="en-US" sz="1600" dirty="0">
                <a:latin typeface="Helvetica" pitchFamily="2" charset="0"/>
              </a:rPr>
              <a:t> die </a:t>
            </a:r>
            <a:r>
              <a:rPr lang="en-US" sz="1600" dirty="0" err="1">
                <a:latin typeface="Helvetica" pitchFamily="2" charset="0"/>
              </a:rPr>
              <a:t>Instruktionen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gelesen</a:t>
            </a:r>
            <a:r>
              <a:rPr lang="en-US" sz="1600" dirty="0">
                <a:latin typeface="Helvetica" pitchFamily="2" charset="0"/>
              </a:rPr>
              <a:t> und </a:t>
            </a:r>
            <a:r>
              <a:rPr lang="en-US" sz="1600" dirty="0" err="1">
                <a:latin typeface="Helvetica" pitchFamily="2" charset="0"/>
              </a:rPr>
              <a:t>verstanden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haben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oder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drücken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Sie</a:t>
            </a:r>
            <a:r>
              <a:rPr lang="en-US" sz="1600" dirty="0">
                <a:latin typeface="Helvetica" pitchFamily="2" charset="0"/>
              </a:rPr>
              <a:t> den </a:t>
            </a:r>
            <a:r>
              <a:rPr lang="en-US" sz="1600" dirty="0" err="1">
                <a:latin typeface="Helvetica" pitchFamily="2" charset="0"/>
              </a:rPr>
              <a:t>rechten</a:t>
            </a:r>
            <a:r>
              <a:rPr lang="en-US" sz="1600" dirty="0">
                <a:latin typeface="Helvetica" pitchFamily="2" charset="0"/>
              </a:rPr>
              <a:t> Knopf </a:t>
            </a:r>
            <a:r>
              <a:rPr lang="en-US" sz="1600" dirty="0" err="1">
                <a:latin typeface="Helvetica" pitchFamily="2" charset="0"/>
              </a:rPr>
              <a:t>wenn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Sie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gerne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stoppen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würden</a:t>
            </a:r>
            <a:r>
              <a:rPr lang="en-US" sz="1600" dirty="0">
                <a:latin typeface="Helvetica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CBBFB-F430-1C4E-A44E-3FCFD9C5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2" y="2092239"/>
            <a:ext cx="10160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4128A-09DB-C644-837B-6D0782CF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86" y="2092239"/>
            <a:ext cx="1016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BEREIT</a:t>
            </a:r>
          </a:p>
        </p:txBody>
      </p:sp>
    </p:spTree>
    <p:extLst>
      <p:ext uri="{BB962C8B-B14F-4D97-AF65-F5344CB8AC3E}">
        <p14:creationId xmlns:p14="http://schemas.microsoft.com/office/powerpoint/2010/main" val="52790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1339703" y="740638"/>
            <a:ext cx="66985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haben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uns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gebeten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zu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stoppen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 err="1">
                <a:latin typeface="Helvetica" pitchFamily="2" charset="0"/>
              </a:rPr>
              <a:t>Wir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werden</a:t>
            </a:r>
            <a:r>
              <a:rPr lang="en-US" sz="4000" dirty="0">
                <a:latin typeface="Helvetica" pitchFamily="2" charset="0"/>
              </a:rPr>
              <a:t> nun </a:t>
            </a:r>
            <a:r>
              <a:rPr lang="en-US" sz="4000" dirty="0" err="1">
                <a:latin typeface="Helvetica" pitchFamily="2" charset="0"/>
              </a:rPr>
              <a:t>mit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Ihnen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sprechen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 err="1">
                <a:latin typeface="Helvetica" pitchFamily="2" charset="0"/>
              </a:rPr>
              <a:t>Wenn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gernen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fortfahren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möchten</a:t>
            </a:r>
            <a:r>
              <a:rPr lang="en-US" sz="4000" dirty="0">
                <a:latin typeface="Helvetica" pitchFamily="2" charset="0"/>
              </a:rPr>
              <a:t>, </a:t>
            </a:r>
            <a:r>
              <a:rPr lang="en-US" sz="4000" dirty="0" err="1">
                <a:latin typeface="Helvetica" pitchFamily="2" charset="0"/>
              </a:rPr>
              <a:t>drücken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Sie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 err="1">
                <a:latin typeface="Helvetica" pitchFamily="2" charset="0"/>
              </a:rPr>
              <a:t>bitte</a:t>
            </a:r>
            <a:r>
              <a:rPr lang="en-US" sz="4000" dirty="0">
                <a:latin typeface="Helvetica" pitchFamily="2" charset="0"/>
              </a:rPr>
              <a:t> den </a:t>
            </a:r>
            <a:r>
              <a:rPr lang="en-US" sz="4000" dirty="0" err="1">
                <a:latin typeface="Helvetica" pitchFamily="2" charset="0"/>
              </a:rPr>
              <a:t>linken</a:t>
            </a:r>
            <a:r>
              <a:rPr lang="en-US" sz="4000" dirty="0">
                <a:latin typeface="Helvetica" pitchFamily="2" charset="0"/>
              </a:rPr>
              <a:t> Knopf.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8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FAST FERTIG!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Nur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noch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ein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paar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letzte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Messungen</a:t>
            </a:r>
            <a:r>
              <a:rPr lang="en-US" sz="2400" dirty="0">
                <a:latin typeface="Helvetic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32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4910</TotalTime>
  <Words>845</Words>
  <Application>Microsoft Macintosh PowerPoint</Application>
  <PresentationFormat>On-screen Show (4:3)</PresentationFormat>
  <Paragraphs>171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Faull</dc:creator>
  <cp:lastModifiedBy>Olivia Faull</cp:lastModifiedBy>
  <cp:revision>109</cp:revision>
  <cp:lastPrinted>2018-05-29T08:33:25Z</cp:lastPrinted>
  <dcterms:created xsi:type="dcterms:W3CDTF">2018-05-23T10:04:14Z</dcterms:created>
  <dcterms:modified xsi:type="dcterms:W3CDTF">2021-02-26T20:06:25Z</dcterms:modified>
</cp:coreProperties>
</file>