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9" r:id="rId4"/>
    <p:sldId id="305" r:id="rId5"/>
    <p:sldId id="272" r:id="rId6"/>
    <p:sldId id="260" r:id="rId7"/>
    <p:sldId id="261" r:id="rId8"/>
    <p:sldId id="257" r:id="rId9"/>
    <p:sldId id="265" r:id="rId10"/>
    <p:sldId id="262" r:id="rId11"/>
    <p:sldId id="266" r:id="rId12"/>
    <p:sldId id="267" r:id="rId13"/>
    <p:sldId id="306" r:id="rId14"/>
    <p:sldId id="307" r:id="rId15"/>
    <p:sldId id="268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308" r:id="rId28"/>
    <p:sldId id="309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11" r:id="rId42"/>
    <p:sldId id="315" r:id="rId43"/>
    <p:sldId id="316" r:id="rId44"/>
    <p:sldId id="314" r:id="rId45"/>
    <p:sldId id="312" r:id="rId46"/>
    <p:sldId id="313" r:id="rId47"/>
    <p:sldId id="271" r:id="rId48"/>
    <p:sldId id="276" r:id="rId49"/>
    <p:sldId id="310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5897"/>
  </p:normalViewPr>
  <p:slideViewPr>
    <p:cSldViewPr snapToGrid="0" snapToObjects="1">
      <p:cViewPr varScale="1">
        <p:scale>
          <a:sx n="109" d="100"/>
          <a:sy n="109" d="100"/>
        </p:scale>
        <p:origin x="1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a Harrison" userId="9ca5ee44-7cb9-4ed1-b28a-cc84805aa943" providerId="ADAL" clId="{CEEC9E55-E8D4-454E-8BCC-1EFA08994E07}"/>
    <pc:docChg chg="custSel modSld">
      <pc:chgData name="Olivia Harrison" userId="9ca5ee44-7cb9-4ed1-b28a-cc84805aa943" providerId="ADAL" clId="{CEEC9E55-E8D4-454E-8BCC-1EFA08994E07}" dt="2021-02-25T20:23:07.337" v="407" actId="20577"/>
      <pc:docMkLst>
        <pc:docMk/>
      </pc:docMkLst>
      <pc:sldChg chg="modSp mod">
        <pc:chgData name="Olivia Harrison" userId="9ca5ee44-7cb9-4ed1-b28a-cc84805aa943" providerId="ADAL" clId="{CEEC9E55-E8D4-454E-8BCC-1EFA08994E07}" dt="2021-02-25T20:23:07.337" v="407" actId="20577"/>
        <pc:sldMkLst>
          <pc:docMk/>
          <pc:sldMk cId="3209385894" sldId="259"/>
        </pc:sldMkLst>
        <pc:spChg chg="mod">
          <ac:chgData name="Olivia Harrison" userId="9ca5ee44-7cb9-4ed1-b28a-cc84805aa943" providerId="ADAL" clId="{CEEC9E55-E8D4-454E-8BCC-1EFA08994E07}" dt="2021-02-25T20:23:07.337" v="407" actId="20577"/>
          <ac:spMkLst>
            <pc:docMk/>
            <pc:sldMk cId="3209385894" sldId="259"/>
            <ac:spMk id="4" creationId="{AB9B8B12-7877-5345-BEC6-C592D58FAB1C}"/>
          </ac:spMkLst>
        </pc:spChg>
        <pc:cxnChg chg="mod">
          <ac:chgData name="Olivia Harrison" userId="9ca5ee44-7cb9-4ed1-b28a-cc84805aa943" providerId="ADAL" clId="{CEEC9E55-E8D4-454E-8BCC-1EFA08994E07}" dt="2021-02-24T19:43:22.867" v="50" actId="1037"/>
          <ac:cxnSpMkLst>
            <pc:docMk/>
            <pc:sldMk cId="3209385894" sldId="259"/>
            <ac:cxnSpMk id="7" creationId="{53CD10BC-D9F6-8746-A805-3A11913C57A9}"/>
          </ac:cxnSpMkLst>
        </pc:cxnChg>
      </pc:sldChg>
      <pc:sldChg chg="modSp mod">
        <pc:chgData name="Olivia Harrison" userId="9ca5ee44-7cb9-4ed1-b28a-cc84805aa943" providerId="ADAL" clId="{CEEC9E55-E8D4-454E-8BCC-1EFA08994E07}" dt="2021-02-24T19:50:30.680" v="198" actId="1035"/>
        <pc:sldMkLst>
          <pc:docMk/>
          <pc:sldMk cId="1565973660" sldId="306"/>
        </pc:sldMkLst>
        <pc:spChg chg="mod">
          <ac:chgData name="Olivia Harrison" userId="9ca5ee44-7cb9-4ed1-b28a-cc84805aa943" providerId="ADAL" clId="{CEEC9E55-E8D4-454E-8BCC-1EFA08994E07}" dt="2021-02-24T19:50:30.680" v="198" actId="1035"/>
          <ac:spMkLst>
            <pc:docMk/>
            <pc:sldMk cId="1565973660" sldId="306"/>
            <ac:spMk id="4" creationId="{AB9B8B12-7877-5345-BEC6-C592D58FAB1C}"/>
          </ac:spMkLst>
        </pc:spChg>
      </pc:sldChg>
      <pc:sldChg chg="addSp delSp modSp mod">
        <pc:chgData name="Olivia Harrison" userId="9ca5ee44-7cb9-4ed1-b28a-cc84805aa943" providerId="ADAL" clId="{CEEC9E55-E8D4-454E-8BCC-1EFA08994E07}" dt="2021-02-24T19:50:39.405" v="200"/>
        <pc:sldMkLst>
          <pc:docMk/>
          <pc:sldMk cId="1885529260" sldId="307"/>
        </pc:sldMkLst>
        <pc:spChg chg="del">
          <ac:chgData name="Olivia Harrison" userId="9ca5ee44-7cb9-4ed1-b28a-cc84805aa943" providerId="ADAL" clId="{CEEC9E55-E8D4-454E-8BCC-1EFA08994E07}" dt="2021-02-24T19:50:39.054" v="199" actId="478"/>
          <ac:spMkLst>
            <pc:docMk/>
            <pc:sldMk cId="1885529260" sldId="307"/>
            <ac:spMk id="4" creationId="{AB9B8B12-7877-5345-BEC6-C592D58FAB1C}"/>
          </ac:spMkLst>
        </pc:spChg>
        <pc:spChg chg="add mod">
          <ac:chgData name="Olivia Harrison" userId="9ca5ee44-7cb9-4ed1-b28a-cc84805aa943" providerId="ADAL" clId="{CEEC9E55-E8D4-454E-8BCC-1EFA08994E07}" dt="2021-02-24T19:50:39.405" v="200"/>
          <ac:spMkLst>
            <pc:docMk/>
            <pc:sldMk cId="1885529260" sldId="307"/>
            <ac:spMk id="6" creationId="{C405E16B-C219-F34E-BC87-54E6B96889BE}"/>
          </ac:spMkLst>
        </pc:spChg>
      </pc:sldChg>
      <pc:sldChg chg="addSp delSp modSp mod">
        <pc:chgData name="Olivia Harrison" userId="9ca5ee44-7cb9-4ed1-b28a-cc84805aa943" providerId="ADAL" clId="{CEEC9E55-E8D4-454E-8BCC-1EFA08994E07}" dt="2021-02-24T19:50:59.046" v="202"/>
        <pc:sldMkLst>
          <pc:docMk/>
          <pc:sldMk cId="3101888960" sldId="308"/>
        </pc:sldMkLst>
        <pc:spChg chg="del">
          <ac:chgData name="Olivia Harrison" userId="9ca5ee44-7cb9-4ed1-b28a-cc84805aa943" providerId="ADAL" clId="{CEEC9E55-E8D4-454E-8BCC-1EFA08994E07}" dt="2021-02-24T19:50:58.563" v="201" actId="478"/>
          <ac:spMkLst>
            <pc:docMk/>
            <pc:sldMk cId="3101888960" sldId="308"/>
            <ac:spMk id="4" creationId="{AB9B8B12-7877-5345-BEC6-C592D58FAB1C}"/>
          </ac:spMkLst>
        </pc:spChg>
        <pc:spChg chg="add mod">
          <ac:chgData name="Olivia Harrison" userId="9ca5ee44-7cb9-4ed1-b28a-cc84805aa943" providerId="ADAL" clId="{CEEC9E55-E8D4-454E-8BCC-1EFA08994E07}" dt="2021-02-24T19:50:59.046" v="202"/>
          <ac:spMkLst>
            <pc:docMk/>
            <pc:sldMk cId="3101888960" sldId="308"/>
            <ac:spMk id="5" creationId="{8507023E-4AC8-474E-9886-9359119CF8FA}"/>
          </ac:spMkLst>
        </pc:spChg>
      </pc:sldChg>
      <pc:sldChg chg="addSp delSp modSp mod">
        <pc:chgData name="Olivia Harrison" userId="9ca5ee44-7cb9-4ed1-b28a-cc84805aa943" providerId="ADAL" clId="{CEEC9E55-E8D4-454E-8BCC-1EFA08994E07}" dt="2021-02-24T19:54:32.115" v="206" actId="767"/>
        <pc:sldMkLst>
          <pc:docMk/>
          <pc:sldMk cId="2336137667" sldId="309"/>
        </pc:sldMkLst>
        <pc:spChg chg="add del mod">
          <ac:chgData name="Olivia Harrison" userId="9ca5ee44-7cb9-4ed1-b28a-cc84805aa943" providerId="ADAL" clId="{CEEC9E55-E8D4-454E-8BCC-1EFA08994E07}" dt="2021-02-24T19:54:32.115" v="206" actId="767"/>
          <ac:spMkLst>
            <pc:docMk/>
            <pc:sldMk cId="2336137667" sldId="309"/>
            <ac:spMk id="2" creationId="{3AA52B92-C0D0-844E-B9EC-DA162EF0A0A0}"/>
          </ac:spMkLst>
        </pc:spChg>
        <pc:spChg chg="del">
          <ac:chgData name="Olivia Harrison" userId="9ca5ee44-7cb9-4ed1-b28a-cc84805aa943" providerId="ADAL" clId="{CEEC9E55-E8D4-454E-8BCC-1EFA08994E07}" dt="2021-02-24T19:51:02.299" v="203" actId="478"/>
          <ac:spMkLst>
            <pc:docMk/>
            <pc:sldMk cId="2336137667" sldId="309"/>
            <ac:spMk id="4" creationId="{AB9B8B12-7877-5345-BEC6-C592D58FAB1C}"/>
          </ac:spMkLst>
        </pc:spChg>
        <pc:spChg chg="add mod">
          <ac:chgData name="Olivia Harrison" userId="9ca5ee44-7cb9-4ed1-b28a-cc84805aa943" providerId="ADAL" clId="{CEEC9E55-E8D4-454E-8BCC-1EFA08994E07}" dt="2021-02-24T19:51:02.655" v="204"/>
          <ac:spMkLst>
            <pc:docMk/>
            <pc:sldMk cId="2336137667" sldId="309"/>
            <ac:spMk id="5" creationId="{7844631D-358B-5741-A4AA-EE7217F7A456}"/>
          </ac:spMkLst>
        </pc:spChg>
      </pc:sldChg>
    </pc:docChg>
  </pc:docChgLst>
  <pc:docChgLst>
    <pc:chgData name="Olivia Harrison" userId="9ca5ee44-7cb9-4ed1-b28a-cc84805aa943" providerId="ADAL" clId="{7868B022-9580-3240-813E-7E6D866EEE5E}"/>
    <pc:docChg chg="custSel modSld">
      <pc:chgData name="Olivia Harrison" userId="9ca5ee44-7cb9-4ed1-b28a-cc84805aa943" providerId="ADAL" clId="{7868B022-9580-3240-813E-7E6D866EEE5E}" dt="2021-01-18T23:01:39.668" v="47" actId="20577"/>
      <pc:docMkLst>
        <pc:docMk/>
      </pc:docMkLst>
      <pc:sldChg chg="modSp mod">
        <pc:chgData name="Olivia Harrison" userId="9ca5ee44-7cb9-4ed1-b28a-cc84805aa943" providerId="ADAL" clId="{7868B022-9580-3240-813E-7E6D866EEE5E}" dt="2021-01-18T23:01:39.668" v="47" actId="20577"/>
        <pc:sldMkLst>
          <pc:docMk/>
          <pc:sldMk cId="229280044" sldId="310"/>
        </pc:sldMkLst>
        <pc:spChg chg="mod">
          <ac:chgData name="Olivia Harrison" userId="9ca5ee44-7cb9-4ed1-b28a-cc84805aa943" providerId="ADAL" clId="{7868B022-9580-3240-813E-7E6D866EEE5E}" dt="2021-01-18T23:01:39.668" v="47" actId="20577"/>
          <ac:spMkLst>
            <pc:docMk/>
            <pc:sldMk cId="229280044" sldId="310"/>
            <ac:spMk id="4" creationId="{AB9B8B12-7877-5345-BEC6-C592D58FAB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67C9-602C-F947-AB41-89C902796C4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AEAB-098D-034A-BDBD-EA2745C1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5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67C9-602C-F947-AB41-89C902796C4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AEAB-098D-034A-BDBD-EA2745C1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2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67C9-602C-F947-AB41-89C902796C4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AEAB-098D-034A-BDBD-EA2745C1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67C9-602C-F947-AB41-89C902796C4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AEAB-098D-034A-BDBD-EA2745C1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4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67C9-602C-F947-AB41-89C902796C4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AEAB-098D-034A-BDBD-EA2745C1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1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67C9-602C-F947-AB41-89C902796C4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AEAB-098D-034A-BDBD-EA2745C1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5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67C9-602C-F947-AB41-89C902796C4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AEAB-098D-034A-BDBD-EA2745C1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0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67C9-602C-F947-AB41-89C902796C4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AEAB-098D-034A-BDBD-EA2745C1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6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67C9-602C-F947-AB41-89C902796C4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AEAB-098D-034A-BDBD-EA2745C1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4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67C9-602C-F947-AB41-89C902796C4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AEAB-098D-034A-BDBD-EA2745C1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67C9-602C-F947-AB41-89C902796C4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AEAB-098D-034A-BDBD-EA2745C1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8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C67C9-602C-F947-AB41-89C902796C4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AAEAB-098D-034A-BDBD-EA2745C1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41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1254642" y="1041987"/>
            <a:ext cx="669851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Welcome!</a:t>
            </a:r>
          </a:p>
          <a:p>
            <a:pPr algn="ctr"/>
            <a:endParaRPr lang="en-US" sz="2800" dirty="0">
              <a:latin typeface="Helvetica" pitchFamily="2" charset="0"/>
            </a:endParaRPr>
          </a:p>
          <a:p>
            <a:pPr algn="ctr"/>
            <a:r>
              <a:rPr lang="en-US" sz="2800" dirty="0">
                <a:latin typeface="Helvetica" pitchFamily="2" charset="0"/>
              </a:rPr>
              <a:t>We will complete a very short practice of the breathing experiment, before we move to the measurements.</a:t>
            </a:r>
          </a:p>
          <a:p>
            <a:pPr algn="ctr"/>
            <a:endParaRPr lang="en-US" sz="2800" dirty="0">
              <a:latin typeface="Helvetica" pitchFamily="2" charset="0"/>
            </a:endParaRPr>
          </a:p>
          <a:p>
            <a:pPr algn="ctr"/>
            <a:endParaRPr lang="en-US" sz="2800" dirty="0">
              <a:latin typeface="Helvetica" pitchFamily="2" charset="0"/>
            </a:endParaRPr>
          </a:p>
          <a:p>
            <a:pPr algn="ctr"/>
            <a:r>
              <a:rPr lang="en-US" sz="2800" dirty="0">
                <a:latin typeface="Helvetica" pitchFamily="2" charset="0"/>
              </a:rPr>
              <a:t>Please press the left button if you are happy to proceed, or press the right button if you would like to stop. </a:t>
            </a:r>
          </a:p>
        </p:txBody>
      </p:sp>
    </p:spTree>
    <p:extLst>
      <p:ext uri="{BB962C8B-B14F-4D97-AF65-F5344CB8AC3E}">
        <p14:creationId xmlns:p14="http://schemas.microsoft.com/office/powerpoint/2010/main" val="139046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48586" y="2126506"/>
            <a:ext cx="782556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FINISHED!</a:t>
            </a: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2400" dirty="0">
                <a:latin typeface="Helvetica" pitchFamily="2" charset="0"/>
              </a:rPr>
              <a:t>Thank you very much for completing the experiment.</a:t>
            </a: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2400" dirty="0">
                <a:latin typeface="Helvetica" pitchFamily="2" charset="0"/>
              </a:rPr>
              <a:t>You may now remove the mouthpiece.</a:t>
            </a:r>
          </a:p>
        </p:txBody>
      </p:sp>
    </p:spTree>
    <p:extLst>
      <p:ext uri="{BB962C8B-B14F-4D97-AF65-F5344CB8AC3E}">
        <p14:creationId xmlns:p14="http://schemas.microsoft.com/office/powerpoint/2010/main" val="279223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37954" y="1584246"/>
            <a:ext cx="78255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>
                <a:latin typeface="Helvetica" pitchFamily="2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84849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7948E92-D4F1-564D-8499-C56CFF508023}"/>
              </a:ext>
            </a:extLst>
          </p:cNvPr>
          <p:cNvSpPr/>
          <p:nvPr/>
        </p:nvSpPr>
        <p:spPr>
          <a:xfrm>
            <a:off x="3939363" y="2721935"/>
            <a:ext cx="1222743" cy="1222743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88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69851" y="2670527"/>
            <a:ext cx="78255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How likely is it that there will be a resistance?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D5ADC-9161-ED4F-9CA6-F5FD25B9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44" y="723834"/>
            <a:ext cx="1411767" cy="17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73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0E0DF0-80C9-2641-98AB-72370DB4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12" y="723834"/>
            <a:ext cx="1411767" cy="17647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05E16B-C219-F34E-BC87-54E6B96889BE}"/>
              </a:ext>
            </a:extLst>
          </p:cNvPr>
          <p:cNvSpPr txBox="1"/>
          <p:nvPr/>
        </p:nvSpPr>
        <p:spPr>
          <a:xfrm>
            <a:off x="669851" y="2670527"/>
            <a:ext cx="78255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How likely is it that there will be a resistance?</a:t>
            </a:r>
          </a:p>
        </p:txBody>
      </p:sp>
    </p:spTree>
    <p:extLst>
      <p:ext uri="{BB962C8B-B14F-4D97-AF65-F5344CB8AC3E}">
        <p14:creationId xmlns:p14="http://schemas.microsoft.com/office/powerpoint/2010/main" val="1885529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69851" y="3359890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Will it be difficult to breathe?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YES 			 NO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D5ADC-9161-ED4F-9CA6-F5FD25B9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44" y="1169874"/>
            <a:ext cx="1411767" cy="17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03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69851" y="3359890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Will it be difficult to breathe?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YES 			 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E0DF0-80C9-2641-98AB-72370DB4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12" y="1169874"/>
            <a:ext cx="1411767" cy="17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82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69851" y="3359890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Will it be difficult to breathe?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YES 			 NO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D5ADC-9161-ED4F-9CA6-F5FD25B9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44" y="1169874"/>
            <a:ext cx="1411767" cy="1764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7E898A-8FA5-FA4C-98A3-F8C3D8CA6C24}"/>
              </a:ext>
            </a:extLst>
          </p:cNvPr>
          <p:cNvSpPr/>
          <p:nvPr/>
        </p:nvSpPr>
        <p:spPr>
          <a:xfrm>
            <a:off x="1924493" y="4369986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43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69851" y="3359890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Will it be difficult to breathe?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YES 			 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E0DF0-80C9-2641-98AB-72370DB4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12" y="1169874"/>
            <a:ext cx="1411767" cy="17647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F97BFB-C916-B74F-A15F-CE2E3CF4C0A7}"/>
              </a:ext>
            </a:extLst>
          </p:cNvPr>
          <p:cNvSpPr/>
          <p:nvPr/>
        </p:nvSpPr>
        <p:spPr>
          <a:xfrm>
            <a:off x="1924493" y="4369986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64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69851" y="3359890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Will it be difficult to breathe?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YES 			 NO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D5ADC-9161-ED4F-9CA6-F5FD25B9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44" y="1169874"/>
            <a:ext cx="1411767" cy="1764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7E898A-8FA5-FA4C-98A3-F8C3D8CA6C24}"/>
              </a:ext>
            </a:extLst>
          </p:cNvPr>
          <p:cNvSpPr/>
          <p:nvPr/>
        </p:nvSpPr>
        <p:spPr>
          <a:xfrm>
            <a:off x="5603357" y="4355460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0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16688" y="435933"/>
            <a:ext cx="782556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PRACTICE</a:t>
            </a: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2400" dirty="0">
                <a:latin typeface="Helvetica" pitchFamily="2" charset="0"/>
              </a:rPr>
              <a:t>One of two cues will be briefly presented, and you will be asked to predict whether or not you think it will become hard to breathe when you are inhaling:</a:t>
            </a: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endParaRPr lang="en-US" sz="1000" dirty="0">
              <a:latin typeface="Helvetica" pitchFamily="2" charset="0"/>
            </a:endParaRPr>
          </a:p>
          <a:p>
            <a:pPr algn="ctr"/>
            <a:r>
              <a:rPr lang="en-US" sz="2400" dirty="0">
                <a:latin typeface="Helvetica" pitchFamily="2" charset="0"/>
              </a:rPr>
              <a:t>OR</a:t>
            </a: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endParaRPr lang="en-US" sz="1000" dirty="0">
              <a:latin typeface="Helvetica" pitchFamily="2" charset="0"/>
            </a:endParaRPr>
          </a:p>
          <a:p>
            <a:pPr algn="ctr"/>
            <a:r>
              <a:rPr lang="en-US" sz="2400" dirty="0">
                <a:latin typeface="Helvetica" pitchFamily="2" charset="0"/>
              </a:rPr>
              <a:t>One cue will always predict breathing resistance 80% of the time, while the other cue will have a 20% chance of predicting resistance.</a:t>
            </a: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dirty="0">
                <a:latin typeface="Helvetica" pitchFamily="2" charset="0"/>
              </a:rPr>
              <a:t>Please press the left button when you are happy to continue.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95A0D3-95DC-324F-B870-4F697F624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066" y="2740199"/>
            <a:ext cx="844499" cy="1055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2CDC3E-ED2E-A449-9E64-CE194711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454" y="2740199"/>
            <a:ext cx="844499" cy="105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4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69851" y="3359890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Will it be difficult to breathe?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YES 			 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E0DF0-80C9-2641-98AB-72370DB4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12" y="1169874"/>
            <a:ext cx="1411767" cy="17647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F45429-EEC3-3F4B-8092-4BFE26705C9E}"/>
              </a:ext>
            </a:extLst>
          </p:cNvPr>
          <p:cNvSpPr/>
          <p:nvPr/>
        </p:nvSpPr>
        <p:spPr>
          <a:xfrm>
            <a:off x="5603357" y="4355460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39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69851" y="3359890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Will it be difficult to breathe?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NO 			 YES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D5ADC-9161-ED4F-9CA6-F5FD25B9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44" y="1169874"/>
            <a:ext cx="1411767" cy="17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26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69851" y="3359890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Will it be difficult to breathe?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NO 			 YES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E0DF0-80C9-2641-98AB-72370DB4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12" y="1169874"/>
            <a:ext cx="1411767" cy="17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7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69851" y="3359890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Will it be difficult to breathe?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NO 			 YES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D5ADC-9161-ED4F-9CA6-F5FD25B9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44" y="1169874"/>
            <a:ext cx="1411767" cy="1764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7E898A-8FA5-FA4C-98A3-F8C3D8CA6C24}"/>
              </a:ext>
            </a:extLst>
          </p:cNvPr>
          <p:cNvSpPr/>
          <p:nvPr/>
        </p:nvSpPr>
        <p:spPr>
          <a:xfrm>
            <a:off x="1616142" y="4369986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67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0E0DF0-80C9-2641-98AB-72370DB4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12" y="1169874"/>
            <a:ext cx="1411767" cy="1764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6715DA-6D4A-AE42-A8BF-4779883AE3F8}"/>
              </a:ext>
            </a:extLst>
          </p:cNvPr>
          <p:cNvSpPr txBox="1"/>
          <p:nvPr/>
        </p:nvSpPr>
        <p:spPr>
          <a:xfrm>
            <a:off x="669851" y="3359890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Will it be difficult to breathe?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NO 			 YES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1CFE28-31F3-2648-8C4C-8A7E29F66DDE}"/>
              </a:ext>
            </a:extLst>
          </p:cNvPr>
          <p:cNvSpPr/>
          <p:nvPr/>
        </p:nvSpPr>
        <p:spPr>
          <a:xfrm>
            <a:off x="1616142" y="4369986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83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69851" y="3359890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Will it be difficult to breathe?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NO 			 YES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D5ADC-9161-ED4F-9CA6-F5FD25B9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44" y="1169874"/>
            <a:ext cx="1411767" cy="1764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7E898A-8FA5-FA4C-98A3-F8C3D8CA6C24}"/>
              </a:ext>
            </a:extLst>
          </p:cNvPr>
          <p:cNvSpPr/>
          <p:nvPr/>
        </p:nvSpPr>
        <p:spPr>
          <a:xfrm>
            <a:off x="5603357" y="4355460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12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69851" y="3359890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Will it be difficult to breathe?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NO 			 YES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E0DF0-80C9-2641-98AB-72370DB4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12" y="1169874"/>
            <a:ext cx="1411767" cy="17647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F45429-EEC3-3F4B-8092-4BFE26705C9E}"/>
              </a:ext>
            </a:extLst>
          </p:cNvPr>
          <p:cNvSpPr/>
          <p:nvPr/>
        </p:nvSpPr>
        <p:spPr>
          <a:xfrm>
            <a:off x="5603357" y="4355460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62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6A8613-C537-8549-9A4D-FF4D5EB41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44" y="723833"/>
            <a:ext cx="1411767" cy="17647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07023E-4AC8-474E-9886-9359119CF8FA}"/>
              </a:ext>
            </a:extLst>
          </p:cNvPr>
          <p:cNvSpPr txBox="1"/>
          <p:nvPr/>
        </p:nvSpPr>
        <p:spPr>
          <a:xfrm>
            <a:off x="669851" y="2670527"/>
            <a:ext cx="78255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How likely is it that there will be a resistance?</a:t>
            </a:r>
          </a:p>
        </p:txBody>
      </p:sp>
    </p:spTree>
    <p:extLst>
      <p:ext uri="{BB962C8B-B14F-4D97-AF65-F5344CB8AC3E}">
        <p14:creationId xmlns:p14="http://schemas.microsoft.com/office/powerpoint/2010/main" val="3101888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10F2D9-269F-2748-8BDE-358B961AE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11" y="723834"/>
            <a:ext cx="1411767" cy="17647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44631D-358B-5741-A4AA-EE7217F7A456}"/>
              </a:ext>
            </a:extLst>
          </p:cNvPr>
          <p:cNvSpPr txBox="1"/>
          <p:nvPr/>
        </p:nvSpPr>
        <p:spPr>
          <a:xfrm>
            <a:off x="669851" y="2670527"/>
            <a:ext cx="78255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How likely is it that there will be a resistance?</a:t>
            </a:r>
          </a:p>
        </p:txBody>
      </p:sp>
    </p:spTree>
    <p:extLst>
      <p:ext uri="{BB962C8B-B14F-4D97-AF65-F5344CB8AC3E}">
        <p14:creationId xmlns:p14="http://schemas.microsoft.com/office/powerpoint/2010/main" val="2336137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6A8613-C537-8549-9A4D-FF4D5EB41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44" y="1169873"/>
            <a:ext cx="1411767" cy="17647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69851" y="3359890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Will it be difficult to breathe?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YES 			 NO</a:t>
            </a:r>
          </a:p>
        </p:txBody>
      </p:sp>
    </p:spTree>
    <p:extLst>
      <p:ext uri="{BB962C8B-B14F-4D97-AF65-F5344CB8AC3E}">
        <p14:creationId xmlns:p14="http://schemas.microsoft.com/office/powerpoint/2010/main" val="219854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06057" y="127581"/>
            <a:ext cx="7981508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PRACTICE</a:t>
            </a: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2400" dirty="0">
                <a:latin typeface="Helvetica" pitchFamily="2" charset="0"/>
              </a:rPr>
              <a:t>Sometimes we will ask you questions that you can answer by choosing one option (e.g. Yes or No), and sometimes by moving a sliding scale. The sliding </a:t>
            </a:r>
            <a:r>
              <a:rPr lang="en-US" sz="2400">
                <a:latin typeface="Helvetica" pitchFamily="2" charset="0"/>
              </a:rPr>
              <a:t>scale questions will </a:t>
            </a:r>
            <a:r>
              <a:rPr lang="en-US" sz="2400" dirty="0">
                <a:latin typeface="Helvetica" pitchFamily="2" charset="0"/>
              </a:rPr>
              <a:t>look something like this:</a:t>
            </a:r>
            <a:endParaRPr lang="en-US" dirty="0">
              <a:latin typeface="Helvetica" pitchFamily="2" charset="0"/>
            </a:endParaRPr>
          </a:p>
          <a:p>
            <a:pPr algn="ctr"/>
            <a:endParaRPr lang="en-US" dirty="0">
              <a:latin typeface="Helvetica" pitchFamily="2" charset="0"/>
            </a:endParaRPr>
          </a:p>
          <a:p>
            <a:pPr algn="ctr"/>
            <a:r>
              <a:rPr lang="en-US" sz="2400" dirty="0">
                <a:latin typeface="Helvetica" pitchFamily="2" charset="0"/>
              </a:rPr>
              <a:t>How difficult was it to breathe?</a:t>
            </a: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dirty="0">
                <a:latin typeface="Helvetica" pitchFamily="2" charset="0"/>
              </a:rPr>
              <a:t>Not at all difficult                                                        Extremely difficult</a:t>
            </a: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2400" dirty="0">
                <a:latin typeface="Helvetica" pitchFamily="2" charset="0"/>
              </a:rPr>
              <a:t>Please move the bar each time for your response to be recorded.</a:t>
            </a: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dirty="0">
                <a:latin typeface="Helvetica" pitchFamily="2" charset="0"/>
              </a:rPr>
              <a:t>Please press the left button when you are happy to continue.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386C29-6FAC-B941-BC2D-802C2100BEEE}"/>
              </a:ext>
            </a:extLst>
          </p:cNvPr>
          <p:cNvCxnSpPr/>
          <p:nvPr/>
        </p:nvCxnSpPr>
        <p:spPr>
          <a:xfrm>
            <a:off x="1754373" y="4125427"/>
            <a:ext cx="54226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2AF134-40B1-1841-BD18-664562E38BB8}"/>
              </a:ext>
            </a:extLst>
          </p:cNvPr>
          <p:cNvCxnSpPr/>
          <p:nvPr/>
        </p:nvCxnSpPr>
        <p:spPr>
          <a:xfrm>
            <a:off x="7176977" y="3987204"/>
            <a:ext cx="0" cy="276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CD10BC-D9F6-8746-A805-3A11913C57A9}"/>
              </a:ext>
            </a:extLst>
          </p:cNvPr>
          <p:cNvCxnSpPr/>
          <p:nvPr/>
        </p:nvCxnSpPr>
        <p:spPr>
          <a:xfrm>
            <a:off x="1767460" y="3990748"/>
            <a:ext cx="0" cy="276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224225-2E1F-3B43-B01A-D1DEE0070E7D}"/>
              </a:ext>
            </a:extLst>
          </p:cNvPr>
          <p:cNvCxnSpPr>
            <a:cxnSpLocks/>
          </p:cNvCxnSpPr>
          <p:nvPr/>
        </p:nvCxnSpPr>
        <p:spPr>
          <a:xfrm>
            <a:off x="4547192" y="3923411"/>
            <a:ext cx="0" cy="3934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A56A25-B1BB-6A46-A916-63475928D019}"/>
              </a:ext>
            </a:extLst>
          </p:cNvPr>
          <p:cNvCxnSpPr>
            <a:cxnSpLocks/>
          </p:cNvCxnSpPr>
          <p:nvPr/>
        </p:nvCxnSpPr>
        <p:spPr>
          <a:xfrm>
            <a:off x="4123662" y="4543641"/>
            <a:ext cx="86832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385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10F2D9-269F-2748-8BDE-358B961AE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11" y="1169874"/>
            <a:ext cx="1411767" cy="17647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69851" y="3359890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Will it be difficult to breathe?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YES 			 NO</a:t>
            </a:r>
          </a:p>
        </p:txBody>
      </p:sp>
    </p:spTree>
    <p:extLst>
      <p:ext uri="{BB962C8B-B14F-4D97-AF65-F5344CB8AC3E}">
        <p14:creationId xmlns:p14="http://schemas.microsoft.com/office/powerpoint/2010/main" val="1446593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69851" y="3359890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Will it be difficult to breathe?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YES 			 NO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D5ADC-9161-ED4F-9CA6-F5FD25B9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44" y="1169874"/>
            <a:ext cx="1411767" cy="1764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7E898A-8FA5-FA4C-98A3-F8C3D8CA6C24}"/>
              </a:ext>
            </a:extLst>
          </p:cNvPr>
          <p:cNvSpPr/>
          <p:nvPr/>
        </p:nvSpPr>
        <p:spPr>
          <a:xfrm>
            <a:off x="1924493" y="4369986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9C5D5A-7812-7C4A-80AF-877F3A7CE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944" y="1169873"/>
            <a:ext cx="1411767" cy="17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98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69851" y="3359890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Will it be difficult to breathe?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YES 			 NO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F97BFB-C916-B74F-A15F-CE2E3CF4C0A7}"/>
              </a:ext>
            </a:extLst>
          </p:cNvPr>
          <p:cNvSpPr/>
          <p:nvPr/>
        </p:nvSpPr>
        <p:spPr>
          <a:xfrm>
            <a:off x="1924493" y="4369986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08D227-8E22-1047-B5BB-57C36911E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11" y="1169874"/>
            <a:ext cx="1411767" cy="17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52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69851" y="3359890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Will it be difficult to breathe?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YES 			 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7E898A-8FA5-FA4C-98A3-F8C3D8CA6C24}"/>
              </a:ext>
            </a:extLst>
          </p:cNvPr>
          <p:cNvSpPr/>
          <p:nvPr/>
        </p:nvSpPr>
        <p:spPr>
          <a:xfrm>
            <a:off x="5603357" y="4355460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474D66-D976-0841-BAA8-E77E6E3C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44" y="1169873"/>
            <a:ext cx="1411767" cy="17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69851" y="3359890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Will it be difficult to breathe?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YES 			 NO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F45429-EEC3-3F4B-8092-4BFE26705C9E}"/>
              </a:ext>
            </a:extLst>
          </p:cNvPr>
          <p:cNvSpPr/>
          <p:nvPr/>
        </p:nvSpPr>
        <p:spPr>
          <a:xfrm>
            <a:off x="5603357" y="4355460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A42E9-E761-A949-9EBF-F97CFE248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11" y="1169874"/>
            <a:ext cx="1411767" cy="17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20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69851" y="3359890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Will it be difficult to breathe?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NO 			 YES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70A46-F550-3940-B4A1-0D9F0A799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44" y="1169873"/>
            <a:ext cx="1411767" cy="17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86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69851" y="3359890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Will it be difficult to breathe?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NO 			 YES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0ACD2A-0913-0042-B819-E92CD97DB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11" y="1169874"/>
            <a:ext cx="1411767" cy="17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64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69851" y="3359890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Will it be difficult to breathe?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NO 			 YES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7E898A-8FA5-FA4C-98A3-F8C3D8CA6C24}"/>
              </a:ext>
            </a:extLst>
          </p:cNvPr>
          <p:cNvSpPr/>
          <p:nvPr/>
        </p:nvSpPr>
        <p:spPr>
          <a:xfrm>
            <a:off x="1616142" y="4369986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00A92F-4A9D-8A4C-8772-A507CB25C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44" y="1169873"/>
            <a:ext cx="1411767" cy="17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90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6715DA-6D4A-AE42-A8BF-4779883AE3F8}"/>
              </a:ext>
            </a:extLst>
          </p:cNvPr>
          <p:cNvSpPr txBox="1"/>
          <p:nvPr/>
        </p:nvSpPr>
        <p:spPr>
          <a:xfrm>
            <a:off x="669851" y="3359890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Will it be difficult to breathe?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NO 			 YES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1CFE28-31F3-2648-8C4C-8A7E29F66DDE}"/>
              </a:ext>
            </a:extLst>
          </p:cNvPr>
          <p:cNvSpPr/>
          <p:nvPr/>
        </p:nvSpPr>
        <p:spPr>
          <a:xfrm>
            <a:off x="1616142" y="4369986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DA80D-BBAD-AD48-915F-EB3E9921A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11" y="1169874"/>
            <a:ext cx="1411767" cy="17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47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69851" y="3359890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Will it be difficult to breathe?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NO 			 YES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7E898A-8FA5-FA4C-98A3-F8C3D8CA6C24}"/>
              </a:ext>
            </a:extLst>
          </p:cNvPr>
          <p:cNvSpPr/>
          <p:nvPr/>
        </p:nvSpPr>
        <p:spPr>
          <a:xfrm>
            <a:off x="5603357" y="4355460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F29A9-CAEF-0D42-A01E-E1EF1C614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44" y="1169873"/>
            <a:ext cx="1411767" cy="17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6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34410" y="435936"/>
            <a:ext cx="782556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PRACTICE</a:t>
            </a: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2400" dirty="0">
                <a:latin typeface="Helvetica" pitchFamily="2" charset="0"/>
              </a:rPr>
              <a:t>Finally, when you are not required to do anything, a cross will appear on the screen like this:</a:t>
            </a:r>
            <a:endParaRPr lang="en-US" dirty="0">
              <a:latin typeface="Helvetica" pitchFamily="2" charset="0"/>
            </a:endParaRP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12000" dirty="0">
                <a:latin typeface="Helvetica" pitchFamily="2" charset="0"/>
              </a:rPr>
              <a:t>+</a:t>
            </a: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dirty="0">
                <a:latin typeface="Helvetica" pitchFamily="2" charset="0"/>
              </a:rPr>
              <a:t>Please press the left button when you are happy to continue and start the practice trials.</a:t>
            </a:r>
          </a:p>
        </p:txBody>
      </p:sp>
    </p:spTree>
    <p:extLst>
      <p:ext uri="{BB962C8B-B14F-4D97-AF65-F5344CB8AC3E}">
        <p14:creationId xmlns:p14="http://schemas.microsoft.com/office/powerpoint/2010/main" val="1122906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69851" y="3359890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Will it be difficult to breathe?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NO 			 YES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F45429-EEC3-3F4B-8092-4BFE26705C9E}"/>
              </a:ext>
            </a:extLst>
          </p:cNvPr>
          <p:cNvSpPr/>
          <p:nvPr/>
        </p:nvSpPr>
        <p:spPr>
          <a:xfrm>
            <a:off x="5603357" y="4355460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17F8FB-7062-CF4E-85B7-CEF82A9B0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11" y="1169874"/>
            <a:ext cx="1411767" cy="17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839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59218" y="2222466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Was there a resistance?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YES 			 NO</a:t>
            </a:r>
          </a:p>
        </p:txBody>
      </p:sp>
    </p:spTree>
    <p:extLst>
      <p:ext uri="{BB962C8B-B14F-4D97-AF65-F5344CB8AC3E}">
        <p14:creationId xmlns:p14="http://schemas.microsoft.com/office/powerpoint/2010/main" val="25347802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59218" y="2222466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Was there a resistance?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YES 			 NO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87D602-FA06-794C-9F2A-089C6FA718B7}"/>
              </a:ext>
            </a:extLst>
          </p:cNvPr>
          <p:cNvSpPr/>
          <p:nvPr/>
        </p:nvSpPr>
        <p:spPr>
          <a:xfrm>
            <a:off x="1890519" y="3218036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998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59218" y="2222466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Was there a resistance?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YES 			 NO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87D602-FA06-794C-9F2A-089C6FA718B7}"/>
              </a:ext>
            </a:extLst>
          </p:cNvPr>
          <p:cNvSpPr/>
          <p:nvPr/>
        </p:nvSpPr>
        <p:spPr>
          <a:xfrm>
            <a:off x="5559266" y="3218036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588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59218" y="2222466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Was there a resistance?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NO 			 YES</a:t>
            </a:r>
          </a:p>
        </p:txBody>
      </p:sp>
    </p:spTree>
    <p:extLst>
      <p:ext uri="{BB962C8B-B14F-4D97-AF65-F5344CB8AC3E}">
        <p14:creationId xmlns:p14="http://schemas.microsoft.com/office/powerpoint/2010/main" val="3860914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59218" y="2222466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Was there a resistance?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NO 			 YES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F45429-EEC3-3F4B-8092-4BFE26705C9E}"/>
              </a:ext>
            </a:extLst>
          </p:cNvPr>
          <p:cNvSpPr/>
          <p:nvPr/>
        </p:nvSpPr>
        <p:spPr>
          <a:xfrm>
            <a:off x="5592724" y="3218036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71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59218" y="2222466"/>
            <a:ext cx="78255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Was there a resistance?</a:t>
            </a:r>
          </a:p>
          <a:p>
            <a:pPr algn="ctr"/>
            <a:endParaRPr lang="en-US" sz="3000" b="1" dirty="0">
              <a:latin typeface="Helvetica" pitchFamily="2" charset="0"/>
            </a:endParaRPr>
          </a:p>
          <a:p>
            <a:pPr algn="ctr"/>
            <a:r>
              <a:rPr lang="en-US" sz="4800" b="1" dirty="0">
                <a:latin typeface="Helvetica" pitchFamily="2" charset="0"/>
              </a:rPr>
              <a:t>NO 			 YES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F45429-EEC3-3F4B-8092-4BFE26705C9E}"/>
              </a:ext>
            </a:extLst>
          </p:cNvPr>
          <p:cNvSpPr/>
          <p:nvPr/>
        </p:nvSpPr>
        <p:spPr>
          <a:xfrm>
            <a:off x="1600587" y="3224521"/>
            <a:ext cx="1807535" cy="9126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76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69851" y="1871324"/>
            <a:ext cx="78255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Unfortunately you were too slow</a:t>
            </a:r>
          </a:p>
          <a:p>
            <a:pPr algn="ctr"/>
            <a:endParaRPr lang="en-US" sz="4000" dirty="0">
              <a:latin typeface="Helvetica" pitchFamily="2" charset="0"/>
            </a:endParaRPr>
          </a:p>
          <a:p>
            <a:pPr algn="ctr"/>
            <a:r>
              <a:rPr lang="en-US" sz="4000" dirty="0">
                <a:latin typeface="Helvetica" pitchFamily="2" charset="0"/>
              </a:rPr>
              <a:t>Please respond faster next time</a:t>
            </a:r>
          </a:p>
          <a:p>
            <a:pPr algn="ctr"/>
            <a:endParaRPr lang="en-US" sz="4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942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69851" y="1871324"/>
            <a:ext cx="78255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No response recorded</a:t>
            </a:r>
          </a:p>
          <a:p>
            <a:pPr algn="ctr"/>
            <a:endParaRPr lang="en-US" sz="4000" dirty="0">
              <a:latin typeface="Helvetica" pitchFamily="2" charset="0"/>
            </a:endParaRPr>
          </a:p>
          <a:p>
            <a:pPr algn="ctr"/>
            <a:r>
              <a:rPr lang="en-US" sz="4000" dirty="0">
                <a:latin typeface="Helvetica" pitchFamily="2" charset="0"/>
              </a:rPr>
              <a:t>Please move the slider next time</a:t>
            </a:r>
          </a:p>
          <a:p>
            <a:pPr algn="ctr"/>
            <a:endParaRPr lang="en-US" sz="4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721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69851" y="1871324"/>
            <a:ext cx="78255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No response recorded</a:t>
            </a:r>
          </a:p>
          <a:p>
            <a:pPr algn="ctr"/>
            <a:endParaRPr lang="en-US" sz="4000" dirty="0">
              <a:latin typeface="Helvetica" pitchFamily="2" charset="0"/>
            </a:endParaRPr>
          </a:p>
          <a:p>
            <a:pPr algn="ctr"/>
            <a:r>
              <a:rPr lang="en-US" sz="4000" dirty="0">
                <a:latin typeface="Helvetica" pitchFamily="2" charset="0"/>
              </a:rPr>
              <a:t>Decision required</a:t>
            </a:r>
          </a:p>
        </p:txBody>
      </p:sp>
    </p:spTree>
    <p:extLst>
      <p:ext uri="{BB962C8B-B14F-4D97-AF65-F5344CB8AC3E}">
        <p14:creationId xmlns:p14="http://schemas.microsoft.com/office/powerpoint/2010/main" val="22928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48586" y="2243468"/>
            <a:ext cx="7825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386793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233916" y="393401"/>
            <a:ext cx="8612372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EXPERIMENT</a:t>
            </a: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2400" dirty="0">
                <a:latin typeface="Helvetica" pitchFamily="2" charset="0"/>
              </a:rPr>
              <a:t>Now we will move onto the real experiment, using two different cues:</a:t>
            </a: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2400" dirty="0">
                <a:latin typeface="Helvetica" pitchFamily="2" charset="0"/>
              </a:rPr>
              <a:t>OR</a:t>
            </a: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2400" dirty="0">
                <a:latin typeface="Helvetica" pitchFamily="2" charset="0"/>
              </a:rPr>
              <a:t>One cue will always predict breathing resistance 80% of the time, whilst the other cue will have a 20% chance of predicting resistance. However, the relationship between the cues and resistance may </a:t>
            </a:r>
            <a:r>
              <a:rPr lang="en-US" sz="2400" b="1" dirty="0">
                <a:latin typeface="Helvetica" pitchFamily="2" charset="0"/>
              </a:rPr>
              <a:t>swap</a:t>
            </a:r>
            <a:r>
              <a:rPr lang="en-US" sz="2400" dirty="0">
                <a:latin typeface="Helvetica" pitchFamily="2" charset="0"/>
              </a:rPr>
              <a:t> during the experiment.</a:t>
            </a: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dirty="0">
                <a:latin typeface="Helvetica" pitchFamily="2" charset="0"/>
              </a:rPr>
              <a:t>Please press the left button if you have read and understood the instructions, or press the right button if you would like to stop.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916E59-24A3-B848-B68C-594A353B8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372" y="2400594"/>
            <a:ext cx="1016000" cy="127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098FB7-3B0B-AA47-8940-CE12A1FD4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187" y="2400594"/>
            <a:ext cx="1016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1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48586" y="2243468"/>
            <a:ext cx="7825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52790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1339703" y="1594880"/>
            <a:ext cx="66985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You have asked to stop.</a:t>
            </a:r>
          </a:p>
          <a:p>
            <a:pPr algn="ctr"/>
            <a:endParaRPr lang="en-US" sz="4000" dirty="0">
              <a:latin typeface="Helvetica" pitchFamily="2" charset="0"/>
            </a:endParaRPr>
          </a:p>
          <a:p>
            <a:pPr algn="ctr"/>
            <a:r>
              <a:rPr lang="en-US" sz="4000" dirty="0">
                <a:latin typeface="Helvetica" pitchFamily="2" charset="0"/>
              </a:rPr>
              <a:t>We will speak to you now.</a:t>
            </a:r>
          </a:p>
          <a:p>
            <a:pPr algn="ctr"/>
            <a:endParaRPr lang="en-US" sz="4000" dirty="0">
              <a:latin typeface="Helvetica" pitchFamily="2" charset="0"/>
            </a:endParaRPr>
          </a:p>
          <a:p>
            <a:pPr algn="ctr"/>
            <a:r>
              <a:rPr lang="en-US" sz="4000" dirty="0">
                <a:latin typeface="Helvetica" pitchFamily="2" charset="0"/>
              </a:rPr>
              <a:t>If you would like to continue please press the left button.</a:t>
            </a:r>
            <a:endParaRPr 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183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B8B12-7877-5345-BEC6-C592D58FAB1C}"/>
              </a:ext>
            </a:extLst>
          </p:cNvPr>
          <p:cNvSpPr txBox="1"/>
          <p:nvPr/>
        </p:nvSpPr>
        <p:spPr>
          <a:xfrm>
            <a:off x="648586" y="2243468"/>
            <a:ext cx="78255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ALMOST FINISHED!</a:t>
            </a: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2400" dirty="0">
                <a:latin typeface="Helvetica" pitchFamily="2" charset="0"/>
              </a:rPr>
              <a:t>Just a few final measurements</a:t>
            </a:r>
          </a:p>
        </p:txBody>
      </p:sp>
    </p:spTree>
    <p:extLst>
      <p:ext uri="{BB962C8B-B14F-4D97-AF65-F5344CB8AC3E}">
        <p14:creationId xmlns:p14="http://schemas.microsoft.com/office/powerpoint/2010/main" val="273324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20905</TotalTime>
  <Words>822</Words>
  <Application>Microsoft Macintosh PowerPoint</Application>
  <PresentationFormat>On-screen Show (4:3)</PresentationFormat>
  <Paragraphs>171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Faull</dc:creator>
  <cp:lastModifiedBy>Olivia Faull</cp:lastModifiedBy>
  <cp:revision>55</cp:revision>
  <cp:lastPrinted>2018-05-29T08:33:25Z</cp:lastPrinted>
  <dcterms:created xsi:type="dcterms:W3CDTF">2018-05-23T10:04:14Z</dcterms:created>
  <dcterms:modified xsi:type="dcterms:W3CDTF">2021-02-25T20:23:07Z</dcterms:modified>
</cp:coreProperties>
</file>