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8" r:id="rId5"/>
    <p:sldId id="269" r:id="rId6"/>
    <p:sldId id="258" r:id="rId7"/>
    <p:sldId id="259" r:id="rId8"/>
    <p:sldId id="260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0"/>
    <p:restoredTop sz="94775"/>
  </p:normalViewPr>
  <p:slideViewPr>
    <p:cSldViewPr snapToGrid="0">
      <p:cViewPr varScale="1">
        <p:scale>
          <a:sx n="148" d="100"/>
          <a:sy n="14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F56-CA8B-1DFE-8464-576B0AE7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D30EC-EAC2-D8D8-A589-6B68ED4C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C4B6-E3EE-3D5D-2242-5D7B8131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F30E-23CC-347E-51EF-9C4A2E5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8CC5-3A63-7C8C-BC3A-804B903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86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2B3C-2AF7-E0C6-417F-A3F6B78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92D9-2C80-D201-B4A7-30212184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DC1A-540F-AAC7-FC2F-E090FD1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D246-75E6-350F-BEC9-4D2BF75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789B-8A32-06CD-1C5F-687F201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169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4BF52-6011-6AC2-536C-BAC915183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4767-B1E0-4510-13A5-18DAEB0C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C85A-E973-E2E8-6039-0F0AE09B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A7BD-A918-634F-15BC-BC9146E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E051-A5AC-23DC-15A0-05B4A7E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42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95D-4918-60AE-A9B5-5DD9AE5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AD85-F21E-1E20-8B5D-7BA4B98C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8C3A-CE52-30EC-D270-B0318D1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AA69-682C-AB78-FF83-C0DE369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2D97-20D9-63D3-BDBC-9666955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786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0BCB-D58B-2EB5-A8B6-285DDCC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742B-CF96-0AF4-C5D3-645D5BF6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65AB-12BA-42C7-CD23-02E62EE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8E7D-82CF-6515-F454-410D243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4E11-A4D9-4B83-328A-65C3CCF0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58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000C-6832-90F5-8276-70C894F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1FEA-AD96-A66C-0430-0E9B3286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C5C8-82E3-00C6-06DF-1D196E25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44D5-9AB3-274F-3B05-E566D2F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F6A0-8C13-5BF6-E434-7816A704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81FC-60B5-A293-06F9-ACC8066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044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E43E-E353-4962-438F-E1A2403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83FA-984C-1015-FBDF-B5C7270C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BFE9-CBB4-77DB-E602-969BFE5D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0780-C3FE-495A-8E68-63EDBE90F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F3CB-AA06-000F-9389-CB01E86B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A8341-D5C2-E620-1DAC-476ACB9D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3CE01-7F7B-4A7F-5272-29AD9EF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01C42-29DC-8037-346F-EEF2CB0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604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1B58-5F32-FA99-0B6B-0701C5E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C6658-6F0F-5E5D-A5B1-936C0E13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501E-244A-60C4-D2BE-AA5C91F4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9392-56FE-65E7-7E87-AE46D49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26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83CDA-C292-D3BF-1639-BDD3297A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4329-9DA7-795F-DDBF-B17CC85D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3A9E-82A8-F879-4149-6C5EC01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52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4F0D-D982-340F-A07B-83E0B96C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E4D7-0B1D-A559-A1DA-8DCBF9C7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6150-27B2-8C66-81E7-2224A7D2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E5C0-319D-1C46-686D-B0449823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A806-2631-39B3-2FC1-65DA48B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F9D5-2A49-596B-B881-6F0E947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524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35D0-6A21-6BA2-2E4D-954845D4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8F197-B705-FB94-E820-1F634D7D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E187-2707-7903-ED4B-BB9D2CBC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E956-2F58-5BB1-EFB1-97DF13F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4B5C-21AC-4FDA-B32D-139CB37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D2AAD-CC95-33F1-03CD-62894BD1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845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1672D-CE8B-090F-966D-4C2C156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9B890-4006-6DA0-2578-FF604CBB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BA1-61B0-4FEE-76A1-CC599937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56F4-0FE0-6F42-A502-8A9B0C7DF54F}" type="datetimeFigureOut">
              <a:rPr lang="en-LU" smtClean="0"/>
              <a:t>15/12/2022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8F8-5F27-E34D-C0AE-CE69A36F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7387-EB67-652C-BB22-026FAD43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683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22D-7A79-02FE-9D17-4D4D66ACB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GraphPrior: Mutation-based Test Input Prioritization for Graph Neural Networks</a:t>
            </a:r>
            <a:endParaRPr lang="en-L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A2E6-2599-DF55-E256-6DD7A002F969}"/>
              </a:ext>
            </a:extLst>
          </p:cNvPr>
          <p:cNvSpPr txBox="1"/>
          <p:nvPr/>
        </p:nvSpPr>
        <p:spPr>
          <a:xfrm>
            <a:off x="5196254" y="4448908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L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2C7457-B7A8-E94E-EB6A-8FB272E4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0"/>
            <a:ext cx="11537342" cy="132556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RQ2: Effectiveness of feature-based approaches in GraphPrior</a:t>
            </a:r>
            <a:endParaRPr lang="en-L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2420-4661-A614-0E20-8F364F65E220}"/>
              </a:ext>
            </a:extLst>
          </p:cNvPr>
          <p:cNvSpPr txBox="1"/>
          <p:nvPr/>
        </p:nvSpPr>
        <p:spPr>
          <a:xfrm>
            <a:off x="645927" y="1043119"/>
            <a:ext cx="8253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>
                <a:solidFill>
                  <a:srgbClr val="FF0000"/>
                </a:solidFill>
              </a:rPr>
              <a:t>Across all the feature-based approaches, RFGP and LGGP performs better than KMGP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37985-A9D3-5368-CBC8-98FDCE19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7" y="1423923"/>
            <a:ext cx="5381847" cy="245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88736-05AE-D442-0432-D600B6EF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7" y="1704206"/>
            <a:ext cx="5381847" cy="2339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D54BA4-FEFB-18D6-E22C-8C8B40A1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" y="4043515"/>
            <a:ext cx="5492468" cy="3184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6EEBE-1D71-E416-63AC-D85946188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772" y="1710652"/>
            <a:ext cx="4870049" cy="17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81657D-EB9F-3734-4E0C-153E613F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0"/>
            <a:ext cx="11537342" cy="132556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RQ3: Effectiveness of GraphPrior on adversarial test inputs</a:t>
            </a:r>
            <a:endParaRPr lang="en-LU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26C49-4328-A4AE-8E5E-16227AD5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0" y="1357759"/>
            <a:ext cx="4200625" cy="278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43604-B839-601C-F4F4-813BAE9C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0" y="1675895"/>
            <a:ext cx="4200625" cy="1045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9D4C8-A00D-8332-719F-46AF9ABA8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50" y="2742114"/>
            <a:ext cx="4268002" cy="1046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B7FF1A-BCC8-8189-B0B7-75A127B9D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264" y="1370204"/>
            <a:ext cx="6354650" cy="2181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0079E7-B371-F1C4-5176-ECBE9F36A14F}"/>
              </a:ext>
            </a:extLst>
          </p:cNvPr>
          <p:cNvSpPr txBox="1"/>
          <p:nvPr/>
        </p:nvSpPr>
        <p:spPr>
          <a:xfrm>
            <a:off x="5550979" y="3788129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108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37360-1321-7790-B950-68FCFFF8DDC0}"/>
              </a:ext>
            </a:extLst>
          </p:cNvPr>
          <p:cNvSpPr txBox="1"/>
          <p:nvPr/>
        </p:nvSpPr>
        <p:spPr>
          <a:xfrm>
            <a:off x="5179219" y="4264819"/>
            <a:ext cx="397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(data-1, GNN-Model-1, Attack-1) = case1</a:t>
            </a:r>
          </a:p>
          <a:p>
            <a:r>
              <a:rPr lang="en-US" dirty="0"/>
              <a:t>(data-1, GNN-Model-1, Attack-2) = case2</a:t>
            </a:r>
          </a:p>
          <a:p>
            <a:r>
              <a:rPr lang="en-US" dirty="0"/>
              <a:t>(data-2, GNN-Model-2, Attack-1) = case3</a:t>
            </a:r>
          </a:p>
          <a:p>
            <a:r>
              <a:rPr lang="en-US" dirty="0"/>
              <a:t>…</a:t>
            </a:r>
            <a:endParaRPr lang="en-L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5BFF3-D4E8-A393-7C5E-3C895ECD6D63}"/>
              </a:ext>
            </a:extLst>
          </p:cNvPr>
          <p:cNvSpPr txBox="1"/>
          <p:nvPr/>
        </p:nvSpPr>
        <p:spPr>
          <a:xfrm>
            <a:off x="671512" y="4157461"/>
            <a:ext cx="20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8 attack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BF02B-1A19-A1AB-9E56-A9D81B6BF5B8}"/>
              </a:ext>
            </a:extLst>
          </p:cNvPr>
          <p:cNvSpPr txBox="1"/>
          <p:nvPr/>
        </p:nvSpPr>
        <p:spPr>
          <a:xfrm>
            <a:off x="2858632" y="5691424"/>
            <a:ext cx="48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>
                <a:solidFill>
                  <a:srgbClr val="FF0000"/>
                </a:solidFill>
              </a:rPr>
              <a:t>RFGP and LGGP performs better than others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84414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7082-A836-9BFA-2C03-D8CB1652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54" y="464949"/>
            <a:ext cx="9244739" cy="557939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RQ4: How does the effectiveness of GraphPrior affected by different attack level?</a:t>
            </a:r>
            <a:endParaRPr lang="en-L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98DA8-204F-A31D-30B2-38C7EA6D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2" y="1179420"/>
            <a:ext cx="5085675" cy="4971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D368C-A881-B93E-1FC1-D7B2D76F9207}"/>
              </a:ext>
            </a:extLst>
          </p:cNvPr>
          <p:cNvSpPr txBox="1"/>
          <p:nvPr/>
        </p:nvSpPr>
        <p:spPr>
          <a:xfrm>
            <a:off x="5916584" y="1633600"/>
            <a:ext cx="57711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GraphPrior outperforms all the compared approaches (i.e., DeepGini, Least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LU" dirty="0">
                <a:solidFill>
                  <a:srgbClr val="FF0000"/>
                </a:solidFill>
              </a:rPr>
              <a:t>Confidence, Margin and Random) </a:t>
            </a:r>
            <a:r>
              <a:rPr lang="en-LU" dirty="0"/>
              <a:t>on the adversarial test inputs generated from different attack</a:t>
            </a:r>
          </a:p>
          <a:p>
            <a:r>
              <a:rPr lang="en-LU" dirty="0"/>
              <a:t>levels. </a:t>
            </a:r>
          </a:p>
          <a:p>
            <a:endParaRPr lang="en-LU" dirty="0"/>
          </a:p>
          <a:p>
            <a:r>
              <a:rPr lang="en-LU" dirty="0"/>
              <a:t>On average, </a:t>
            </a:r>
            <a:r>
              <a:rPr lang="en-LU" dirty="0">
                <a:solidFill>
                  <a:srgbClr val="FF0000"/>
                </a:solidFill>
              </a:rPr>
              <a:t>RFGP performs the best across different attack levels.</a:t>
            </a:r>
            <a:r>
              <a:rPr lang="en-LU" dirty="0"/>
              <a:t> KMGP and LGGP behave</a:t>
            </a:r>
          </a:p>
          <a:p>
            <a:r>
              <a:rPr lang="en-LU" dirty="0"/>
              <a:t>well for some specific attack levels</a:t>
            </a:r>
          </a:p>
        </p:txBody>
      </p:sp>
    </p:spTree>
    <p:extLst>
      <p:ext uri="{BB962C8B-B14F-4D97-AF65-F5344CB8AC3E}">
        <p14:creationId xmlns:p14="http://schemas.microsoft.com/office/powerpoint/2010/main" val="58428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8A31A-54FF-C4AA-28A7-E070B69A0A65}"/>
              </a:ext>
            </a:extLst>
          </p:cNvPr>
          <p:cNvSpPr txBox="1"/>
          <p:nvPr/>
        </p:nvSpPr>
        <p:spPr>
          <a:xfrm>
            <a:off x="608308" y="587360"/>
            <a:ext cx="10954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RQ5: Which mutation rules contributes more to feature-based prioritization approaches?</a:t>
            </a:r>
            <a:endParaRPr lang="en-LU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82291-D22C-A71D-4F68-88E7571D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5" y="1541467"/>
            <a:ext cx="2852767" cy="2248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9A0FA-EE24-ADE5-B46F-DFA3ED80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662" y="1622453"/>
            <a:ext cx="3113880" cy="216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DDF67-31A4-7AE7-D0D7-32109614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0" y="3871214"/>
            <a:ext cx="4534398" cy="2457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B6E1A-3DC8-3B03-A8A3-F87BCFAF2227}"/>
              </a:ext>
            </a:extLst>
          </p:cNvPr>
          <p:cNvSpPr txBox="1"/>
          <p:nvPr/>
        </p:nvSpPr>
        <p:spPr>
          <a:xfrm>
            <a:off x="5683827" y="4496883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The mutation rules </a:t>
            </a:r>
            <a:r>
              <a:rPr lang="en-LU" b="1" dirty="0"/>
              <a:t>SL and NOR contributes more to GCN</a:t>
            </a:r>
            <a:r>
              <a:rPr lang="en-LU" dirty="0"/>
              <a:t>. The mutation rules</a:t>
            </a:r>
            <a:r>
              <a:rPr lang="zh-CN" altLang="en-US" dirty="0"/>
              <a:t> </a:t>
            </a:r>
            <a:r>
              <a:rPr lang="en-LU" b="1" dirty="0"/>
              <a:t>CON and EP contributes more to GAT</a:t>
            </a:r>
            <a:r>
              <a:rPr lang="en-LU" dirty="0"/>
              <a:t>. The mutation rules </a:t>
            </a:r>
            <a:r>
              <a:rPr lang="en-LU" b="1" dirty="0"/>
              <a:t>BIA and NOR contributes more to</a:t>
            </a:r>
            <a:r>
              <a:rPr lang="zh-CN" altLang="en-US" b="1" dirty="0"/>
              <a:t> </a:t>
            </a:r>
            <a:r>
              <a:rPr lang="en-LU" b="1" dirty="0"/>
              <a:t>GraphSAGE and TAGCN.</a:t>
            </a:r>
          </a:p>
        </p:txBody>
      </p:sp>
    </p:spTree>
    <p:extLst>
      <p:ext uri="{BB962C8B-B14F-4D97-AF65-F5344CB8AC3E}">
        <p14:creationId xmlns:p14="http://schemas.microsoft.com/office/powerpoint/2010/main" val="42000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5529-E8D3-4074-4245-0809BA13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237392"/>
            <a:ext cx="5448300" cy="679573"/>
          </a:xfrm>
        </p:spPr>
        <p:txBody>
          <a:bodyPr>
            <a:normAutofit/>
          </a:bodyPr>
          <a:lstStyle/>
          <a:p>
            <a:r>
              <a:rPr lang="en-L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5511-ECC2-4B58-6DCB-D0C83A0E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916966"/>
            <a:ext cx="11772900" cy="424412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company with excellent effectiveness on classifying graph-structured data,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GNNs could also exhibit incorrect behaviour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lead to severe consequences. The importance of GNN testing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testing of GNNs is highly desirable to detect incorrect GNN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improve GNN quality.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test inputs to check the correctness of GNNs is expensive and time-consuming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seriously affecting the efficiency of GNN testing and GNN development process.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test optimisation approaches mainly focus on DNN models.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test input prioritization approach GraphPrior for GNNs to label more bug-revealing test inputs (i.e.,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inputs that are more likely to be incorrectly predicted by the GNN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earlier for a limited time.</a:t>
            </a:r>
            <a:endParaRPr lang="en-L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F6D29-2EC4-974C-BC53-CD92C8981877}"/>
              </a:ext>
            </a:extLst>
          </p:cNvPr>
          <p:cNvSpPr/>
          <p:nvPr/>
        </p:nvSpPr>
        <p:spPr>
          <a:xfrm>
            <a:off x="2520264" y="530179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A3ED2-1B7D-0FFB-8332-94D5C5DC1046}"/>
              </a:ext>
            </a:extLst>
          </p:cNvPr>
          <p:cNvSpPr/>
          <p:nvPr/>
        </p:nvSpPr>
        <p:spPr>
          <a:xfrm>
            <a:off x="3169521" y="530179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478CC-3959-8499-5F3C-66DDB4E466FE}"/>
              </a:ext>
            </a:extLst>
          </p:cNvPr>
          <p:cNvSpPr txBox="1"/>
          <p:nvPr/>
        </p:nvSpPr>
        <p:spPr>
          <a:xfrm>
            <a:off x="254977" y="5161086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ranking</a:t>
            </a:r>
            <a:endParaRPr lang="en-L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E5D3A-084C-658C-7B24-FAFCE6BAD800}"/>
              </a:ext>
            </a:extLst>
          </p:cNvPr>
          <p:cNvSpPr/>
          <p:nvPr/>
        </p:nvSpPr>
        <p:spPr>
          <a:xfrm>
            <a:off x="3735251" y="530179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37BCB4-4162-0745-6F69-15DD9C85253F}"/>
              </a:ext>
            </a:extLst>
          </p:cNvPr>
          <p:cNvSpPr/>
          <p:nvPr/>
        </p:nvSpPr>
        <p:spPr>
          <a:xfrm>
            <a:off x="4384508" y="530179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55EE4C-5F03-FBB8-3D84-122168F67D0E}"/>
              </a:ext>
            </a:extLst>
          </p:cNvPr>
          <p:cNvSpPr/>
          <p:nvPr/>
        </p:nvSpPr>
        <p:spPr>
          <a:xfrm>
            <a:off x="4950238" y="5301790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51EBEA-606C-3EC5-371C-F4F0F661214E}"/>
              </a:ext>
            </a:extLst>
          </p:cNvPr>
          <p:cNvSpPr/>
          <p:nvPr/>
        </p:nvSpPr>
        <p:spPr>
          <a:xfrm>
            <a:off x="5599495" y="530179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8DD633-1CF8-F20C-47C9-639ACCCB0EC6}"/>
              </a:ext>
            </a:extLst>
          </p:cNvPr>
          <p:cNvSpPr/>
          <p:nvPr/>
        </p:nvSpPr>
        <p:spPr>
          <a:xfrm>
            <a:off x="6165225" y="5301790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F1A55E-CE85-14DF-53AC-D300C19D6E95}"/>
              </a:ext>
            </a:extLst>
          </p:cNvPr>
          <p:cNvSpPr/>
          <p:nvPr/>
        </p:nvSpPr>
        <p:spPr>
          <a:xfrm>
            <a:off x="6814482" y="530179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2F596-B99A-0437-5F81-38EAB4FEEA15}"/>
              </a:ext>
            </a:extLst>
          </p:cNvPr>
          <p:cNvSpPr txBox="1"/>
          <p:nvPr/>
        </p:nvSpPr>
        <p:spPr>
          <a:xfrm>
            <a:off x="254977" y="590584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ranking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8B2726-2077-6819-AE21-95AC6380061C}"/>
              </a:ext>
            </a:extLst>
          </p:cNvPr>
          <p:cNvSpPr/>
          <p:nvPr/>
        </p:nvSpPr>
        <p:spPr>
          <a:xfrm>
            <a:off x="2520264" y="6073030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619C35-AA32-2468-DC1E-4A192B0C4F96}"/>
              </a:ext>
            </a:extLst>
          </p:cNvPr>
          <p:cNvSpPr/>
          <p:nvPr/>
        </p:nvSpPr>
        <p:spPr>
          <a:xfrm>
            <a:off x="3169521" y="6073030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0AB607-F341-1BDC-51DD-C400F33169EA}"/>
              </a:ext>
            </a:extLst>
          </p:cNvPr>
          <p:cNvSpPr/>
          <p:nvPr/>
        </p:nvSpPr>
        <p:spPr>
          <a:xfrm>
            <a:off x="3735251" y="607303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2F905-C1F9-7851-98EB-70D63F18FCD4}"/>
              </a:ext>
            </a:extLst>
          </p:cNvPr>
          <p:cNvSpPr/>
          <p:nvPr/>
        </p:nvSpPr>
        <p:spPr>
          <a:xfrm>
            <a:off x="4384508" y="607303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7EFE21-6BD2-7E49-260A-3517FC533D69}"/>
              </a:ext>
            </a:extLst>
          </p:cNvPr>
          <p:cNvSpPr/>
          <p:nvPr/>
        </p:nvSpPr>
        <p:spPr>
          <a:xfrm>
            <a:off x="4950238" y="6073030"/>
            <a:ext cx="167054" cy="1582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45C35D-05B5-5D3C-170F-69C09EE41C25}"/>
              </a:ext>
            </a:extLst>
          </p:cNvPr>
          <p:cNvSpPr/>
          <p:nvPr/>
        </p:nvSpPr>
        <p:spPr>
          <a:xfrm>
            <a:off x="5599495" y="607303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BA90FC-4F56-E13A-C1C1-C9B07237F3E6}"/>
              </a:ext>
            </a:extLst>
          </p:cNvPr>
          <p:cNvSpPr/>
          <p:nvPr/>
        </p:nvSpPr>
        <p:spPr>
          <a:xfrm>
            <a:off x="6165225" y="6073030"/>
            <a:ext cx="167054" cy="1582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051043-775A-1684-FFAC-F6AEFA73F089}"/>
              </a:ext>
            </a:extLst>
          </p:cNvPr>
          <p:cNvSpPr/>
          <p:nvPr/>
        </p:nvSpPr>
        <p:spPr>
          <a:xfrm>
            <a:off x="6814482" y="6073030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60C09-341C-A4FA-C42D-625E98C8E66B}"/>
              </a:ext>
            </a:extLst>
          </p:cNvPr>
          <p:cNvSpPr txBox="1"/>
          <p:nvPr/>
        </p:nvSpPr>
        <p:spPr>
          <a:xfrm>
            <a:off x="4642471" y="493245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77FBCB-0ED8-D272-5877-F0E39DF785DD}"/>
              </a:ext>
            </a:extLst>
          </p:cNvPr>
          <p:cNvSpPr txBox="1"/>
          <p:nvPr/>
        </p:nvSpPr>
        <p:spPr>
          <a:xfrm>
            <a:off x="2945281" y="570369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3B4C9-7A37-B8B9-ADD4-BE7FB872D40A}"/>
              </a:ext>
            </a:extLst>
          </p:cNvPr>
          <p:cNvSpPr txBox="1"/>
          <p:nvPr/>
        </p:nvSpPr>
        <p:spPr>
          <a:xfrm>
            <a:off x="2254882" y="570369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DFC8D2-73BE-EB4D-3DC1-8F13D3602A98}"/>
              </a:ext>
            </a:extLst>
          </p:cNvPr>
          <p:cNvSpPr txBox="1"/>
          <p:nvPr/>
        </p:nvSpPr>
        <p:spPr>
          <a:xfrm>
            <a:off x="5857458" y="494526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C48AD7-643E-AAB2-D75E-DDD3B6B9981E}"/>
              </a:ext>
            </a:extLst>
          </p:cNvPr>
          <p:cNvSpPr txBox="1"/>
          <p:nvPr/>
        </p:nvSpPr>
        <p:spPr>
          <a:xfrm>
            <a:off x="7209890" y="5571702"/>
            <a:ext cx="444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Our goal is to prioritize mispredicted datasets</a:t>
            </a:r>
          </a:p>
        </p:txBody>
      </p:sp>
    </p:spTree>
    <p:extLst>
      <p:ext uri="{BB962C8B-B14F-4D97-AF65-F5344CB8AC3E}">
        <p14:creationId xmlns:p14="http://schemas.microsoft.com/office/powerpoint/2010/main" val="202302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A4A-7EC3-5279-8788-1B4F6CF5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CD86E-BEC2-BE0A-6553-C077F149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626"/>
            <a:ext cx="4667677" cy="2138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F1ABD-CB60-FE52-A56F-C16CC3E5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46" y="1903728"/>
            <a:ext cx="4349262" cy="2045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D7FDD-21E5-6EB0-5D8E-D4DA5774531E}"/>
              </a:ext>
            </a:extLst>
          </p:cNvPr>
          <p:cNvSpPr txBox="1"/>
          <p:nvPr/>
        </p:nvSpPr>
        <p:spPr>
          <a:xfrm>
            <a:off x="2189285" y="1436765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LU" dirty="0"/>
              <a:t>riginal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L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07F2B-87D4-B99F-5698-1E7E7CB28FB4}"/>
              </a:ext>
            </a:extLst>
          </p:cNvPr>
          <p:cNvSpPr txBox="1"/>
          <p:nvPr/>
        </p:nvSpPr>
        <p:spPr>
          <a:xfrm>
            <a:off x="7181434" y="1488294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L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2B1AB-F252-32D0-E981-8CC72BAF7F94}"/>
              </a:ext>
            </a:extLst>
          </p:cNvPr>
          <p:cNvCxnSpPr/>
          <p:nvPr/>
        </p:nvCxnSpPr>
        <p:spPr>
          <a:xfrm>
            <a:off x="5682762" y="2926674"/>
            <a:ext cx="41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1BEE28E-BF38-595F-D470-878735885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49" y="4252560"/>
            <a:ext cx="4134757" cy="224031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B4B1FA-9E85-B3A0-E119-9902B9060526}"/>
              </a:ext>
            </a:extLst>
          </p:cNvPr>
          <p:cNvCxnSpPr/>
          <p:nvPr/>
        </p:nvCxnSpPr>
        <p:spPr>
          <a:xfrm>
            <a:off x="5682762" y="5372717"/>
            <a:ext cx="41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E4BE6EB-4FAA-3C65-6E7B-B5CADA647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514" y="4326861"/>
            <a:ext cx="3790525" cy="21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8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50981-DE59-F85A-0CDF-222EC22626AC}"/>
              </a:ext>
            </a:extLst>
          </p:cNvPr>
          <p:cNvSpPr txBox="1"/>
          <p:nvPr/>
        </p:nvSpPr>
        <p:spPr>
          <a:xfrm>
            <a:off x="2193423" y="1491738"/>
            <a:ext cx="79678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torch.nn.Module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.conv1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.conv2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AA49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3192D-9D50-911F-C3D9-CAA87C226537}"/>
              </a:ext>
            </a:extLst>
          </p:cNvPr>
          <p:cNvSpPr txBox="1"/>
          <p:nvPr/>
        </p:nvSpPr>
        <p:spPr>
          <a:xfrm>
            <a:off x="2193422" y="3372833"/>
            <a:ext cx="79014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torch.nn.Module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.conv1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.conv2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AA49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L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FB686-981A-F032-6A04-58437FF241FC}"/>
              </a:ext>
            </a:extLst>
          </p:cNvPr>
          <p:cNvSpPr/>
          <p:nvPr/>
        </p:nvSpPr>
        <p:spPr>
          <a:xfrm>
            <a:off x="7882615" y="2681416"/>
            <a:ext cx="1504335" cy="2433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E6E75A-4611-8EEF-37D5-89BEFCAB5EA9}"/>
              </a:ext>
            </a:extLst>
          </p:cNvPr>
          <p:cNvSpPr/>
          <p:nvPr/>
        </p:nvSpPr>
        <p:spPr>
          <a:xfrm>
            <a:off x="7880035" y="4554130"/>
            <a:ext cx="1551452" cy="2433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6A3DC-C86E-6BED-1581-4D80DF19C056}"/>
              </a:ext>
            </a:extLst>
          </p:cNvPr>
          <p:cNvSpPr/>
          <p:nvPr/>
        </p:nvSpPr>
        <p:spPr>
          <a:xfrm>
            <a:off x="2157581" y="1491738"/>
            <a:ext cx="7582619" cy="169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E4B20-DC75-9AED-6282-FA545A7D08C5}"/>
              </a:ext>
            </a:extLst>
          </p:cNvPr>
          <p:cNvSpPr/>
          <p:nvPr/>
        </p:nvSpPr>
        <p:spPr>
          <a:xfrm>
            <a:off x="2155233" y="3360394"/>
            <a:ext cx="7582619" cy="169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2F605DD-0B7C-47C7-7008-7C200CE85BA7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9386950" y="2803090"/>
            <a:ext cx="44537" cy="1872714"/>
          </a:xfrm>
          <a:prstGeom prst="curvedConnector3">
            <a:avLst>
              <a:gd name="adj1" fmla="val 613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6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81ABEB-15D3-7D3E-A077-8FA04EAFA50D}"/>
              </a:ext>
            </a:extLst>
          </p:cNvPr>
          <p:cNvSpPr/>
          <p:nvPr/>
        </p:nvSpPr>
        <p:spPr>
          <a:xfrm>
            <a:off x="2185778" y="146350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A5BF40-838E-2F6B-C401-4286FC7611E9}"/>
              </a:ext>
            </a:extLst>
          </p:cNvPr>
          <p:cNvSpPr/>
          <p:nvPr/>
        </p:nvSpPr>
        <p:spPr>
          <a:xfrm>
            <a:off x="2402656" y="110595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944A84-C346-541D-D0DA-CAD60247D2F1}"/>
              </a:ext>
            </a:extLst>
          </p:cNvPr>
          <p:cNvSpPr/>
          <p:nvPr/>
        </p:nvSpPr>
        <p:spPr>
          <a:xfrm>
            <a:off x="1702203" y="154556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7B74E-6729-93AC-B542-713263A276A4}"/>
              </a:ext>
            </a:extLst>
          </p:cNvPr>
          <p:cNvSpPr/>
          <p:nvPr/>
        </p:nvSpPr>
        <p:spPr>
          <a:xfrm>
            <a:off x="2349900" y="185036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E1AC5D-2C04-B58C-4874-680573113E9E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 flipV="1">
            <a:off x="1860464" y="1542635"/>
            <a:ext cx="325314" cy="8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A29885-ECAE-886A-2ABA-35C0DF7D93BA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20862" y="1241035"/>
            <a:ext cx="104971" cy="24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A37F3D-AFF5-42B6-B27A-8DA7762E9ED9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2320862" y="1598588"/>
            <a:ext cx="108169" cy="25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75B45A-5E6E-8552-11D5-902C5C3DD12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837287" y="1680648"/>
            <a:ext cx="535790" cy="19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1E3BAC1-A137-1B07-5A6C-02AAF539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02" y="2228809"/>
            <a:ext cx="507996" cy="493200"/>
          </a:xfrm>
          <a:prstGeom prst="rect">
            <a:avLst/>
          </a:prstGeom>
        </p:spPr>
      </p:pic>
      <p:pic>
        <p:nvPicPr>
          <p:cNvPr id="31" name="Picture 30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FCC66A9-4BE6-F743-75D0-62B3D655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32377">
            <a:off x="2950978" y="2114571"/>
            <a:ext cx="721674" cy="72167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7CBDD-5951-FF95-BB93-D249B2A9CCE4}"/>
              </a:ext>
            </a:extLst>
          </p:cNvPr>
          <p:cNvCxnSpPr>
            <a:cxnSpLocks/>
          </p:cNvCxnSpPr>
          <p:nvPr/>
        </p:nvCxnSpPr>
        <p:spPr>
          <a:xfrm>
            <a:off x="2535025" y="2475408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DC2B796-9691-0F81-3422-781FF8013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1" y="1562489"/>
            <a:ext cx="507996" cy="493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95BB48-316D-6AAA-A5B1-8A84A9B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64" y="1562489"/>
            <a:ext cx="507996" cy="49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C5BEFF-8FEA-9D4D-77D5-4B11A9733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447" y="1562489"/>
            <a:ext cx="507996" cy="493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9946EA-6883-F0E5-E85A-73FF7E7A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61" y="946180"/>
            <a:ext cx="507996" cy="493200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78420D4-140E-16D6-09BD-7CAC0CD8FB4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610834" y="2055689"/>
            <a:ext cx="1103128" cy="419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AD2A8A9B-BE94-B191-5458-17AD29741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4149" y="1251607"/>
            <a:ext cx="472170" cy="472170"/>
          </a:xfrm>
          <a:prstGeom prst="rect">
            <a:avLst/>
          </a:prstGeom>
        </p:spPr>
      </p:pic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50C6257-2926-FD96-25F6-FB2825EDD4C7}"/>
              </a:ext>
            </a:extLst>
          </p:cNvPr>
          <p:cNvCxnSpPr>
            <a:cxnSpLocks/>
            <a:stCxn id="37" idx="3"/>
            <a:endCxn id="36" idx="3"/>
          </p:cNvCxnSpPr>
          <p:nvPr/>
        </p:nvCxnSpPr>
        <p:spPr>
          <a:xfrm>
            <a:off x="4974957" y="1192780"/>
            <a:ext cx="615486" cy="616309"/>
          </a:xfrm>
          <a:prstGeom prst="bentConnector3">
            <a:avLst>
              <a:gd name="adj1" fmla="val 1371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CBAFE11-2313-4658-6D12-EC0CCBC62534}"/>
              </a:ext>
            </a:extLst>
          </p:cNvPr>
          <p:cNvCxnSpPr>
            <a:cxnSpLocks/>
            <a:stCxn id="37" idx="1"/>
            <a:endCxn id="34" idx="1"/>
          </p:cNvCxnSpPr>
          <p:nvPr/>
        </p:nvCxnSpPr>
        <p:spPr>
          <a:xfrm rot="10800000" flipV="1">
            <a:off x="3837481" y="1192779"/>
            <a:ext cx="629480" cy="616309"/>
          </a:xfrm>
          <a:prstGeom prst="bentConnector3">
            <a:avLst>
              <a:gd name="adj1" fmla="val 1363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E3C05D-3A02-C549-0FF9-93CB2C7FF220}"/>
              </a:ext>
            </a:extLst>
          </p:cNvPr>
          <p:cNvCxnSpPr>
            <a:cxnSpLocks/>
          </p:cNvCxnSpPr>
          <p:nvPr/>
        </p:nvCxnSpPr>
        <p:spPr>
          <a:xfrm>
            <a:off x="2661567" y="1542635"/>
            <a:ext cx="94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C54C04-3A35-6D68-E756-21A1EFC0FB36}"/>
              </a:ext>
            </a:extLst>
          </p:cNvPr>
          <p:cNvCxnSpPr>
            <a:cxnSpLocks/>
          </p:cNvCxnSpPr>
          <p:nvPr/>
        </p:nvCxnSpPr>
        <p:spPr>
          <a:xfrm>
            <a:off x="5823428" y="1506967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70BAAD94-817B-A0BA-7028-689455F0D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8628" y="1105951"/>
            <a:ext cx="742794" cy="742794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29CF59-2089-CA3A-839A-9E83134FE552}"/>
              </a:ext>
            </a:extLst>
          </p:cNvPr>
          <p:cNvCxnSpPr>
            <a:cxnSpLocks/>
          </p:cNvCxnSpPr>
          <p:nvPr/>
        </p:nvCxnSpPr>
        <p:spPr>
          <a:xfrm>
            <a:off x="6726585" y="1505236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72A65FD-9FB7-CDE5-5BCE-B2AAFF049D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019" y="1230748"/>
            <a:ext cx="493200" cy="493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382876-FD9A-D769-03D6-CB34EC4B99A2}"/>
              </a:ext>
            </a:extLst>
          </p:cNvPr>
          <p:cNvSpPr txBox="1"/>
          <p:nvPr/>
        </p:nvSpPr>
        <p:spPr>
          <a:xfrm>
            <a:off x="1639626" y="122288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BB4788-6054-40E2-E066-870564A0C3E3}"/>
              </a:ext>
            </a:extLst>
          </p:cNvPr>
          <p:cNvSpPr txBox="1"/>
          <p:nvPr/>
        </p:nvSpPr>
        <p:spPr>
          <a:xfrm>
            <a:off x="2442896" y="1744832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D3FCB7-7575-65E2-1C6E-A75B06942FC4}"/>
              </a:ext>
            </a:extLst>
          </p:cNvPr>
          <p:cNvSpPr txBox="1"/>
          <p:nvPr/>
        </p:nvSpPr>
        <p:spPr>
          <a:xfrm>
            <a:off x="2052059" y="1157919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BBB7F9-0F8C-C92B-4C98-441635546C87}"/>
              </a:ext>
            </a:extLst>
          </p:cNvPr>
          <p:cNvSpPr txBox="1"/>
          <p:nvPr/>
        </p:nvSpPr>
        <p:spPr>
          <a:xfrm>
            <a:off x="2431239" y="80170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B54BD7-CC77-5EF7-9BDA-1C38C58EC4B8}"/>
              </a:ext>
            </a:extLst>
          </p:cNvPr>
          <p:cNvSpPr/>
          <p:nvPr/>
        </p:nvSpPr>
        <p:spPr>
          <a:xfrm>
            <a:off x="9098842" y="143041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F9A86A-3989-7C01-3175-1143E6C91CB0}"/>
              </a:ext>
            </a:extLst>
          </p:cNvPr>
          <p:cNvSpPr/>
          <p:nvPr/>
        </p:nvSpPr>
        <p:spPr>
          <a:xfrm>
            <a:off x="9380303" y="144202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2CA43E1-93FE-DC00-DA30-931B411A0963}"/>
              </a:ext>
            </a:extLst>
          </p:cNvPr>
          <p:cNvSpPr/>
          <p:nvPr/>
        </p:nvSpPr>
        <p:spPr>
          <a:xfrm>
            <a:off x="9659988" y="143889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ADA91C2-CF9D-8EE1-BB80-54DD3B2C39B8}"/>
              </a:ext>
            </a:extLst>
          </p:cNvPr>
          <p:cNvSpPr/>
          <p:nvPr/>
        </p:nvSpPr>
        <p:spPr>
          <a:xfrm>
            <a:off x="9953091" y="143128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72AAC5-177A-B6F1-817A-CA840D41B11C}"/>
              </a:ext>
            </a:extLst>
          </p:cNvPr>
          <p:cNvSpPr txBox="1"/>
          <p:nvPr/>
        </p:nvSpPr>
        <p:spPr>
          <a:xfrm>
            <a:off x="9014305" y="109212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091A4E-2A44-5DA9-6C25-B8CB158B8F16}"/>
              </a:ext>
            </a:extLst>
          </p:cNvPr>
          <p:cNvSpPr txBox="1"/>
          <p:nvPr/>
        </p:nvSpPr>
        <p:spPr>
          <a:xfrm>
            <a:off x="9284984" y="109212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E147BC-9A5A-6CEE-9BDB-0A5F89C189C3}"/>
              </a:ext>
            </a:extLst>
          </p:cNvPr>
          <p:cNvSpPr txBox="1"/>
          <p:nvPr/>
        </p:nvSpPr>
        <p:spPr>
          <a:xfrm>
            <a:off x="9587329" y="1105951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DF4AA3-0C50-955D-A37D-B3FF24B83987}"/>
              </a:ext>
            </a:extLst>
          </p:cNvPr>
          <p:cNvSpPr txBox="1"/>
          <p:nvPr/>
        </p:nvSpPr>
        <p:spPr>
          <a:xfrm>
            <a:off x="9878172" y="110595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C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A810B31-B70B-DAB1-47F7-B081BE357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4329" y="2188172"/>
            <a:ext cx="507997" cy="50799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67105ED-BF0C-DA88-88B1-6B977E52A701}"/>
              </a:ext>
            </a:extLst>
          </p:cNvPr>
          <p:cNvCxnSpPr>
            <a:cxnSpLocks/>
          </p:cNvCxnSpPr>
          <p:nvPr/>
        </p:nvCxnSpPr>
        <p:spPr>
          <a:xfrm>
            <a:off x="7699532" y="1508487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B810EE-12FF-F9B9-D435-70D0D5BDBF50}"/>
              </a:ext>
            </a:extLst>
          </p:cNvPr>
          <p:cNvCxnSpPr>
            <a:cxnSpLocks/>
          </p:cNvCxnSpPr>
          <p:nvPr/>
        </p:nvCxnSpPr>
        <p:spPr>
          <a:xfrm>
            <a:off x="8594849" y="1505236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B874ABC-84A9-3AEF-D2F7-F05608C05674}"/>
              </a:ext>
            </a:extLst>
          </p:cNvPr>
          <p:cNvSpPr txBox="1"/>
          <p:nvPr/>
        </p:nvSpPr>
        <p:spPr>
          <a:xfrm>
            <a:off x="292067" y="2330351"/>
            <a:ext cx="166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Original GNN model</a:t>
            </a:r>
            <a:endParaRPr lang="en-LU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333958-9664-9F89-FA1D-21E912A3C7CA}"/>
              </a:ext>
            </a:extLst>
          </p:cNvPr>
          <p:cNvSpPr txBox="1"/>
          <p:nvPr/>
        </p:nvSpPr>
        <p:spPr>
          <a:xfrm>
            <a:off x="3973221" y="663390"/>
            <a:ext cx="1989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Original GNN model</a:t>
            </a:r>
            <a:endParaRPr lang="en-LU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B8A4CA-D871-DC97-85CF-BCA64D380C7B}"/>
              </a:ext>
            </a:extLst>
          </p:cNvPr>
          <p:cNvSpPr txBox="1"/>
          <p:nvPr/>
        </p:nvSpPr>
        <p:spPr>
          <a:xfrm>
            <a:off x="292067" y="1452444"/>
            <a:ext cx="125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test</a:t>
            </a:r>
            <a:r>
              <a:rPr lang="en-GB" sz="1400" dirty="0"/>
              <a:t> set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labeled</a:t>
            </a:r>
            <a:r>
              <a:rPr lang="zh-CN" altLang="en-US" sz="1400" dirty="0"/>
              <a:t> </a:t>
            </a:r>
            <a:endParaRPr lang="en-LU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E9F355-E0D9-63E0-883B-6C5F793D1F67}"/>
              </a:ext>
            </a:extLst>
          </p:cNvPr>
          <p:cNvSpPr txBox="1"/>
          <p:nvPr/>
        </p:nvSpPr>
        <p:spPr>
          <a:xfrm>
            <a:off x="2705566" y="2734501"/>
            <a:ext cx="1267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</a:t>
            </a:r>
            <a:r>
              <a:rPr lang="en-LU" sz="1400" dirty="0"/>
              <a:t>utation</a:t>
            </a:r>
            <a:r>
              <a:rPr lang="zh-CN" altLang="en-US" sz="1400" dirty="0"/>
              <a:t> </a:t>
            </a:r>
            <a:r>
              <a:rPr lang="en-US" altLang="zh-CN" sz="1400" dirty="0"/>
              <a:t>rules</a:t>
            </a:r>
            <a:endParaRPr lang="en-LU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240DBF-260E-2221-291E-5083018B8C7A}"/>
              </a:ext>
            </a:extLst>
          </p:cNvPr>
          <p:cNvSpPr txBox="1"/>
          <p:nvPr/>
        </p:nvSpPr>
        <p:spPr>
          <a:xfrm>
            <a:off x="4063080" y="2066985"/>
            <a:ext cx="169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dirty="0"/>
              <a:t>Mutant</a:t>
            </a:r>
            <a:r>
              <a:rPr lang="zh-CN" altLang="en-US" sz="1400" dirty="0"/>
              <a:t> </a:t>
            </a:r>
            <a:r>
              <a:rPr lang="en-US" altLang="zh-CN" sz="1400" dirty="0"/>
              <a:t>GNN</a:t>
            </a:r>
            <a:r>
              <a:rPr lang="zh-CN" altLang="en-US" sz="1400" dirty="0"/>
              <a:t> </a:t>
            </a:r>
            <a:r>
              <a:rPr lang="en-US" altLang="zh-CN" sz="1400" dirty="0"/>
              <a:t>models</a:t>
            </a:r>
            <a:endParaRPr lang="en-LU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3D175A-4BEB-DDE3-9941-7A6C3E7E3E69}"/>
              </a:ext>
            </a:extLst>
          </p:cNvPr>
          <p:cNvSpPr txBox="1"/>
          <p:nvPr/>
        </p:nvSpPr>
        <p:spPr>
          <a:xfrm>
            <a:off x="7044601" y="1759208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Features</a:t>
            </a:r>
            <a:endParaRPr lang="en-LU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BBA47A7-8CD5-171F-6577-92E93331CD34}"/>
              </a:ext>
            </a:extLst>
          </p:cNvPr>
          <p:cNvSpPr txBox="1"/>
          <p:nvPr/>
        </p:nvSpPr>
        <p:spPr>
          <a:xfrm>
            <a:off x="6155807" y="1667887"/>
            <a:ext cx="92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Feature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extraction</a:t>
            </a:r>
            <a:endParaRPr lang="en-LU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3F6908-0E52-BB19-B6D8-1E708C768FE0}"/>
              </a:ext>
            </a:extLst>
          </p:cNvPr>
          <p:cNvSpPr txBox="1"/>
          <p:nvPr/>
        </p:nvSpPr>
        <p:spPr>
          <a:xfrm>
            <a:off x="7782958" y="175208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Ranking</a:t>
            </a:r>
            <a:r>
              <a:rPr lang="zh-CN" altLang="en-US" sz="1400" dirty="0"/>
              <a:t> </a:t>
            </a:r>
            <a:r>
              <a:rPr lang="en-US" altLang="zh-CN" sz="1400" dirty="0"/>
              <a:t>models</a:t>
            </a:r>
            <a:endParaRPr lang="en-LU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E16A34-E607-10F3-DF29-36EC6225F501}"/>
              </a:ext>
            </a:extLst>
          </p:cNvPr>
          <p:cNvSpPr txBox="1"/>
          <p:nvPr/>
        </p:nvSpPr>
        <p:spPr>
          <a:xfrm>
            <a:off x="10192703" y="114594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Prioritized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test</a:t>
            </a:r>
            <a:r>
              <a:rPr lang="zh-CN" altLang="en-US" sz="1400" dirty="0"/>
              <a:t> </a:t>
            </a:r>
            <a:r>
              <a:rPr lang="en-US" altLang="zh-CN" sz="1400" dirty="0"/>
              <a:t>set</a:t>
            </a:r>
            <a:endParaRPr lang="en-LU" sz="14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1A60EFB-D392-72AD-DB91-7DA6A494051B}"/>
              </a:ext>
            </a:extLst>
          </p:cNvPr>
          <p:cNvCxnSpPr>
            <a:cxnSpLocks/>
          </p:cNvCxnSpPr>
          <p:nvPr/>
        </p:nvCxnSpPr>
        <p:spPr>
          <a:xfrm>
            <a:off x="9631268" y="1666024"/>
            <a:ext cx="7059" cy="45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B8933C-7DD4-BC80-9889-969193BDF47D}"/>
              </a:ext>
            </a:extLst>
          </p:cNvPr>
          <p:cNvSpPr txBox="1"/>
          <p:nvPr/>
        </p:nvSpPr>
        <p:spPr>
          <a:xfrm>
            <a:off x="9602700" y="17311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labeling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3CA246B-A32A-9D6C-98ED-9DC24061493B}"/>
              </a:ext>
            </a:extLst>
          </p:cNvPr>
          <p:cNvSpPr txBox="1"/>
          <p:nvPr/>
        </p:nvSpPr>
        <p:spPr>
          <a:xfrm>
            <a:off x="9209620" y="2739417"/>
            <a:ext cx="100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382307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4C94-F9A2-F8A5-515D-78B9E60E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7733"/>
            <a:ext cx="4402015" cy="1325563"/>
          </a:xfrm>
        </p:spPr>
        <p:txBody>
          <a:bodyPr/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GraphPrior</a:t>
            </a:r>
            <a:endParaRPr lang="en-L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6EA2C-A690-B20F-4437-63078338D9C9}"/>
              </a:ext>
            </a:extLst>
          </p:cNvPr>
          <p:cNvSpPr txBox="1"/>
          <p:nvPr/>
        </p:nvSpPr>
        <p:spPr>
          <a:xfrm>
            <a:off x="1566537" y="15650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Original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EC934-1BE9-46CF-2484-B4AAF08AB2C1}"/>
              </a:ext>
            </a:extLst>
          </p:cNvPr>
          <p:cNvSpPr txBox="1"/>
          <p:nvPr/>
        </p:nvSpPr>
        <p:spPr>
          <a:xfrm>
            <a:off x="3729259" y="15650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</a:t>
            </a:r>
            <a:r>
              <a:rPr lang="zh-CN" altLang="en-US" dirty="0"/>
              <a:t> </a:t>
            </a:r>
            <a:r>
              <a:rPr lang="en-LU" dirty="0"/>
              <a:t>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DAA7B-1CEA-0257-2F88-3F6038E10931}"/>
              </a:ext>
            </a:extLst>
          </p:cNvPr>
          <p:cNvSpPr txBox="1"/>
          <p:nvPr/>
        </p:nvSpPr>
        <p:spPr>
          <a:xfrm>
            <a:off x="6004790" y="15650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9918E-63D7-1971-1638-7D3853BB2DB1}"/>
              </a:ext>
            </a:extLst>
          </p:cNvPr>
          <p:cNvSpPr txBox="1"/>
          <p:nvPr/>
        </p:nvSpPr>
        <p:spPr>
          <a:xfrm>
            <a:off x="8280321" y="15650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71303-0881-C5BC-5763-293CA846B973}"/>
              </a:ext>
            </a:extLst>
          </p:cNvPr>
          <p:cNvSpPr txBox="1"/>
          <p:nvPr/>
        </p:nvSpPr>
        <p:spPr>
          <a:xfrm>
            <a:off x="266700" y="202223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3CE13-E586-15F5-06DA-785FA25D382D}"/>
              </a:ext>
            </a:extLst>
          </p:cNvPr>
          <p:cNvSpPr txBox="1"/>
          <p:nvPr/>
        </p:nvSpPr>
        <p:spPr>
          <a:xfrm>
            <a:off x="2001746" y="202223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FAD6D-2481-133B-73F6-26648367B686}"/>
              </a:ext>
            </a:extLst>
          </p:cNvPr>
          <p:cNvSpPr txBox="1"/>
          <p:nvPr/>
        </p:nvSpPr>
        <p:spPr>
          <a:xfrm>
            <a:off x="4404946" y="202223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804E1-5FA5-2A36-6374-8B3EA95AB3AF}"/>
              </a:ext>
            </a:extLst>
          </p:cNvPr>
          <p:cNvSpPr txBox="1"/>
          <p:nvPr/>
        </p:nvSpPr>
        <p:spPr>
          <a:xfrm>
            <a:off x="6629400" y="202223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7B4B2-7967-7B7F-64C4-3CC65FF782A8}"/>
              </a:ext>
            </a:extLst>
          </p:cNvPr>
          <p:cNvSpPr txBox="1"/>
          <p:nvPr/>
        </p:nvSpPr>
        <p:spPr>
          <a:xfrm>
            <a:off x="8705519" y="2048580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1BD0F-F1B4-7325-5817-FF5A569B70C1}"/>
              </a:ext>
            </a:extLst>
          </p:cNvPr>
          <p:cNvSpPr txBox="1"/>
          <p:nvPr/>
        </p:nvSpPr>
        <p:spPr>
          <a:xfrm>
            <a:off x="10390344" y="2022231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score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B3E49D-AD17-A975-B815-A1C77129D6F8}"/>
              </a:ext>
            </a:extLst>
          </p:cNvPr>
          <p:cNvSpPr txBox="1"/>
          <p:nvPr/>
        </p:nvSpPr>
        <p:spPr>
          <a:xfrm>
            <a:off x="266700" y="25648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8B96D-EA43-3A91-471C-50006708E3A4}"/>
              </a:ext>
            </a:extLst>
          </p:cNvPr>
          <p:cNvSpPr txBox="1"/>
          <p:nvPr/>
        </p:nvSpPr>
        <p:spPr>
          <a:xfrm>
            <a:off x="2001746" y="2564817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F3488-9DFC-AFFA-B24E-0AE78B1361D3}"/>
              </a:ext>
            </a:extLst>
          </p:cNvPr>
          <p:cNvSpPr txBox="1"/>
          <p:nvPr/>
        </p:nvSpPr>
        <p:spPr>
          <a:xfrm>
            <a:off x="4404946" y="256481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7BDC9-D7E1-F7D7-915B-5DCED4C552B3}"/>
              </a:ext>
            </a:extLst>
          </p:cNvPr>
          <p:cNvSpPr txBox="1"/>
          <p:nvPr/>
        </p:nvSpPr>
        <p:spPr>
          <a:xfrm>
            <a:off x="6629400" y="2564817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1CE8F-9C8E-2C0A-4372-21D327DCEA43}"/>
              </a:ext>
            </a:extLst>
          </p:cNvPr>
          <p:cNvSpPr txBox="1"/>
          <p:nvPr/>
        </p:nvSpPr>
        <p:spPr>
          <a:xfrm>
            <a:off x="8705519" y="259116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D25642-C5F8-32A3-C5D9-4484A251459A}"/>
              </a:ext>
            </a:extLst>
          </p:cNvPr>
          <p:cNvSpPr txBox="1"/>
          <p:nvPr/>
        </p:nvSpPr>
        <p:spPr>
          <a:xfrm>
            <a:off x="10390344" y="2564817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</a:t>
            </a:r>
            <a:r>
              <a:rPr lang="en-US" altLang="zh-CN" dirty="0"/>
              <a:t>2</a:t>
            </a:r>
            <a:r>
              <a:rPr lang="en-LU" dirty="0"/>
              <a:t> score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F2331A-7FC4-818E-614D-189592245EB7}"/>
              </a:ext>
            </a:extLst>
          </p:cNvPr>
          <p:cNvSpPr txBox="1"/>
          <p:nvPr/>
        </p:nvSpPr>
        <p:spPr>
          <a:xfrm>
            <a:off x="266700" y="31337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9CC98-394E-0461-2420-409C65671A69}"/>
              </a:ext>
            </a:extLst>
          </p:cNvPr>
          <p:cNvSpPr txBox="1"/>
          <p:nvPr/>
        </p:nvSpPr>
        <p:spPr>
          <a:xfrm>
            <a:off x="2001746" y="3133752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D7211B-D604-0C1F-9287-F8C8ABF9289C}"/>
              </a:ext>
            </a:extLst>
          </p:cNvPr>
          <p:cNvSpPr txBox="1"/>
          <p:nvPr/>
        </p:nvSpPr>
        <p:spPr>
          <a:xfrm>
            <a:off x="4404946" y="313375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F3611-DD42-AE47-F30E-31A99B382A59}"/>
              </a:ext>
            </a:extLst>
          </p:cNvPr>
          <p:cNvSpPr txBox="1"/>
          <p:nvPr/>
        </p:nvSpPr>
        <p:spPr>
          <a:xfrm>
            <a:off x="6629400" y="3133752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6E2E38-A277-43FE-4501-1F0CD6D3BBEE}"/>
              </a:ext>
            </a:extLst>
          </p:cNvPr>
          <p:cNvSpPr txBox="1"/>
          <p:nvPr/>
        </p:nvSpPr>
        <p:spPr>
          <a:xfrm>
            <a:off x="8705519" y="316010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5B609F-3A95-2FFE-B06F-92A96CF3CC5D}"/>
              </a:ext>
            </a:extLst>
          </p:cNvPr>
          <p:cNvSpPr txBox="1"/>
          <p:nvPr/>
        </p:nvSpPr>
        <p:spPr>
          <a:xfrm>
            <a:off x="10390344" y="3133752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</a:t>
            </a:r>
            <a:r>
              <a:rPr lang="en-US" altLang="zh-CN" dirty="0"/>
              <a:t>3</a:t>
            </a:r>
            <a:r>
              <a:rPr lang="en-LU" dirty="0"/>
              <a:t> score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FF943D-909C-2EB0-38E1-F4BDC2C3B366}"/>
              </a:ext>
            </a:extLst>
          </p:cNvPr>
          <p:cNvSpPr txBox="1"/>
          <p:nvPr/>
        </p:nvSpPr>
        <p:spPr>
          <a:xfrm>
            <a:off x="266700" y="4185140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ranking</a:t>
            </a:r>
            <a:endParaRPr lang="en-L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06C791-7AD1-AA44-91A1-CEAAFA0B8123}"/>
              </a:ext>
            </a:extLst>
          </p:cNvPr>
          <p:cNvSpPr txBox="1"/>
          <p:nvPr/>
        </p:nvSpPr>
        <p:spPr>
          <a:xfrm>
            <a:off x="2576147" y="41851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A7B77C-9656-C535-564A-7E1ADC66EB7B}"/>
              </a:ext>
            </a:extLst>
          </p:cNvPr>
          <p:cNvSpPr txBox="1"/>
          <p:nvPr/>
        </p:nvSpPr>
        <p:spPr>
          <a:xfrm>
            <a:off x="3569461" y="41851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B2BC8-3AB0-6500-527F-ED9D573B7BEA}"/>
              </a:ext>
            </a:extLst>
          </p:cNvPr>
          <p:cNvSpPr txBox="1"/>
          <p:nvPr/>
        </p:nvSpPr>
        <p:spPr>
          <a:xfrm>
            <a:off x="4562775" y="41851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DDDB8C-70BB-A71B-3411-D0D7BA447244}"/>
              </a:ext>
            </a:extLst>
          </p:cNvPr>
          <p:cNvSpPr txBox="1"/>
          <p:nvPr/>
        </p:nvSpPr>
        <p:spPr>
          <a:xfrm>
            <a:off x="281384" y="4859586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ranking</a:t>
            </a:r>
            <a:endParaRPr lang="en-L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21521-43F4-3512-2492-5DC97C183D81}"/>
              </a:ext>
            </a:extLst>
          </p:cNvPr>
          <p:cNvSpPr txBox="1"/>
          <p:nvPr/>
        </p:nvSpPr>
        <p:spPr>
          <a:xfrm>
            <a:off x="2590831" y="485958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D62F2-C3D1-B11B-8EDC-9FB25D167754}"/>
              </a:ext>
            </a:extLst>
          </p:cNvPr>
          <p:cNvSpPr txBox="1"/>
          <p:nvPr/>
        </p:nvSpPr>
        <p:spPr>
          <a:xfrm>
            <a:off x="3584145" y="485958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BB968E-F0DA-9FF4-2AC7-8A55A9DFE513}"/>
              </a:ext>
            </a:extLst>
          </p:cNvPr>
          <p:cNvSpPr txBox="1"/>
          <p:nvPr/>
        </p:nvSpPr>
        <p:spPr>
          <a:xfrm>
            <a:off x="4577459" y="485958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E963F4-6EAB-8FB9-DC9F-80A4C71F314D}"/>
              </a:ext>
            </a:extLst>
          </p:cNvPr>
          <p:cNvSpPr txBox="1"/>
          <p:nvPr/>
        </p:nvSpPr>
        <p:spPr>
          <a:xfrm>
            <a:off x="3084603" y="579785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The higher the score, the easier the node is to predict wrong.</a:t>
            </a:r>
          </a:p>
        </p:txBody>
      </p:sp>
    </p:spTree>
    <p:extLst>
      <p:ext uri="{BB962C8B-B14F-4D97-AF65-F5344CB8AC3E}">
        <p14:creationId xmlns:p14="http://schemas.microsoft.com/office/powerpoint/2010/main" val="2790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429F1D-8AFE-A79A-3FAA-A102BDE3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7733"/>
            <a:ext cx="4402015" cy="1325563"/>
          </a:xfrm>
        </p:spPr>
        <p:txBody>
          <a:bodyPr/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GraphPrior</a:t>
            </a:r>
            <a:endParaRPr lang="en-L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839CC-F304-A885-DB68-0FF9E2347147}"/>
              </a:ext>
            </a:extLst>
          </p:cNvPr>
          <p:cNvSpPr txBox="1"/>
          <p:nvPr/>
        </p:nvSpPr>
        <p:spPr>
          <a:xfrm>
            <a:off x="2207055" y="12686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Original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B09C69-9E68-C0F0-F283-4B39D533A05C}"/>
              </a:ext>
            </a:extLst>
          </p:cNvPr>
          <p:cNvSpPr txBox="1"/>
          <p:nvPr/>
        </p:nvSpPr>
        <p:spPr>
          <a:xfrm>
            <a:off x="4369777" y="12686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</a:t>
            </a:r>
            <a:r>
              <a:rPr lang="zh-CN" altLang="en-US" dirty="0"/>
              <a:t> </a:t>
            </a:r>
            <a:r>
              <a:rPr lang="en-LU" dirty="0"/>
              <a:t>model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B69BE1-F868-050F-771F-DBE03F5FE89F}"/>
              </a:ext>
            </a:extLst>
          </p:cNvPr>
          <p:cNvSpPr txBox="1"/>
          <p:nvPr/>
        </p:nvSpPr>
        <p:spPr>
          <a:xfrm>
            <a:off x="6645308" y="12686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113B36-933C-F011-BC10-C04E004AD10E}"/>
              </a:ext>
            </a:extLst>
          </p:cNvPr>
          <p:cNvSpPr txBox="1"/>
          <p:nvPr/>
        </p:nvSpPr>
        <p:spPr>
          <a:xfrm>
            <a:off x="8920839" y="12686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CEEB9A-9E2A-BD9A-E073-91DB89E30F23}"/>
              </a:ext>
            </a:extLst>
          </p:cNvPr>
          <p:cNvSpPr txBox="1"/>
          <p:nvPr/>
        </p:nvSpPr>
        <p:spPr>
          <a:xfrm>
            <a:off x="907218" y="172583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B69384-D00B-F2AA-49AF-BB35F4EC8E02}"/>
              </a:ext>
            </a:extLst>
          </p:cNvPr>
          <p:cNvSpPr txBox="1"/>
          <p:nvPr/>
        </p:nvSpPr>
        <p:spPr>
          <a:xfrm>
            <a:off x="2642264" y="172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7D5E9-ABF6-8FF3-EC34-23AC0586C8D3}"/>
              </a:ext>
            </a:extLst>
          </p:cNvPr>
          <p:cNvSpPr txBox="1"/>
          <p:nvPr/>
        </p:nvSpPr>
        <p:spPr>
          <a:xfrm>
            <a:off x="5045464" y="172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A67072-D2F7-6370-A905-2A7CD2EEEB6D}"/>
              </a:ext>
            </a:extLst>
          </p:cNvPr>
          <p:cNvSpPr txBox="1"/>
          <p:nvPr/>
        </p:nvSpPr>
        <p:spPr>
          <a:xfrm>
            <a:off x="7269918" y="172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8129CF-1658-E51A-8010-4C5AC25AE3CF}"/>
              </a:ext>
            </a:extLst>
          </p:cNvPr>
          <p:cNvSpPr txBox="1"/>
          <p:nvPr/>
        </p:nvSpPr>
        <p:spPr>
          <a:xfrm>
            <a:off x="9346037" y="1752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2730E-1970-E4D5-11C9-F24E11FC5A9D}"/>
              </a:ext>
            </a:extLst>
          </p:cNvPr>
          <p:cNvSpPr txBox="1"/>
          <p:nvPr/>
        </p:nvSpPr>
        <p:spPr>
          <a:xfrm>
            <a:off x="907218" y="22684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EEE40D-8867-8233-E6F9-6E0B867BD3A6}"/>
              </a:ext>
            </a:extLst>
          </p:cNvPr>
          <p:cNvSpPr txBox="1"/>
          <p:nvPr/>
        </p:nvSpPr>
        <p:spPr>
          <a:xfrm>
            <a:off x="2642264" y="226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74059-5D1C-26AB-A55A-4A9C37975942}"/>
              </a:ext>
            </a:extLst>
          </p:cNvPr>
          <p:cNvSpPr txBox="1"/>
          <p:nvPr/>
        </p:nvSpPr>
        <p:spPr>
          <a:xfrm>
            <a:off x="5045464" y="226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003D6F-C239-DC66-9BE0-6FB0666CE479}"/>
              </a:ext>
            </a:extLst>
          </p:cNvPr>
          <p:cNvSpPr txBox="1"/>
          <p:nvPr/>
        </p:nvSpPr>
        <p:spPr>
          <a:xfrm>
            <a:off x="7269918" y="226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13D508-CE77-BE99-5A3D-AB001A670B26}"/>
              </a:ext>
            </a:extLst>
          </p:cNvPr>
          <p:cNvSpPr txBox="1"/>
          <p:nvPr/>
        </p:nvSpPr>
        <p:spPr>
          <a:xfrm>
            <a:off x="9346037" y="229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A13D71-68C7-9DB3-F279-C2D3980D9D2E}"/>
              </a:ext>
            </a:extLst>
          </p:cNvPr>
          <p:cNvSpPr txBox="1"/>
          <p:nvPr/>
        </p:nvSpPr>
        <p:spPr>
          <a:xfrm>
            <a:off x="907218" y="28373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02396-622F-599E-4316-690C3FC7245C}"/>
              </a:ext>
            </a:extLst>
          </p:cNvPr>
          <p:cNvSpPr txBox="1"/>
          <p:nvPr/>
        </p:nvSpPr>
        <p:spPr>
          <a:xfrm>
            <a:off x="2642264" y="2837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67983-F8A3-4324-1A70-D453C24BF699}"/>
              </a:ext>
            </a:extLst>
          </p:cNvPr>
          <p:cNvSpPr txBox="1"/>
          <p:nvPr/>
        </p:nvSpPr>
        <p:spPr>
          <a:xfrm>
            <a:off x="5045464" y="2837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721A15-5766-F7C6-8713-FC6B59EFE4AE}"/>
              </a:ext>
            </a:extLst>
          </p:cNvPr>
          <p:cNvSpPr txBox="1"/>
          <p:nvPr/>
        </p:nvSpPr>
        <p:spPr>
          <a:xfrm>
            <a:off x="7269918" y="2837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2F46B0-0211-3CEB-0DB6-4F3381279B23}"/>
              </a:ext>
            </a:extLst>
          </p:cNvPr>
          <p:cNvSpPr txBox="1"/>
          <p:nvPr/>
        </p:nvSpPr>
        <p:spPr>
          <a:xfrm>
            <a:off x="9346037" y="286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AAAEC3-BA92-1885-8CCD-60FDB52EFB04}"/>
              </a:ext>
            </a:extLst>
          </p:cNvPr>
          <p:cNvSpPr txBox="1"/>
          <p:nvPr/>
        </p:nvSpPr>
        <p:spPr>
          <a:xfrm>
            <a:off x="5861447" y="3672482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LR/RF</a:t>
            </a:r>
            <a:r>
              <a:rPr lang="en-US" altLang="zh-CN" dirty="0"/>
              <a:t>/LGBM/DNN</a:t>
            </a:r>
            <a:endParaRPr lang="en-L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BB4FD5-99DA-47F5-7C93-3B98BAD17FFA}"/>
              </a:ext>
            </a:extLst>
          </p:cNvPr>
          <p:cNvSpPr txBox="1"/>
          <p:nvPr/>
        </p:nvSpPr>
        <p:spPr>
          <a:xfrm>
            <a:off x="2704986" y="3399947"/>
            <a:ext cx="280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[0, 0, 0]</a:t>
            </a:r>
          </a:p>
          <a:p>
            <a:r>
              <a:rPr lang="en-GB" dirty="0"/>
              <a:t>N</a:t>
            </a:r>
            <a:r>
              <a:rPr lang="en-LU" dirty="0"/>
              <a:t>ode2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 0, 1]</a:t>
            </a:r>
            <a:endParaRPr lang="en-LU" dirty="0"/>
          </a:p>
          <a:p>
            <a:r>
              <a:rPr lang="en-GB" dirty="0"/>
              <a:t>N</a:t>
            </a:r>
            <a:r>
              <a:rPr lang="en-LU" dirty="0"/>
              <a:t>ode3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 0, 0]</a:t>
            </a:r>
            <a:endParaRPr lang="en-L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CA6BEC-BFFE-52AA-92AC-AB2C4AD5723F}"/>
              </a:ext>
            </a:extLst>
          </p:cNvPr>
          <p:cNvSpPr txBox="1"/>
          <p:nvPr/>
        </p:nvSpPr>
        <p:spPr>
          <a:xfrm>
            <a:off x="5348690" y="36724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-&gt;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6B42D9-62BF-C934-3723-238CF2980717}"/>
              </a:ext>
            </a:extLst>
          </p:cNvPr>
          <p:cNvSpPr txBox="1"/>
          <p:nvPr/>
        </p:nvSpPr>
        <p:spPr>
          <a:xfrm>
            <a:off x="8618059" y="3416286"/>
            <a:ext cx="280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</a:t>
            </a:r>
            <a:r>
              <a:rPr lang="zh-CN" altLang="en-US" dirty="0"/>
              <a:t> </a:t>
            </a:r>
            <a:r>
              <a:rPr lang="en-US" altLang="zh-CN" dirty="0"/>
              <a:t>= 0.1</a:t>
            </a:r>
          </a:p>
          <a:p>
            <a:r>
              <a:rPr lang="en-GB" dirty="0"/>
              <a:t>N</a:t>
            </a:r>
            <a:r>
              <a:rPr lang="en-LU" dirty="0"/>
              <a:t>ode2</a:t>
            </a:r>
            <a:r>
              <a:rPr lang="zh-CN" altLang="en-US" dirty="0"/>
              <a:t> </a:t>
            </a:r>
            <a:r>
              <a:rPr lang="en-US" altLang="zh-CN" dirty="0"/>
              <a:t>= 0.7</a:t>
            </a:r>
          </a:p>
          <a:p>
            <a:r>
              <a:rPr lang="en-GB" dirty="0"/>
              <a:t>N</a:t>
            </a:r>
            <a:r>
              <a:rPr lang="en-LU" dirty="0"/>
              <a:t>ode3 = 0.3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55A7AE-4968-5128-72F7-08FE1E75E53A}"/>
              </a:ext>
            </a:extLst>
          </p:cNvPr>
          <p:cNvSpPr txBox="1"/>
          <p:nvPr/>
        </p:nvSpPr>
        <p:spPr>
          <a:xfrm>
            <a:off x="907218" y="4703802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ranking</a:t>
            </a:r>
            <a:endParaRPr lang="en-L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1A4928-5C40-9075-2BEF-BDF1F2F0DBED}"/>
              </a:ext>
            </a:extLst>
          </p:cNvPr>
          <p:cNvSpPr txBox="1"/>
          <p:nvPr/>
        </p:nvSpPr>
        <p:spPr>
          <a:xfrm>
            <a:off x="3216665" y="47038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9BCDA8-9FC5-75E3-72CF-55BC1568EEFB}"/>
              </a:ext>
            </a:extLst>
          </p:cNvPr>
          <p:cNvSpPr txBox="1"/>
          <p:nvPr/>
        </p:nvSpPr>
        <p:spPr>
          <a:xfrm>
            <a:off x="4209979" y="47038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341D35-F9FC-8767-84A2-67330DE1E2F2}"/>
              </a:ext>
            </a:extLst>
          </p:cNvPr>
          <p:cNvSpPr txBox="1"/>
          <p:nvPr/>
        </p:nvSpPr>
        <p:spPr>
          <a:xfrm>
            <a:off x="5203293" y="47038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5F3DB0-B42B-61A5-9C7C-834B3774048F}"/>
              </a:ext>
            </a:extLst>
          </p:cNvPr>
          <p:cNvSpPr txBox="1"/>
          <p:nvPr/>
        </p:nvSpPr>
        <p:spPr>
          <a:xfrm>
            <a:off x="921902" y="5378248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ranking</a:t>
            </a:r>
            <a:endParaRPr lang="en-L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01817-D5DF-62E6-2AF0-4BFC412FCD0D}"/>
              </a:ext>
            </a:extLst>
          </p:cNvPr>
          <p:cNvSpPr txBox="1"/>
          <p:nvPr/>
        </p:nvSpPr>
        <p:spPr>
          <a:xfrm>
            <a:off x="3231349" y="5378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34A381-9BB2-D312-1C9F-0146305DBF6E}"/>
              </a:ext>
            </a:extLst>
          </p:cNvPr>
          <p:cNvSpPr txBox="1"/>
          <p:nvPr/>
        </p:nvSpPr>
        <p:spPr>
          <a:xfrm>
            <a:off x="4224663" y="5378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544174-4486-9D47-1681-2D01C699C080}"/>
              </a:ext>
            </a:extLst>
          </p:cNvPr>
          <p:cNvSpPr txBox="1"/>
          <p:nvPr/>
        </p:nvSpPr>
        <p:spPr>
          <a:xfrm>
            <a:off x="5217977" y="5378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2E8EF-965D-4BE7-C74F-0278EA47C3E9}"/>
              </a:ext>
            </a:extLst>
          </p:cNvPr>
          <p:cNvSpPr txBox="1"/>
          <p:nvPr/>
        </p:nvSpPr>
        <p:spPr>
          <a:xfrm>
            <a:off x="3773509" y="592954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The higher the value, the easier the node is to predict wrong.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ABCD0-9CDC-B184-C69A-89C7741CBABB}"/>
              </a:ext>
            </a:extLst>
          </p:cNvPr>
          <p:cNvSpPr txBox="1"/>
          <p:nvPr/>
        </p:nvSpPr>
        <p:spPr>
          <a:xfrm>
            <a:off x="8005283" y="36724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55131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13DB-4E81-A366-80DA-EA68EFCD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GraphPrior</a:t>
            </a:r>
            <a:endParaRPr lang="en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D18C-D753-BCA0-72D8-D705D051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84"/>
            <a:ext cx="10515600" cy="4351338"/>
          </a:xfrm>
        </p:spPr>
        <p:txBody>
          <a:bodyPr>
            <a:normAutofit/>
          </a:bodyPr>
          <a:lstStyle/>
          <a:p>
            <a:r>
              <a:rPr lang="en-LU" sz="2000" dirty="0">
                <a:solidFill>
                  <a:srgbClr val="FF0000"/>
                </a:solidFill>
              </a:rPr>
              <a:t>KMGP</a:t>
            </a:r>
          </a:p>
          <a:p>
            <a:pPr lvl="1"/>
            <a:r>
              <a:rPr lang="en-GB" sz="2000" i="0" dirty="0">
                <a:effectLst/>
                <a:latin typeface="Arial" panose="020B0604020202020204" pitchFamily="34" charset="0"/>
              </a:rPr>
              <a:t>KMGP refers to the </a:t>
            </a:r>
            <a:r>
              <a:rPr lang="en-GB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GB" sz="2000" i="0" dirty="0">
                <a:effectLst/>
                <a:latin typeface="Arial" panose="020B0604020202020204" pitchFamily="34" charset="0"/>
              </a:rPr>
              <a:t>illing </a:t>
            </a:r>
            <a:r>
              <a:rPr lang="en-GB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GB" sz="2000" i="0" dirty="0">
                <a:effectLst/>
                <a:latin typeface="Arial" panose="020B0604020202020204" pitchFamily="34" charset="0"/>
              </a:rPr>
              <a:t>utants-based </a:t>
            </a:r>
            <a:r>
              <a:rPr lang="en-GB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GB" sz="2000" i="0" dirty="0">
                <a:effectLst/>
                <a:latin typeface="Arial" panose="020B0604020202020204" pitchFamily="34" charset="0"/>
              </a:rPr>
              <a:t>NN </a:t>
            </a:r>
            <a:r>
              <a:rPr lang="en-GB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GB" sz="2000" i="0" dirty="0">
                <a:effectLst/>
                <a:latin typeface="Arial" panose="020B0604020202020204" pitchFamily="34" charset="0"/>
              </a:rPr>
              <a:t>rioritization approach</a:t>
            </a:r>
          </a:p>
          <a:p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LRGP</a:t>
            </a:r>
          </a:p>
          <a:p>
            <a:pPr lvl="1"/>
            <a:r>
              <a:rPr lang="en-GB" sz="2000" b="0" i="0" dirty="0">
                <a:effectLst/>
                <a:latin typeface="Arial" panose="020B0604020202020204" pitchFamily="34" charset="0"/>
              </a:rPr>
              <a:t>LRGP refers to the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ogistic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egression-based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NN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rioritization approach.</a:t>
            </a:r>
          </a:p>
          <a:p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RFGP</a:t>
            </a:r>
          </a:p>
          <a:p>
            <a:pPr lvl="1"/>
            <a:r>
              <a:rPr lang="en-GB" sz="2000" b="0" i="0" dirty="0">
                <a:effectLst/>
                <a:latin typeface="Arial" panose="020B0604020202020204" pitchFamily="34" charset="0"/>
              </a:rPr>
              <a:t>RFGP refers to the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andom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orest-based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NN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rioritization approach.</a:t>
            </a:r>
          </a:p>
          <a:p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LGGP</a:t>
            </a:r>
          </a:p>
          <a:p>
            <a:pPr lvl="1"/>
            <a:r>
              <a:rPr lang="en-GB" sz="2000" b="0" i="0" dirty="0">
                <a:effectLst/>
                <a:latin typeface="Arial" panose="020B0604020202020204" pitchFamily="34" charset="0"/>
              </a:rPr>
              <a:t>LGGP refers to the 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ight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BM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-based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NN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rioritization approach.</a:t>
            </a:r>
          </a:p>
          <a:p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DNGP</a:t>
            </a:r>
          </a:p>
          <a:p>
            <a:pPr lvl="1"/>
            <a:r>
              <a:rPr lang="en-GB" sz="2000" b="0" i="0" dirty="0">
                <a:effectLst/>
                <a:latin typeface="Arial" panose="020B0604020202020204" pitchFamily="34" charset="0"/>
              </a:rPr>
              <a:t>LRGP refers to the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DN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N-based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NN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rioritization approach.</a:t>
            </a:r>
            <a:endParaRPr lang="en-L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5355B-BD47-88AA-40F2-95519EDD5870}"/>
              </a:ext>
            </a:extLst>
          </p:cNvPr>
          <p:cNvSpPr txBox="1"/>
          <p:nvPr/>
        </p:nvSpPr>
        <p:spPr>
          <a:xfrm>
            <a:off x="838200" y="5309690"/>
            <a:ext cx="617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</a:t>
            </a:r>
            <a:r>
              <a:rPr lang="en-LU" b="1" dirty="0"/>
              <a:t>xisting</a:t>
            </a:r>
            <a:r>
              <a:rPr lang="zh-CN" altLang="en-US" b="1" dirty="0"/>
              <a:t> </a:t>
            </a:r>
            <a:r>
              <a:rPr lang="en-US" altLang="zh-CN" b="1" dirty="0"/>
              <a:t>Method: </a:t>
            </a:r>
            <a:r>
              <a:rPr lang="en-US" altLang="zh-CN" b="1" dirty="0" err="1"/>
              <a:t>DeepGini</a:t>
            </a:r>
            <a:r>
              <a:rPr lang="en-US" altLang="zh-CN" b="1" dirty="0"/>
              <a:t>, Least Confidence, Margin, Random</a:t>
            </a:r>
            <a:endParaRPr lang="en-LU" b="1" dirty="0"/>
          </a:p>
        </p:txBody>
      </p:sp>
    </p:spTree>
    <p:extLst>
      <p:ext uri="{BB962C8B-B14F-4D97-AF65-F5344CB8AC3E}">
        <p14:creationId xmlns:p14="http://schemas.microsoft.com/office/powerpoint/2010/main" val="205190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6F53-35FC-AB2F-BA68-C386A17C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65" y="315838"/>
            <a:ext cx="11115261" cy="1325563"/>
          </a:xfrm>
        </p:spPr>
        <p:txBody>
          <a:bodyPr>
            <a:normAutofit fontScale="90000"/>
          </a:bodyPr>
          <a:lstStyle/>
          <a:p>
            <a:r>
              <a:rPr lang="en-L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RQ1: How does KMGP perform in prioritizing test inputs for GNNs?</a:t>
            </a:r>
            <a:br>
              <a:rPr lang="en-LU" dirty="0"/>
            </a:br>
            <a:endParaRPr lang="en-L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6DF68-C444-B7D4-2488-B6D3EA9E0BCF}"/>
              </a:ext>
            </a:extLst>
          </p:cNvPr>
          <p:cNvSpPr txBox="1"/>
          <p:nvPr/>
        </p:nvSpPr>
        <p:spPr>
          <a:xfrm>
            <a:off x="735939" y="1095797"/>
            <a:ext cx="102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Our proposed KMGP prioritize test inputs based on the number of mutated GNN models killed by each test.</a:t>
            </a:r>
            <a:endParaRPr lang="en-L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4681B-927C-7136-8A2E-6179FCF7FDC6}"/>
              </a:ext>
            </a:extLst>
          </p:cNvPr>
          <p:cNvSpPr txBox="1"/>
          <p:nvPr/>
        </p:nvSpPr>
        <p:spPr>
          <a:xfrm>
            <a:off x="735939" y="1662048"/>
            <a:ext cx="208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Evaluation</a:t>
            </a:r>
            <a:r>
              <a:rPr lang="zh-CN" altLang="en-US" dirty="0"/>
              <a:t> </a:t>
            </a:r>
            <a:r>
              <a:rPr lang="en-GB" altLang="zh-CN" dirty="0"/>
              <a:t>metric</a:t>
            </a:r>
            <a:endParaRPr lang="en-L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129F-9DCB-C609-3298-A272266174F0}"/>
              </a:ext>
            </a:extLst>
          </p:cNvPr>
          <p:cNvSpPr txBox="1"/>
          <p:nvPr/>
        </p:nvSpPr>
        <p:spPr>
          <a:xfrm>
            <a:off x="735939" y="205202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latin typeface="Arial" panose="020B0604020202020204" pitchFamily="34" charset="0"/>
              </a:rPr>
              <a:t>PFD</a:t>
            </a:r>
            <a:r>
              <a:rPr lang="en-US" dirty="0">
                <a:latin typeface="Arial" panose="020B0604020202020204" pitchFamily="34" charset="0"/>
              </a:rPr>
              <a:t>: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GB" b="0" i="0" dirty="0">
                <a:effectLst/>
                <a:latin typeface="Arial" panose="020B0604020202020204" pitchFamily="34" charset="0"/>
              </a:rPr>
              <a:t>ercentage of </a:t>
            </a: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GB" b="0" i="0" dirty="0">
                <a:effectLst/>
                <a:latin typeface="Arial" panose="020B0604020202020204" pitchFamily="34" charset="0"/>
              </a:rPr>
              <a:t>ault </a:t>
            </a: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GB" b="0" i="0" dirty="0">
                <a:effectLst/>
                <a:latin typeface="Arial" panose="020B0604020202020204" pitchFamily="34" charset="0"/>
              </a:rPr>
              <a:t>etected</a:t>
            </a:r>
            <a:endParaRPr lang="en-L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3CCAD-A4C2-5FBB-6B2E-1E5B3C4386D5}"/>
              </a:ext>
            </a:extLst>
          </p:cNvPr>
          <p:cNvSpPr txBox="1"/>
          <p:nvPr/>
        </p:nvSpPr>
        <p:spPr>
          <a:xfrm>
            <a:off x="735939" y="2421360"/>
            <a:ext cx="11115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PFD refers to the ratio of detected misclassified test inputs (in the prioritized tests) among all the misclassified tests</a:t>
            </a:r>
            <a:endParaRPr lang="en-LU" b="1" dirty="0"/>
          </a:p>
          <a:p>
            <a:r>
              <a:rPr lang="en-LU" dirty="0"/>
              <a:t>PFD-10 = detedted misclassified</a:t>
            </a:r>
            <a:r>
              <a:rPr lang="zh-CN" altLang="en-US" dirty="0"/>
              <a:t> </a:t>
            </a:r>
            <a:r>
              <a:rPr lang="en-US" altLang="zh-CN" dirty="0"/>
              <a:t>tests(10% data) </a:t>
            </a:r>
            <a:r>
              <a:rPr lang="en-LU" dirty="0"/>
              <a:t>/ all the misclassified tests</a:t>
            </a:r>
          </a:p>
          <a:p>
            <a:r>
              <a:rPr lang="en-LU" dirty="0"/>
              <a:t>PFD-20 = detedted misclassified</a:t>
            </a:r>
            <a:r>
              <a:rPr lang="zh-CN" altLang="en-US" dirty="0"/>
              <a:t> </a:t>
            </a:r>
            <a:r>
              <a:rPr lang="en-US" altLang="zh-CN" dirty="0"/>
              <a:t>tests(20% data) </a:t>
            </a:r>
            <a:r>
              <a:rPr lang="en-LU" dirty="0"/>
              <a:t>/ all the misclassified tests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8591F-D20D-BE19-3B5E-5B1DF4B87C2A}"/>
              </a:ext>
            </a:extLst>
          </p:cNvPr>
          <p:cNvSpPr txBox="1"/>
          <p:nvPr/>
        </p:nvSpPr>
        <p:spPr>
          <a:xfrm>
            <a:off x="5532697" y="1559392"/>
            <a:ext cx="453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The larger the value, the better the method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6F5CC5-41BC-8EE0-A54B-0EC1C948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9" y="3429000"/>
            <a:ext cx="5580157" cy="31932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E71BA8-EAB7-6B84-FE42-414A66C9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151216" cy="31760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2E51B6-EA1C-B163-E466-CCDE1E43F6B8}"/>
              </a:ext>
            </a:extLst>
          </p:cNvPr>
          <p:cNvSpPr txBox="1"/>
          <p:nvPr/>
        </p:nvSpPr>
        <p:spPr>
          <a:xfrm>
            <a:off x="5047807" y="194688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>
                <a:solidFill>
                  <a:srgbClr val="FF0000"/>
                </a:solidFill>
              </a:rPr>
              <a:t> KMGP perform the best among all the compared approaches</a:t>
            </a:r>
          </a:p>
        </p:txBody>
      </p:sp>
    </p:spTree>
    <p:extLst>
      <p:ext uri="{BB962C8B-B14F-4D97-AF65-F5344CB8AC3E}">
        <p14:creationId xmlns:p14="http://schemas.microsoft.com/office/powerpoint/2010/main" val="274696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905</Words>
  <Application>Microsoft Macintosh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GraphPrior: Mutation-based Test Input Prioritization for Graph Neural Networks</vt:lpstr>
      <vt:lpstr>Motivation and Objectives</vt:lpstr>
      <vt:lpstr>Mutation model</vt:lpstr>
      <vt:lpstr>PowerPoint Presentation</vt:lpstr>
      <vt:lpstr>PowerPoint Presentation</vt:lpstr>
      <vt:lpstr>GraphPrior</vt:lpstr>
      <vt:lpstr>GraphPrior</vt:lpstr>
      <vt:lpstr>GraphPrior</vt:lpstr>
      <vt:lpstr>RQ1: How does KMGP perform in prioritizing test inputs for GNNs? </vt:lpstr>
      <vt:lpstr>RQ2: Effectiveness of feature-based approaches in GraphPrior</vt:lpstr>
      <vt:lpstr>RQ3: Effectiveness of GraphPrior on adversarial test inputs</vt:lpstr>
      <vt:lpstr>RQ4: How does the effectiveness of GraphPrior affected by different attack level?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GraphPrior: Mutation-based Test Input Prioritization for Graph Neural Networks</dc:title>
  <dc:creator>LI YINGHUA</dc:creator>
  <cp:lastModifiedBy>LI YINGHUA</cp:lastModifiedBy>
  <cp:revision>80</cp:revision>
  <dcterms:created xsi:type="dcterms:W3CDTF">2022-11-16T22:16:18Z</dcterms:created>
  <dcterms:modified xsi:type="dcterms:W3CDTF">2022-12-15T19:23:58Z</dcterms:modified>
</cp:coreProperties>
</file>