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0" r:id="rId11"/>
    <p:sldId id="272" r:id="rId1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95"/>
    <p:restoredTop sz="94806"/>
  </p:normalViewPr>
  <p:slideViewPr>
    <p:cSldViewPr snapToGrid="0">
      <p:cViewPr>
        <p:scale>
          <a:sx n="163" d="100"/>
          <a:sy n="163" d="100"/>
        </p:scale>
        <p:origin x="54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F56-CA8B-1DFE-8464-576B0AE7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D30EC-EAC2-D8D8-A589-6B68ED4C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C4B6-E3EE-3D5D-2242-5D7B8131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F30E-23CC-347E-51EF-9C4A2E5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8CC5-3A63-7C8C-BC3A-804B9032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86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2B3C-2AF7-E0C6-417F-A3F6B783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92D9-2C80-D201-B4A7-30212184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DC1A-540F-AAC7-FC2F-E090FD1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D246-75E6-350F-BEC9-4D2BF75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789B-8A32-06CD-1C5F-687F2012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169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4BF52-6011-6AC2-536C-BAC915183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4767-B1E0-4510-13A5-18DAEB0C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C85A-E973-E2E8-6039-0F0AE09B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A7BD-A918-634F-15BC-BC9146E7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E051-A5AC-23DC-15A0-05B4A7E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42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995D-4918-60AE-A9B5-5DD9AE5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AD85-F21E-1E20-8B5D-7BA4B98C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8C3A-CE52-30EC-D270-B0318D18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AA69-682C-AB78-FF83-C0DE3694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2D97-20D9-63D3-BDBC-9666955C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786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0BCB-D58B-2EB5-A8B6-285DDCCF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742B-CF96-0AF4-C5D3-645D5BF6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65AB-12BA-42C7-CD23-02E62EE4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8E7D-82CF-6515-F454-410D2432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4E11-A4D9-4B83-328A-65C3CCF0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758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000C-6832-90F5-8276-70C894F3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1FEA-AD96-A66C-0430-0E9B3286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C5C8-82E3-00C6-06DF-1D196E25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944D5-9AB3-274F-3B05-E566D2FD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F6A0-8C13-5BF6-E434-7816A704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81FC-60B5-A293-06F9-ACC8066A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0447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E43E-E353-4962-438F-E1A2403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83FA-984C-1015-FBDF-B5C7270C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4BFE9-CBB4-77DB-E602-969BFE5D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0780-C3FE-495A-8E68-63EDBE90F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F3CB-AA06-000F-9389-CB01E86B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A8341-D5C2-E620-1DAC-476ACB9D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3CE01-7F7B-4A7F-5272-29AD9EF2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01C42-29DC-8037-346F-EEF2CB08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604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1B58-5F32-FA99-0B6B-0701C5EA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C6658-6F0F-5E5D-A5B1-936C0E13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501E-244A-60C4-D2BE-AA5C91F4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9392-56FE-65E7-7E87-AE46D49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264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83CDA-C292-D3BF-1639-BDD3297A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4329-9DA7-795F-DDBF-B17CC85D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3A9E-82A8-F879-4149-6C5EC01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520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4F0D-D982-340F-A07B-83E0B96C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E4D7-0B1D-A559-A1DA-8DCBF9C7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C6150-27B2-8C66-81E7-2224A7D26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E5C0-319D-1C46-686D-B0449823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A806-2631-39B3-2FC1-65DA48B9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F9D5-2A49-596B-B881-6F0E9472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524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35D0-6A21-6BA2-2E4D-954845D4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8F197-B705-FB94-E820-1F634D7D7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E187-2707-7903-ED4B-BB9D2CBC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E956-2F58-5BB1-EFB1-97DF13F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4B5C-21AC-4FDA-B32D-139CB377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D2AAD-CC95-33F1-03CD-62894BD1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8459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1672D-CE8B-090F-966D-4C2C156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9B890-4006-6DA0-2578-FF604CBB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1BA1-61B0-4FEE-76A1-CC5999379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56F4-0FE0-6F42-A502-8A9B0C7DF54F}" type="datetimeFigureOut">
              <a:rPr lang="en-LU" smtClean="0"/>
              <a:t>19/01/2023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38F8-5F27-E34D-C0AE-CE69A36FE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7387-EB67-652C-BB22-026FAD43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683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E22D-7A79-02FE-9D17-4D4D66AC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7069" y="2020455"/>
            <a:ext cx="4721081" cy="77727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NodeRank</a:t>
            </a:r>
            <a:endParaRPr lang="en-L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A2E6-2599-DF55-E256-6DD7A002F969}"/>
              </a:ext>
            </a:extLst>
          </p:cNvPr>
          <p:cNvSpPr txBox="1"/>
          <p:nvPr/>
        </p:nvSpPr>
        <p:spPr>
          <a:xfrm>
            <a:off x="5196254" y="4448908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Yinghua LI</a:t>
            </a:r>
            <a:endParaRPr lang="en-L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5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D4FCDE-8089-692A-AD98-9C5B648C0D20}"/>
              </a:ext>
            </a:extLst>
          </p:cNvPr>
          <p:cNvSpPr/>
          <p:nvPr/>
        </p:nvSpPr>
        <p:spPr>
          <a:xfrm>
            <a:off x="1057022" y="147060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020922-D5D4-AC61-C992-A4FACA9348BB}"/>
              </a:ext>
            </a:extLst>
          </p:cNvPr>
          <p:cNvSpPr/>
          <p:nvPr/>
        </p:nvSpPr>
        <p:spPr>
          <a:xfrm>
            <a:off x="590647" y="1526685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0152-00B5-DA56-BF83-43855D8C5B6D}"/>
              </a:ext>
            </a:extLst>
          </p:cNvPr>
          <p:cNvSpPr/>
          <p:nvPr/>
        </p:nvSpPr>
        <p:spPr>
          <a:xfrm>
            <a:off x="995091" y="1930336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864493-AF6B-C82F-C46E-F97A860E2245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748908" y="1549738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00529-C6E6-90E7-104D-05EEF49A5A4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074222" y="1628868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E9202-FAA2-4B5E-B266-B18D03A75C4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25731" y="1661769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2BEF9F-64AE-007E-C197-6517A1E4D812}"/>
              </a:ext>
            </a:extLst>
          </p:cNvPr>
          <p:cNvSpPr txBox="1"/>
          <p:nvPr/>
        </p:nvSpPr>
        <p:spPr>
          <a:xfrm>
            <a:off x="436381" y="2089026"/>
            <a:ext cx="99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endParaRPr lang="en-LU" sz="1400" dirty="0"/>
          </a:p>
        </p:txBody>
      </p:sp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1A41CD-71F5-2B7B-F992-62E5ACFB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7" y="3465713"/>
            <a:ext cx="1011367" cy="101136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3166D25-FE8A-D3B3-A727-6D8A3773DA0C}"/>
              </a:ext>
            </a:extLst>
          </p:cNvPr>
          <p:cNvSpPr txBox="1"/>
          <p:nvPr/>
        </p:nvSpPr>
        <p:spPr>
          <a:xfrm>
            <a:off x="124310" y="3226860"/>
            <a:ext cx="165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Node</a:t>
            </a:r>
            <a:r>
              <a:rPr lang="zh-CN" altLang="en-US" sz="1400" dirty="0"/>
              <a:t> </a:t>
            </a:r>
            <a:r>
              <a:rPr lang="en-GB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  <a:endParaRPr lang="en-LU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5CDB50-CE56-AC3C-FFA2-EE9B4FEE06DD}"/>
              </a:ext>
            </a:extLst>
          </p:cNvPr>
          <p:cNvSpPr txBox="1"/>
          <p:nvPr/>
        </p:nvSpPr>
        <p:spPr>
          <a:xfrm>
            <a:off x="421118" y="4356531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GNN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endParaRPr lang="en-L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AF7733-C416-8FD4-9CE7-502DB5E62730}"/>
              </a:ext>
            </a:extLst>
          </p:cNvPr>
          <p:cNvCxnSpPr>
            <a:cxnSpLocks/>
          </p:cNvCxnSpPr>
          <p:nvPr/>
        </p:nvCxnSpPr>
        <p:spPr>
          <a:xfrm>
            <a:off x="1546920" y="1763073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8D6FB4-FB52-1122-A692-B9C1AA3F5DB3}"/>
              </a:ext>
            </a:extLst>
          </p:cNvPr>
          <p:cNvSpPr txBox="1"/>
          <p:nvPr/>
        </p:nvSpPr>
        <p:spPr>
          <a:xfrm>
            <a:off x="1411041" y="1254950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structure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 (GSM)</a:t>
            </a:r>
            <a:endParaRPr lang="en-LU" sz="1400" dirty="0"/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89349BBF-B001-85B7-C0A1-50BE7C5D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09" y="1447745"/>
            <a:ext cx="542477" cy="54247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DB4BA5-202C-70B3-2FFC-1B7517B44228}"/>
              </a:ext>
            </a:extLst>
          </p:cNvPr>
          <p:cNvCxnSpPr>
            <a:cxnSpLocks/>
          </p:cNvCxnSpPr>
          <p:nvPr/>
        </p:nvCxnSpPr>
        <p:spPr>
          <a:xfrm>
            <a:off x="3049412" y="1763073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5B8DE8-06AD-F85F-D34C-3C787E72D811}"/>
              </a:ext>
            </a:extLst>
          </p:cNvPr>
          <p:cNvCxnSpPr>
            <a:cxnSpLocks/>
          </p:cNvCxnSpPr>
          <p:nvPr/>
        </p:nvCxnSpPr>
        <p:spPr>
          <a:xfrm flipV="1">
            <a:off x="7189501" y="1661769"/>
            <a:ext cx="1362695" cy="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F46B25D-0D8E-980A-273A-FBEDC3524417}"/>
              </a:ext>
            </a:extLst>
          </p:cNvPr>
          <p:cNvSpPr txBox="1"/>
          <p:nvPr/>
        </p:nvSpPr>
        <p:spPr>
          <a:xfrm>
            <a:off x="3021780" y="1251890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346FD8-D9F8-0867-FFF3-E298DDE71543}"/>
              </a:ext>
            </a:extLst>
          </p:cNvPr>
          <p:cNvSpPr txBox="1"/>
          <p:nvPr/>
        </p:nvSpPr>
        <p:spPr>
          <a:xfrm>
            <a:off x="3500079" y="1971195"/>
            <a:ext cx="1927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 mutation</a:t>
            </a:r>
            <a:r>
              <a:rPr lang="zh-CN" altLang="en-US" sz="1400" dirty="0"/>
              <a:t> </a:t>
            </a:r>
            <a:r>
              <a:rPr lang="en-US" altLang="zh-CN" sz="1400" dirty="0"/>
              <a:t>features</a:t>
            </a:r>
            <a:endParaRPr lang="en-LU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77FECE-EB17-1EA7-B37C-559DFC427460}"/>
              </a:ext>
            </a:extLst>
          </p:cNvPr>
          <p:cNvSpPr txBox="1"/>
          <p:nvPr/>
        </p:nvSpPr>
        <p:spPr>
          <a:xfrm>
            <a:off x="6047684" y="2969484"/>
            <a:ext cx="170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combination</a:t>
            </a:r>
            <a:endParaRPr lang="en-LU" sz="1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445619-C65C-7289-2D48-873723C3E57A}"/>
              </a:ext>
            </a:extLst>
          </p:cNvPr>
          <p:cNvCxnSpPr>
            <a:cxnSpLocks/>
          </p:cNvCxnSpPr>
          <p:nvPr/>
        </p:nvCxnSpPr>
        <p:spPr>
          <a:xfrm>
            <a:off x="1553016" y="2875593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1709160-65E8-26BD-FBB1-C63D394F44F4}"/>
              </a:ext>
            </a:extLst>
          </p:cNvPr>
          <p:cNvSpPr txBox="1"/>
          <p:nvPr/>
        </p:nvSpPr>
        <p:spPr>
          <a:xfrm>
            <a:off x="1424952" y="2367470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 (NFM)</a:t>
            </a:r>
            <a:endParaRPr lang="en-LU" sz="1400" dirty="0"/>
          </a:p>
        </p:txBody>
      </p:sp>
      <p:pic>
        <p:nvPicPr>
          <p:cNvPr id="111" name="Picture 110" descr="Shape&#10;&#10;Description automatically generated with low confidence">
            <a:extLst>
              <a:ext uri="{FF2B5EF4-FFF2-40B4-BE49-F238E27FC236}">
                <a16:creationId xmlns:a16="http://schemas.microsoft.com/office/drawing/2014/main" id="{23B93AAA-FA9E-2C76-41F4-C4FCBCEE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05" y="2560265"/>
            <a:ext cx="542477" cy="542477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0DC41C-825F-4487-9B39-35171705676C}"/>
              </a:ext>
            </a:extLst>
          </p:cNvPr>
          <p:cNvCxnSpPr>
            <a:cxnSpLocks/>
          </p:cNvCxnSpPr>
          <p:nvPr/>
        </p:nvCxnSpPr>
        <p:spPr>
          <a:xfrm>
            <a:off x="3055508" y="2875593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898899D-2CDA-7F92-CDEF-102A22938910}"/>
              </a:ext>
            </a:extLst>
          </p:cNvPr>
          <p:cNvSpPr txBox="1"/>
          <p:nvPr/>
        </p:nvSpPr>
        <p:spPr>
          <a:xfrm>
            <a:off x="3027876" y="2364410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B69C7C-F626-0ECB-6C3C-D0535AE80507}"/>
              </a:ext>
            </a:extLst>
          </p:cNvPr>
          <p:cNvSpPr txBox="1"/>
          <p:nvPr/>
        </p:nvSpPr>
        <p:spPr>
          <a:xfrm>
            <a:off x="3506175" y="3083715"/>
            <a:ext cx="1927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 mutation</a:t>
            </a:r>
            <a:r>
              <a:rPr lang="zh-CN" altLang="en-US" sz="1400" dirty="0"/>
              <a:t> </a:t>
            </a:r>
            <a:r>
              <a:rPr lang="en-US" altLang="zh-CN" sz="1400" dirty="0"/>
              <a:t>features</a:t>
            </a:r>
            <a:endParaRPr lang="en-LU" sz="14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443A34-C66C-6191-5ABE-D3BFE56F1481}"/>
              </a:ext>
            </a:extLst>
          </p:cNvPr>
          <p:cNvCxnSpPr>
            <a:cxnSpLocks/>
          </p:cNvCxnSpPr>
          <p:nvPr/>
        </p:nvCxnSpPr>
        <p:spPr>
          <a:xfrm>
            <a:off x="1559112" y="4042977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86D6AB7-9233-9B71-79AA-B876F785AA50}"/>
              </a:ext>
            </a:extLst>
          </p:cNvPr>
          <p:cNvSpPr txBox="1"/>
          <p:nvPr/>
        </p:nvSpPr>
        <p:spPr>
          <a:xfrm>
            <a:off x="1421676" y="3534854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 (GMM)</a:t>
            </a:r>
            <a:endParaRPr lang="en-LU" sz="1400" dirty="0"/>
          </a:p>
        </p:txBody>
      </p:sp>
      <p:pic>
        <p:nvPicPr>
          <p:cNvPr id="118" name="Picture 117" descr="Shape&#10;&#10;Description automatically generated with low confidence">
            <a:extLst>
              <a:ext uri="{FF2B5EF4-FFF2-40B4-BE49-F238E27FC236}">
                <a16:creationId xmlns:a16="http://schemas.microsoft.com/office/drawing/2014/main" id="{9AC9BA4F-1E6A-1388-DB2C-9A240000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01" y="3727649"/>
            <a:ext cx="542477" cy="542477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B929FA-EA74-E1E5-1667-2467DCFFBE04}"/>
              </a:ext>
            </a:extLst>
          </p:cNvPr>
          <p:cNvCxnSpPr>
            <a:cxnSpLocks/>
          </p:cNvCxnSpPr>
          <p:nvPr/>
        </p:nvCxnSpPr>
        <p:spPr>
          <a:xfrm>
            <a:off x="3061604" y="4042977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6ED003-E67A-EFB2-7952-4696C0906B0D}"/>
              </a:ext>
            </a:extLst>
          </p:cNvPr>
          <p:cNvSpPr txBox="1"/>
          <p:nvPr/>
        </p:nvSpPr>
        <p:spPr>
          <a:xfrm>
            <a:off x="3033972" y="3531794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83C0C3-E0C6-92BA-DAC7-90C6833EC5A9}"/>
              </a:ext>
            </a:extLst>
          </p:cNvPr>
          <p:cNvSpPr txBox="1"/>
          <p:nvPr/>
        </p:nvSpPr>
        <p:spPr>
          <a:xfrm>
            <a:off x="3512271" y="4251099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mutation </a:t>
            </a:r>
            <a:r>
              <a:rPr lang="en-US" altLang="zh-CN" sz="1400" dirty="0"/>
              <a:t>features</a:t>
            </a:r>
            <a:endParaRPr lang="en-LU" sz="1400" dirty="0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D91CDA12-0C52-500F-823B-23A08CF03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12" y="2546812"/>
            <a:ext cx="690791" cy="690791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7DD564F1-F70D-2DDD-0846-37CB3E899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7400" y="1373587"/>
            <a:ext cx="690791" cy="690791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92C33BFA-B9CA-B9A6-EB4A-23ACD1CC0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4159" y="2412925"/>
            <a:ext cx="690791" cy="690791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940FBDA8-1842-4DA9-FF21-920396820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705" y="3587577"/>
            <a:ext cx="690791" cy="690791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8FA446F6-8701-0275-77AB-1E39A8F9C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6168" y="2396803"/>
            <a:ext cx="690791" cy="690791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D6539122-4457-4A2C-3909-C378AB788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841" y="2398032"/>
            <a:ext cx="690791" cy="69079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ACD3B8F1-9AE0-03B5-36DE-F7A774DB1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9888" y="2397462"/>
            <a:ext cx="690791" cy="690791"/>
          </a:xfrm>
          <a:prstGeom prst="rect">
            <a:avLst/>
          </a:prstGeom>
        </p:spPr>
      </p:pic>
      <p:sp>
        <p:nvSpPr>
          <p:cNvPr id="131" name="Right Brace 130">
            <a:extLst>
              <a:ext uri="{FF2B5EF4-FFF2-40B4-BE49-F238E27FC236}">
                <a16:creationId xmlns:a16="http://schemas.microsoft.com/office/drawing/2014/main" id="{F2E4DF33-50B2-13C0-296D-ADB4011D4DD3}"/>
              </a:ext>
            </a:extLst>
          </p:cNvPr>
          <p:cNvSpPr/>
          <p:nvPr/>
        </p:nvSpPr>
        <p:spPr>
          <a:xfrm>
            <a:off x="5299879" y="1422935"/>
            <a:ext cx="430552" cy="26452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FA1B349-BA81-E92B-69A8-DA72EC45B7EB}"/>
              </a:ext>
            </a:extLst>
          </p:cNvPr>
          <p:cNvSpPr/>
          <p:nvPr/>
        </p:nvSpPr>
        <p:spPr>
          <a:xfrm>
            <a:off x="7032821" y="360957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D5319EA-9E5A-930C-59EA-5DC4F8E06044}"/>
              </a:ext>
            </a:extLst>
          </p:cNvPr>
          <p:cNvSpPr/>
          <p:nvPr/>
        </p:nvSpPr>
        <p:spPr>
          <a:xfrm>
            <a:off x="6566446" y="366565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C04B6DB-118A-A3CD-6D78-89C6354675CD}"/>
              </a:ext>
            </a:extLst>
          </p:cNvPr>
          <p:cNvSpPr/>
          <p:nvPr/>
        </p:nvSpPr>
        <p:spPr>
          <a:xfrm>
            <a:off x="6970890" y="406930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C03BA79-0FCD-86B4-7A0E-6B03CAAA8859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 flipV="1">
            <a:off x="6724707" y="3688710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1A80ADF-13A3-6F04-26FB-F4C91248FA9E}"/>
              </a:ext>
            </a:extLst>
          </p:cNvPr>
          <p:cNvCxnSpPr>
            <a:cxnSpLocks/>
            <a:stCxn id="132" idx="4"/>
            <a:endCxn id="134" idx="0"/>
          </p:cNvCxnSpPr>
          <p:nvPr/>
        </p:nvCxnSpPr>
        <p:spPr>
          <a:xfrm flipH="1">
            <a:off x="7050021" y="3767840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5B34403-6FAD-2141-0C5E-F177EC491C25}"/>
              </a:ext>
            </a:extLst>
          </p:cNvPr>
          <p:cNvCxnSpPr>
            <a:cxnSpLocks/>
            <a:stCxn id="133" idx="5"/>
            <a:endCxn id="134" idx="1"/>
          </p:cNvCxnSpPr>
          <p:nvPr/>
        </p:nvCxnSpPr>
        <p:spPr>
          <a:xfrm>
            <a:off x="6701530" y="3800741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A92B475-A3F2-FFAF-EAEB-F9FD02258D7F}"/>
              </a:ext>
            </a:extLst>
          </p:cNvPr>
          <p:cNvSpPr txBox="1"/>
          <p:nvPr/>
        </p:nvSpPr>
        <p:spPr>
          <a:xfrm>
            <a:off x="5609132" y="4253876"/>
            <a:ext cx="3160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Feature vector of test set (to be labelled)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95B9A46-679B-22DE-36C6-11F51ABC3E7C}"/>
              </a:ext>
            </a:extLst>
          </p:cNvPr>
          <p:cNvSpPr/>
          <p:nvPr/>
        </p:nvSpPr>
        <p:spPr>
          <a:xfrm>
            <a:off x="6927669" y="139455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7556287-2F2A-E529-9A2F-CBAEA6017BA2}"/>
              </a:ext>
            </a:extLst>
          </p:cNvPr>
          <p:cNvSpPr/>
          <p:nvPr/>
        </p:nvSpPr>
        <p:spPr>
          <a:xfrm>
            <a:off x="6461294" y="1450636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D8D2C5B-066F-A69C-D540-D19F46243783}"/>
              </a:ext>
            </a:extLst>
          </p:cNvPr>
          <p:cNvSpPr/>
          <p:nvPr/>
        </p:nvSpPr>
        <p:spPr>
          <a:xfrm>
            <a:off x="6865738" y="185428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434CF2D-9364-73C3-C648-C68AA86849C7}"/>
              </a:ext>
            </a:extLst>
          </p:cNvPr>
          <p:cNvCxnSpPr>
            <a:cxnSpLocks/>
            <a:stCxn id="140" idx="6"/>
            <a:endCxn id="139" idx="2"/>
          </p:cNvCxnSpPr>
          <p:nvPr/>
        </p:nvCxnSpPr>
        <p:spPr>
          <a:xfrm flipV="1">
            <a:off x="6619555" y="1473689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0EBD924-265E-F80A-E75F-83F9D26FBB95}"/>
              </a:ext>
            </a:extLst>
          </p:cNvPr>
          <p:cNvCxnSpPr>
            <a:cxnSpLocks/>
            <a:stCxn id="139" idx="4"/>
            <a:endCxn id="141" idx="0"/>
          </p:cNvCxnSpPr>
          <p:nvPr/>
        </p:nvCxnSpPr>
        <p:spPr>
          <a:xfrm flipH="1">
            <a:off x="6944869" y="1552819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3B9357-9700-BE6F-FECA-D8A4329C41E9}"/>
              </a:ext>
            </a:extLst>
          </p:cNvPr>
          <p:cNvCxnSpPr>
            <a:cxnSpLocks/>
            <a:stCxn id="140" idx="5"/>
            <a:endCxn id="141" idx="1"/>
          </p:cNvCxnSpPr>
          <p:nvPr/>
        </p:nvCxnSpPr>
        <p:spPr>
          <a:xfrm>
            <a:off x="6596378" y="1585720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C681C19-F5DF-1F98-12F2-BC23206CFC7A}"/>
              </a:ext>
            </a:extLst>
          </p:cNvPr>
          <p:cNvSpPr txBox="1"/>
          <p:nvPr/>
        </p:nvSpPr>
        <p:spPr>
          <a:xfrm>
            <a:off x="5427658" y="1014064"/>
            <a:ext cx="374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Feature vector of training set (with ground truth)</a:t>
            </a:r>
            <a:endParaRPr lang="en-LU" sz="14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099B262-8AA6-66D7-912E-CDEE043ABF30}"/>
              </a:ext>
            </a:extLst>
          </p:cNvPr>
          <p:cNvCxnSpPr>
            <a:cxnSpLocks/>
          </p:cNvCxnSpPr>
          <p:nvPr/>
        </p:nvCxnSpPr>
        <p:spPr>
          <a:xfrm flipV="1">
            <a:off x="6915888" y="2064378"/>
            <a:ext cx="0" cy="38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B66A05-944F-960B-A4A6-BF74B6D09C6B}"/>
              </a:ext>
            </a:extLst>
          </p:cNvPr>
          <p:cNvCxnSpPr>
            <a:cxnSpLocks/>
          </p:cNvCxnSpPr>
          <p:nvPr/>
        </p:nvCxnSpPr>
        <p:spPr>
          <a:xfrm>
            <a:off x="6908878" y="3290673"/>
            <a:ext cx="0" cy="39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FDC4F79-2B17-40E7-0F5F-1585EB86D2C6}"/>
              </a:ext>
            </a:extLst>
          </p:cNvPr>
          <p:cNvSpPr txBox="1"/>
          <p:nvPr/>
        </p:nvSpPr>
        <p:spPr>
          <a:xfrm>
            <a:off x="7104283" y="1645736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Ensemble learning</a:t>
            </a:r>
            <a:endParaRPr lang="en-LU" sz="14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A5DF642-5ADA-F220-7253-0E36C423112C}"/>
              </a:ext>
            </a:extLst>
          </p:cNvPr>
          <p:cNvSpPr txBox="1"/>
          <p:nvPr/>
        </p:nvSpPr>
        <p:spPr>
          <a:xfrm>
            <a:off x="8032755" y="1899293"/>
            <a:ext cx="205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Ensemble ranking models</a:t>
            </a:r>
            <a:endParaRPr lang="en-LU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48D4083-3B03-F9C1-85B7-588CB94CEC10}"/>
              </a:ext>
            </a:extLst>
          </p:cNvPr>
          <p:cNvCxnSpPr>
            <a:cxnSpLocks/>
          </p:cNvCxnSpPr>
          <p:nvPr/>
        </p:nvCxnSpPr>
        <p:spPr>
          <a:xfrm>
            <a:off x="10114227" y="3013581"/>
            <a:ext cx="0" cy="41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8C3D2569-15DA-04E1-2F38-4FB32809FF1F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7230556" y="2207070"/>
            <a:ext cx="1828859" cy="1707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E954A56C-14B6-8D70-D125-B4FCA27563C2}"/>
              </a:ext>
            </a:extLst>
          </p:cNvPr>
          <p:cNvSpPr/>
          <p:nvPr/>
        </p:nvSpPr>
        <p:spPr>
          <a:xfrm>
            <a:off x="9634875" y="254688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C02C2F-438A-8FBD-00C3-F87916D8343C}"/>
              </a:ext>
            </a:extLst>
          </p:cNvPr>
          <p:cNvSpPr txBox="1"/>
          <p:nvPr/>
        </p:nvSpPr>
        <p:spPr>
          <a:xfrm>
            <a:off x="9379243" y="2718923"/>
            <a:ext cx="1512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Prioritized test set</a:t>
            </a:r>
            <a:endParaRPr lang="en-LU" sz="14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40B905F-180F-5513-7FC2-DC86725FA437}"/>
              </a:ext>
            </a:extLst>
          </p:cNvPr>
          <p:cNvSpPr/>
          <p:nvPr/>
        </p:nvSpPr>
        <p:spPr>
          <a:xfrm>
            <a:off x="10036469" y="254688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3FCFEC9-6FB7-480A-141B-A10F321B87EC}"/>
              </a:ext>
            </a:extLst>
          </p:cNvPr>
          <p:cNvCxnSpPr>
            <a:cxnSpLocks/>
            <a:stCxn id="171" idx="6"/>
            <a:endCxn id="179" idx="2"/>
          </p:cNvCxnSpPr>
          <p:nvPr/>
        </p:nvCxnSpPr>
        <p:spPr>
          <a:xfrm>
            <a:off x="9793136" y="2626020"/>
            <a:ext cx="24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DA595026-77A2-C19A-908E-4C904D9CC6FE}"/>
              </a:ext>
            </a:extLst>
          </p:cNvPr>
          <p:cNvSpPr/>
          <p:nvPr/>
        </p:nvSpPr>
        <p:spPr>
          <a:xfrm>
            <a:off x="10438063" y="254688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89124D1-0DBC-1902-21AA-7BBAA9A53F37}"/>
              </a:ext>
            </a:extLst>
          </p:cNvPr>
          <p:cNvCxnSpPr>
            <a:cxnSpLocks/>
            <a:stCxn id="179" idx="6"/>
            <a:endCxn id="187" idx="2"/>
          </p:cNvCxnSpPr>
          <p:nvPr/>
        </p:nvCxnSpPr>
        <p:spPr>
          <a:xfrm>
            <a:off x="10194730" y="2626020"/>
            <a:ext cx="24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C726C183-A2EF-334E-B77A-5B85C521E816}"/>
              </a:ext>
            </a:extLst>
          </p:cNvPr>
          <p:cNvCxnSpPr>
            <a:cxnSpLocks/>
          </p:cNvCxnSpPr>
          <p:nvPr/>
        </p:nvCxnSpPr>
        <p:spPr>
          <a:xfrm>
            <a:off x="9523953" y="1577777"/>
            <a:ext cx="590274" cy="864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740299B8-7872-47CB-D4D9-B8EF84C99098}"/>
              </a:ext>
            </a:extLst>
          </p:cNvPr>
          <p:cNvSpPr txBox="1"/>
          <p:nvPr/>
        </p:nvSpPr>
        <p:spPr>
          <a:xfrm>
            <a:off x="10037882" y="1776447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Ranking</a:t>
            </a:r>
          </a:p>
        </p:txBody>
      </p:sp>
      <p:pic>
        <p:nvPicPr>
          <p:cNvPr id="202" name="Graphic 201">
            <a:extLst>
              <a:ext uri="{FF2B5EF4-FFF2-40B4-BE49-F238E27FC236}">
                <a16:creationId xmlns:a16="http://schemas.microsoft.com/office/drawing/2014/main" id="{E229CBFE-3FD3-2A51-B1DB-B4A89E9E2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9090" y="3459670"/>
            <a:ext cx="568831" cy="568831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D38989FC-B945-C76B-29F5-BA63BECFD7EA}"/>
              </a:ext>
            </a:extLst>
          </p:cNvPr>
          <p:cNvSpPr txBox="1"/>
          <p:nvPr/>
        </p:nvSpPr>
        <p:spPr>
          <a:xfrm>
            <a:off x="9681341" y="402850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Developer</a:t>
            </a:r>
            <a:endParaRPr lang="en-LU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0A29D1E-392B-22AE-8864-F2B101C68ED7}"/>
              </a:ext>
            </a:extLst>
          </p:cNvPr>
          <p:cNvSpPr txBox="1"/>
          <p:nvPr/>
        </p:nvSpPr>
        <p:spPr>
          <a:xfrm>
            <a:off x="10046084" y="304356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Labeling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1A95F-EE05-C13A-807C-D9EC765C33B9}"/>
              </a:ext>
            </a:extLst>
          </p:cNvPr>
          <p:cNvSpPr txBox="1"/>
          <p:nvPr/>
        </p:nvSpPr>
        <p:spPr>
          <a:xfrm>
            <a:off x="4344642" y="5241493"/>
            <a:ext cx="234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LU" dirty="0"/>
              <a:t>verview of NodeRank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19123B6-5F5E-66B5-935B-5BA70DB11A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6599" y="1273830"/>
            <a:ext cx="724995" cy="7249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2DFF5E-DEAF-3EBC-8237-5B1DBE329618}"/>
              </a:ext>
            </a:extLst>
          </p:cNvPr>
          <p:cNvSpPr txBox="1"/>
          <p:nvPr/>
        </p:nvSpPr>
        <p:spPr>
          <a:xfrm>
            <a:off x="7181864" y="1359001"/>
            <a:ext cx="1362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1400" dirty="0"/>
              <a:t>Learning to rank</a:t>
            </a:r>
          </a:p>
        </p:txBody>
      </p:sp>
    </p:spTree>
    <p:extLst>
      <p:ext uri="{BB962C8B-B14F-4D97-AF65-F5344CB8AC3E}">
        <p14:creationId xmlns:p14="http://schemas.microsoft.com/office/powerpoint/2010/main" val="181689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EF6-04CA-A348-5049-C940E973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 rule</a:t>
            </a:r>
            <a:endParaRPr lang="en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C884-D701-3D2B-1A15-F84CDEB3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5951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5E7C5-DFA1-BF91-12C1-039D7B7326FA}"/>
              </a:ext>
            </a:extLst>
          </p:cNvPr>
          <p:cNvSpPr txBox="1"/>
          <p:nvPr/>
        </p:nvSpPr>
        <p:spPr>
          <a:xfrm>
            <a:off x="557348" y="1498601"/>
            <a:ext cx="111034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test input prioritization approach NodeRank for GNNs to label more bug-revealing test inputs (i.e.,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inputs that are more likely to be incorrectly predicted by the GNN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earlier for a limited time.</a:t>
            </a:r>
            <a:endParaRPr lang="en-L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CD3AD-C618-9471-318E-39D8F9AF736E}"/>
              </a:ext>
            </a:extLst>
          </p:cNvPr>
          <p:cNvSpPr txBox="1"/>
          <p:nvPr/>
        </p:nvSpPr>
        <p:spPr>
          <a:xfrm>
            <a:off x="557348" y="252548"/>
            <a:ext cx="1239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4400" dirty="0"/>
              <a:t>Goal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7236A-2130-666C-389A-FA7795ED3954}"/>
              </a:ext>
            </a:extLst>
          </p:cNvPr>
          <p:cNvSpPr/>
          <p:nvPr/>
        </p:nvSpPr>
        <p:spPr>
          <a:xfrm>
            <a:off x="2822635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D26DEF-3910-BB82-770A-69DEF021089C}"/>
              </a:ext>
            </a:extLst>
          </p:cNvPr>
          <p:cNvSpPr/>
          <p:nvPr/>
        </p:nvSpPr>
        <p:spPr>
          <a:xfrm>
            <a:off x="3471892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4E4E4-B4C2-D160-CAF1-9EC3260099F4}"/>
              </a:ext>
            </a:extLst>
          </p:cNvPr>
          <p:cNvSpPr txBox="1"/>
          <p:nvPr/>
        </p:nvSpPr>
        <p:spPr>
          <a:xfrm>
            <a:off x="557348" y="4018367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ranking</a:t>
            </a:r>
            <a:endParaRPr lang="en-L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CF7FA3-E159-6F31-EC03-40529175A365}"/>
              </a:ext>
            </a:extLst>
          </p:cNvPr>
          <p:cNvSpPr/>
          <p:nvPr/>
        </p:nvSpPr>
        <p:spPr>
          <a:xfrm>
            <a:off x="4037622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7B1A25-7727-F87D-E9AA-3837B830AFE5}"/>
              </a:ext>
            </a:extLst>
          </p:cNvPr>
          <p:cNvSpPr/>
          <p:nvPr/>
        </p:nvSpPr>
        <p:spPr>
          <a:xfrm>
            <a:off x="4686879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CBF2BE-9959-A3C5-FAD2-36E81E31B2B7}"/>
              </a:ext>
            </a:extLst>
          </p:cNvPr>
          <p:cNvSpPr/>
          <p:nvPr/>
        </p:nvSpPr>
        <p:spPr>
          <a:xfrm>
            <a:off x="5252609" y="4159071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27167C-58E8-8516-14AC-0D00A1E91C7B}"/>
              </a:ext>
            </a:extLst>
          </p:cNvPr>
          <p:cNvSpPr/>
          <p:nvPr/>
        </p:nvSpPr>
        <p:spPr>
          <a:xfrm>
            <a:off x="5901866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AD6CAE-2185-13F5-82C0-2CB15BB0761D}"/>
              </a:ext>
            </a:extLst>
          </p:cNvPr>
          <p:cNvSpPr/>
          <p:nvPr/>
        </p:nvSpPr>
        <p:spPr>
          <a:xfrm>
            <a:off x="6467596" y="4159071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1DBAFF-EBAC-3FC6-C57E-5DBA78120343}"/>
              </a:ext>
            </a:extLst>
          </p:cNvPr>
          <p:cNvSpPr/>
          <p:nvPr/>
        </p:nvSpPr>
        <p:spPr>
          <a:xfrm>
            <a:off x="7116853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AC72A-34D7-58D8-FBF2-A7E8FD3739D7}"/>
              </a:ext>
            </a:extLst>
          </p:cNvPr>
          <p:cNvSpPr txBox="1"/>
          <p:nvPr/>
        </p:nvSpPr>
        <p:spPr>
          <a:xfrm>
            <a:off x="557348" y="47631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ranking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958C2D-4EF6-99F6-CAD7-57AA707D72BD}"/>
              </a:ext>
            </a:extLst>
          </p:cNvPr>
          <p:cNvSpPr/>
          <p:nvPr/>
        </p:nvSpPr>
        <p:spPr>
          <a:xfrm>
            <a:off x="2822635" y="4930311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438284-61A2-56D9-EF53-DA52E6A18CF8}"/>
              </a:ext>
            </a:extLst>
          </p:cNvPr>
          <p:cNvSpPr/>
          <p:nvPr/>
        </p:nvSpPr>
        <p:spPr>
          <a:xfrm>
            <a:off x="3471892" y="4930311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C8E2CC-35D3-CD32-AD63-D8AD5ED6F111}"/>
              </a:ext>
            </a:extLst>
          </p:cNvPr>
          <p:cNvSpPr/>
          <p:nvPr/>
        </p:nvSpPr>
        <p:spPr>
          <a:xfrm>
            <a:off x="4037622" y="493031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A70BAB-6362-711F-4330-870DEBD34CF7}"/>
              </a:ext>
            </a:extLst>
          </p:cNvPr>
          <p:cNvSpPr/>
          <p:nvPr/>
        </p:nvSpPr>
        <p:spPr>
          <a:xfrm>
            <a:off x="4686879" y="493031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423137-4FB4-70AC-B3E2-74E4EC60A7A8}"/>
              </a:ext>
            </a:extLst>
          </p:cNvPr>
          <p:cNvSpPr/>
          <p:nvPr/>
        </p:nvSpPr>
        <p:spPr>
          <a:xfrm>
            <a:off x="5252609" y="4930311"/>
            <a:ext cx="167054" cy="1582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46EFC2-1B0C-D7F6-8D68-F599798708E9}"/>
              </a:ext>
            </a:extLst>
          </p:cNvPr>
          <p:cNvSpPr/>
          <p:nvPr/>
        </p:nvSpPr>
        <p:spPr>
          <a:xfrm>
            <a:off x="5901866" y="493031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7105CB-DBE2-3E13-C49F-4C3C5ACCD05E}"/>
              </a:ext>
            </a:extLst>
          </p:cNvPr>
          <p:cNvSpPr/>
          <p:nvPr/>
        </p:nvSpPr>
        <p:spPr>
          <a:xfrm>
            <a:off x="6467596" y="4930311"/>
            <a:ext cx="167054" cy="1582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0C17DE-84F2-0D1D-F6C1-F005611659DE}"/>
              </a:ext>
            </a:extLst>
          </p:cNvPr>
          <p:cNvSpPr/>
          <p:nvPr/>
        </p:nvSpPr>
        <p:spPr>
          <a:xfrm>
            <a:off x="7116853" y="493031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0CC33-15F4-A9EC-92AA-1D2E21DD866D}"/>
              </a:ext>
            </a:extLst>
          </p:cNvPr>
          <p:cNvSpPr txBox="1"/>
          <p:nvPr/>
        </p:nvSpPr>
        <p:spPr>
          <a:xfrm>
            <a:off x="4944842" y="378973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FDEBE-1744-F7AC-0B3F-3F46997112F7}"/>
              </a:ext>
            </a:extLst>
          </p:cNvPr>
          <p:cNvSpPr txBox="1"/>
          <p:nvPr/>
        </p:nvSpPr>
        <p:spPr>
          <a:xfrm>
            <a:off x="3247652" y="456097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9CF7B-6F3E-DBBA-F094-EDFA9B37E351}"/>
              </a:ext>
            </a:extLst>
          </p:cNvPr>
          <p:cNvSpPr txBox="1"/>
          <p:nvPr/>
        </p:nvSpPr>
        <p:spPr>
          <a:xfrm>
            <a:off x="2557253" y="456097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84A2F8-F7F2-809A-7CD8-C07104BDDEAC}"/>
              </a:ext>
            </a:extLst>
          </p:cNvPr>
          <p:cNvSpPr txBox="1"/>
          <p:nvPr/>
        </p:nvSpPr>
        <p:spPr>
          <a:xfrm>
            <a:off x="6159829" y="380254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BB102-9965-F9E9-762B-C2ECD379B0AD}"/>
              </a:ext>
            </a:extLst>
          </p:cNvPr>
          <p:cNvSpPr txBox="1"/>
          <p:nvPr/>
        </p:nvSpPr>
        <p:spPr>
          <a:xfrm>
            <a:off x="7512261" y="4428983"/>
            <a:ext cx="444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Our goal is to prioritize mispredicted samples</a:t>
            </a:r>
          </a:p>
        </p:txBody>
      </p:sp>
    </p:spTree>
    <p:extLst>
      <p:ext uri="{BB962C8B-B14F-4D97-AF65-F5344CB8AC3E}">
        <p14:creationId xmlns:p14="http://schemas.microsoft.com/office/powerpoint/2010/main" val="25249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91334-2021-E291-D75C-9BCFF801A3EE}"/>
              </a:ext>
            </a:extLst>
          </p:cNvPr>
          <p:cNvSpPr txBox="1"/>
          <p:nvPr/>
        </p:nvSpPr>
        <p:spPr>
          <a:xfrm>
            <a:off x="225184" y="237783"/>
            <a:ext cx="2658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Mutation rules</a:t>
            </a:r>
            <a:endParaRPr lang="en-LU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B768D-5085-E463-5D67-25F289A05569}"/>
              </a:ext>
            </a:extLst>
          </p:cNvPr>
          <p:cNvSpPr/>
          <p:nvPr/>
        </p:nvSpPr>
        <p:spPr>
          <a:xfrm>
            <a:off x="2066635" y="145047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F8B22A-59F9-8539-7021-0842718E56E1}"/>
              </a:ext>
            </a:extLst>
          </p:cNvPr>
          <p:cNvSpPr/>
          <p:nvPr/>
        </p:nvSpPr>
        <p:spPr>
          <a:xfrm>
            <a:off x="1170492" y="164823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94A8FF-84AC-18C1-164E-424A091153FC}"/>
              </a:ext>
            </a:extLst>
          </p:cNvPr>
          <p:cNvSpPr/>
          <p:nvPr/>
        </p:nvSpPr>
        <p:spPr>
          <a:xfrm>
            <a:off x="1574936" y="2051882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B6F89F-BC82-B0BA-291B-E925DF222AC8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1328753" y="1529605"/>
            <a:ext cx="737882" cy="197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B69CD-E0B4-2EC6-D981-54DD055AE1B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654067" y="1608735"/>
            <a:ext cx="491699" cy="44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273C66-A2AD-AE34-B649-BC4AF95ADFC2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1305576" y="1783315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041BF7-B760-F6D2-A86A-99CC10F0C110}"/>
              </a:ext>
            </a:extLst>
          </p:cNvPr>
          <p:cNvSpPr txBox="1"/>
          <p:nvPr/>
        </p:nvSpPr>
        <p:spPr>
          <a:xfrm>
            <a:off x="966651" y="2534663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Graph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structure</a:t>
            </a:r>
            <a:endParaRPr lang="en-LU" sz="1400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0A560-094B-0199-E55F-33200E7C0776}"/>
              </a:ext>
            </a:extLst>
          </p:cNvPr>
          <p:cNvSpPr/>
          <p:nvPr/>
        </p:nvSpPr>
        <p:spPr>
          <a:xfrm>
            <a:off x="2883647" y="137122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24BCE-C3C3-319B-9898-5AD872321F14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>
            <a:off x="2224896" y="1450355"/>
            <a:ext cx="658751" cy="7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387CB1-8FAD-EAA3-DC6B-B080E7E38E6B}"/>
              </a:ext>
            </a:extLst>
          </p:cNvPr>
          <p:cNvSpPr txBox="1"/>
          <p:nvPr/>
        </p:nvSpPr>
        <p:spPr>
          <a:xfrm>
            <a:off x="1270387" y="20518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CC010C-9E57-1F62-9FC8-5C40C1CBC77F}"/>
              </a:ext>
            </a:extLst>
          </p:cNvPr>
          <p:cNvSpPr/>
          <p:nvPr/>
        </p:nvSpPr>
        <p:spPr>
          <a:xfrm>
            <a:off x="4986662" y="147022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A835C5-01E7-D298-04AD-B579C4CD2D46}"/>
              </a:ext>
            </a:extLst>
          </p:cNvPr>
          <p:cNvSpPr/>
          <p:nvPr/>
        </p:nvSpPr>
        <p:spPr>
          <a:xfrm>
            <a:off x="4090519" y="166797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72C895-0281-3E03-B636-9D767B684A8F}"/>
              </a:ext>
            </a:extLst>
          </p:cNvPr>
          <p:cNvSpPr/>
          <p:nvPr/>
        </p:nvSpPr>
        <p:spPr>
          <a:xfrm>
            <a:off x="4494963" y="207162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4A3855-6250-591E-58E3-E1E15C4FF2E4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 flipV="1">
            <a:off x="4248780" y="1549352"/>
            <a:ext cx="737882" cy="197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B3ADDA-C85B-D07B-D38F-D7A915ED17CC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4574094" y="1628482"/>
            <a:ext cx="491699" cy="44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977D46-811D-A37B-1847-1440B6228C65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4225603" y="1803062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8B4A9C-408F-1C86-4124-3DE25B8C9FE7}"/>
              </a:ext>
            </a:extLst>
          </p:cNvPr>
          <p:cNvSpPr txBox="1"/>
          <p:nvPr/>
        </p:nvSpPr>
        <p:spPr>
          <a:xfrm>
            <a:off x="3886678" y="25544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structure</a:t>
            </a:r>
            <a:endParaRPr lang="en-LU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BD937B-FF12-467C-ECFF-F5354EDFADC7}"/>
              </a:ext>
            </a:extLst>
          </p:cNvPr>
          <p:cNvSpPr/>
          <p:nvPr/>
        </p:nvSpPr>
        <p:spPr>
          <a:xfrm>
            <a:off x="5803674" y="139097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6CF8D3-14E5-A57E-A326-3ACC49794161}"/>
              </a:ext>
            </a:extLst>
          </p:cNvPr>
          <p:cNvCxnSpPr>
            <a:cxnSpLocks/>
            <a:stCxn id="28" idx="2"/>
            <a:endCxn id="21" idx="6"/>
          </p:cNvCxnSpPr>
          <p:nvPr/>
        </p:nvCxnSpPr>
        <p:spPr>
          <a:xfrm flipH="1">
            <a:off x="5144923" y="1470102"/>
            <a:ext cx="658751" cy="7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236F03-E586-93C0-65D9-941698F8F2D6}"/>
              </a:ext>
            </a:extLst>
          </p:cNvPr>
          <p:cNvSpPr txBox="1"/>
          <p:nvPr/>
        </p:nvSpPr>
        <p:spPr>
          <a:xfrm>
            <a:off x="4190414" y="20716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462915-2CE5-DB7C-C5DC-BFD9E6710378}"/>
              </a:ext>
            </a:extLst>
          </p:cNvPr>
          <p:cNvCxnSpPr>
            <a:cxnSpLocks/>
            <a:stCxn id="28" idx="3"/>
            <a:endCxn id="23" idx="7"/>
          </p:cNvCxnSpPr>
          <p:nvPr/>
        </p:nvCxnSpPr>
        <p:spPr>
          <a:xfrm flipH="1">
            <a:off x="4630047" y="1526055"/>
            <a:ext cx="1196804" cy="5687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FBCFF6E-BD27-CDAF-256C-EB13EE062D5C}"/>
              </a:ext>
            </a:extLst>
          </p:cNvPr>
          <p:cNvSpPr/>
          <p:nvPr/>
        </p:nvSpPr>
        <p:spPr>
          <a:xfrm>
            <a:off x="3172968" y="1826239"/>
            <a:ext cx="512064" cy="26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865958-8593-CAAC-1F11-DF479CA2C0D2}"/>
              </a:ext>
            </a:extLst>
          </p:cNvPr>
          <p:cNvSpPr txBox="1"/>
          <p:nvPr/>
        </p:nvSpPr>
        <p:spPr>
          <a:xfrm>
            <a:off x="6224079" y="1437776"/>
            <a:ext cx="5306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Graph structure mutation slightly changes the structure of an</a:t>
            </a:r>
            <a:r>
              <a:rPr lang="zh-CN" altLang="en-US" dirty="0"/>
              <a:t> </a:t>
            </a:r>
            <a:r>
              <a:rPr lang="en-LU" dirty="0"/>
              <a:t>input graph by </a:t>
            </a:r>
            <a:r>
              <a:rPr lang="en-LU" dirty="0">
                <a:solidFill>
                  <a:srgbClr val="FF0000"/>
                </a:solidFill>
              </a:rPr>
              <a:t>randomly adding edges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C73881-6A3D-2D61-C336-44ABD5E1FFEB}"/>
              </a:ext>
            </a:extLst>
          </p:cNvPr>
          <p:cNvSpPr txBox="1"/>
          <p:nvPr/>
        </p:nvSpPr>
        <p:spPr>
          <a:xfrm>
            <a:off x="924886" y="330635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(0   0   1   0   1)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CFED79-AB10-F78E-D798-19F7E6349C72}"/>
              </a:ext>
            </a:extLst>
          </p:cNvPr>
          <p:cNvSpPr txBox="1"/>
          <p:nvPr/>
        </p:nvSpPr>
        <p:spPr>
          <a:xfrm>
            <a:off x="1109033" y="3734292"/>
            <a:ext cx="1149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Node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feature</a:t>
            </a:r>
            <a:endParaRPr lang="en-LU" sz="1400" dirty="0">
              <a:solidFill>
                <a:srgbClr val="FF0000"/>
              </a:solidFill>
            </a:endParaRP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A492EC50-E575-F11D-EE98-7C284706D3A6}"/>
              </a:ext>
            </a:extLst>
          </p:cNvPr>
          <p:cNvSpPr/>
          <p:nvPr/>
        </p:nvSpPr>
        <p:spPr>
          <a:xfrm>
            <a:off x="3149791" y="3300224"/>
            <a:ext cx="512064" cy="26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7F44F1-8691-E743-AD80-B618D6B88A33}"/>
              </a:ext>
            </a:extLst>
          </p:cNvPr>
          <p:cNvSpPr txBox="1"/>
          <p:nvPr/>
        </p:nvSpPr>
        <p:spPr>
          <a:xfrm>
            <a:off x="4230118" y="330635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</a:t>
            </a:r>
            <a:r>
              <a:rPr lang="en-US" dirty="0">
                <a:solidFill>
                  <a:srgbClr val="FF0000"/>
                </a:solidFill>
              </a:rPr>
              <a:t> 1   </a:t>
            </a:r>
            <a:r>
              <a:rPr lang="en-US" dirty="0"/>
              <a:t>1   0   1)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702804-C5E5-F818-97ED-8743C1F5BD68}"/>
              </a:ext>
            </a:extLst>
          </p:cNvPr>
          <p:cNvSpPr txBox="1"/>
          <p:nvPr/>
        </p:nvSpPr>
        <p:spPr>
          <a:xfrm>
            <a:off x="4414265" y="3734292"/>
            <a:ext cx="1149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endParaRPr lang="en-LU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4134D2-2116-D98A-9BED-FE425C960F85}"/>
              </a:ext>
            </a:extLst>
          </p:cNvPr>
          <p:cNvSpPr txBox="1"/>
          <p:nvPr/>
        </p:nvSpPr>
        <p:spPr>
          <a:xfrm>
            <a:off x="5961935" y="3167853"/>
            <a:ext cx="609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node feature mutation </a:t>
            </a:r>
            <a:r>
              <a:rPr lang="en-LU" dirty="0">
                <a:solidFill>
                  <a:srgbClr val="FF0000"/>
                </a:solidFill>
              </a:rPr>
              <a:t>slightly changes the features </a:t>
            </a:r>
            <a:r>
              <a:rPr lang="en-LU" dirty="0"/>
              <a:t>of targeted nodes to make their feature vectors offset in the dimensions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628434-307C-00E5-B61A-10F86DFD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7" y="4233139"/>
            <a:ext cx="4224448" cy="203225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53B7118-4892-2D83-4388-AB33A29633F0}"/>
              </a:ext>
            </a:extLst>
          </p:cNvPr>
          <p:cNvSpPr txBox="1"/>
          <p:nvPr/>
        </p:nvSpPr>
        <p:spPr>
          <a:xfrm>
            <a:off x="1404441" y="6302571"/>
            <a:ext cx="1745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rgbClr val="FF0000"/>
                </a:solidFill>
              </a:rPr>
              <a:t>GNN model mutation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0E1577-2EE7-DD20-C797-9E14AB482585}"/>
              </a:ext>
            </a:extLst>
          </p:cNvPr>
          <p:cNvSpPr txBox="1"/>
          <p:nvPr/>
        </p:nvSpPr>
        <p:spPr>
          <a:xfrm>
            <a:off x="5563426" y="5109639"/>
            <a:ext cx="609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GNN model mutation </a:t>
            </a:r>
            <a:r>
              <a:rPr lang="en-LU" dirty="0">
                <a:solidFill>
                  <a:srgbClr val="FF0000"/>
                </a:solidFill>
              </a:rPr>
              <a:t>sightly changes the training parameters </a:t>
            </a:r>
            <a:r>
              <a:rPr lang="en-LU" dirty="0"/>
              <a:t>of a given GNN model. We present GMM rules as follows.</a:t>
            </a:r>
          </a:p>
        </p:txBody>
      </p:sp>
    </p:spTree>
    <p:extLst>
      <p:ext uri="{BB962C8B-B14F-4D97-AF65-F5344CB8AC3E}">
        <p14:creationId xmlns:p14="http://schemas.microsoft.com/office/powerpoint/2010/main" val="793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3B10-304A-2F80-3BC4-EBCC2852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45480" cy="759587"/>
          </a:xfrm>
        </p:spPr>
        <p:txBody>
          <a:bodyPr>
            <a:normAutofit fontScale="90000"/>
          </a:bodyPr>
          <a:lstStyle/>
          <a:p>
            <a:r>
              <a:rPr lang="en-GB" sz="2800" b="1" dirty="0"/>
              <a:t>Feature extraction from mutation results</a:t>
            </a:r>
            <a:endParaRPr lang="en-LU" sz="2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D80DE1-F315-2F0E-208D-42EDD573971D}"/>
              </a:ext>
            </a:extLst>
          </p:cNvPr>
          <p:cNvSpPr/>
          <p:nvPr/>
        </p:nvSpPr>
        <p:spPr>
          <a:xfrm>
            <a:off x="4372902" y="1324500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85C24-11EC-1B7A-C101-A174FACF2AD7}"/>
              </a:ext>
            </a:extLst>
          </p:cNvPr>
          <p:cNvSpPr txBox="1"/>
          <p:nvPr/>
        </p:nvSpPr>
        <p:spPr>
          <a:xfrm>
            <a:off x="4068353" y="13245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5110-26A8-9329-0D75-95ED04324F60}"/>
              </a:ext>
            </a:extLst>
          </p:cNvPr>
          <p:cNvSpPr txBox="1"/>
          <p:nvPr/>
        </p:nvSpPr>
        <p:spPr>
          <a:xfrm>
            <a:off x="2694417" y="20518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  <a:r>
              <a:rPr lang="en-US" altLang="zh-CN" dirty="0"/>
              <a:t>1</a:t>
            </a:r>
            <a:endParaRPr lang="en-L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D9785-F436-4D64-DDB1-C15B50A26128}"/>
              </a:ext>
            </a:extLst>
          </p:cNvPr>
          <p:cNvSpPr txBox="1"/>
          <p:nvPr/>
        </p:nvSpPr>
        <p:spPr>
          <a:xfrm>
            <a:off x="3717916" y="20518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  <a:r>
              <a:rPr lang="en-US" altLang="zh-CN" dirty="0"/>
              <a:t>2</a:t>
            </a:r>
            <a:endParaRPr lang="en-L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E38B4-EE27-6B6F-0E26-5AA3C4A28861}"/>
              </a:ext>
            </a:extLst>
          </p:cNvPr>
          <p:cNvSpPr txBox="1"/>
          <p:nvPr/>
        </p:nvSpPr>
        <p:spPr>
          <a:xfrm>
            <a:off x="4770105" y="20518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  <a:r>
              <a:rPr lang="en-US" altLang="zh-CN" dirty="0"/>
              <a:t>3</a:t>
            </a:r>
            <a:endParaRPr lang="en-L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1FC016-7687-81FF-9523-70341C56AE76}"/>
              </a:ext>
            </a:extLst>
          </p:cNvPr>
          <p:cNvSpPr/>
          <p:nvPr/>
        </p:nvSpPr>
        <p:spPr>
          <a:xfrm>
            <a:off x="2832653" y="1972751"/>
            <a:ext cx="158261" cy="158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152DA-D937-A371-4951-8A1E0B43F4AD}"/>
              </a:ext>
            </a:extLst>
          </p:cNvPr>
          <p:cNvSpPr txBox="1"/>
          <p:nvPr/>
        </p:nvSpPr>
        <p:spPr>
          <a:xfrm>
            <a:off x="5696742" y="20518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  <a:r>
              <a:rPr lang="en-US" altLang="zh-CN" dirty="0"/>
              <a:t>4</a:t>
            </a:r>
            <a:endParaRPr lang="en-LU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F351FF-C795-A118-9C84-2679B0FE0886}"/>
              </a:ext>
            </a:extLst>
          </p:cNvPr>
          <p:cNvSpPr/>
          <p:nvPr/>
        </p:nvSpPr>
        <p:spPr>
          <a:xfrm>
            <a:off x="3872223" y="1972750"/>
            <a:ext cx="158261" cy="158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F86310-D7F2-DF0B-3D54-51CE48D71FC0}"/>
              </a:ext>
            </a:extLst>
          </p:cNvPr>
          <p:cNvSpPr/>
          <p:nvPr/>
        </p:nvSpPr>
        <p:spPr>
          <a:xfrm>
            <a:off x="4908341" y="1972749"/>
            <a:ext cx="158261" cy="158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E9EC7-B4DE-5CAE-FDF0-B81D57743E4B}"/>
              </a:ext>
            </a:extLst>
          </p:cNvPr>
          <p:cNvSpPr/>
          <p:nvPr/>
        </p:nvSpPr>
        <p:spPr>
          <a:xfrm>
            <a:off x="5834978" y="1972749"/>
            <a:ext cx="158261" cy="158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51DB4-9AA6-3BC8-D19F-E89E60CC00FE}"/>
              </a:ext>
            </a:extLst>
          </p:cNvPr>
          <p:cNvSpPr txBox="1"/>
          <p:nvPr/>
        </p:nvSpPr>
        <p:spPr>
          <a:xfrm>
            <a:off x="2760940" y="2340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L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47553-91C7-6C9D-3D50-293FE88A2079}"/>
              </a:ext>
            </a:extLst>
          </p:cNvPr>
          <p:cNvSpPr txBox="1"/>
          <p:nvPr/>
        </p:nvSpPr>
        <p:spPr>
          <a:xfrm>
            <a:off x="3784440" y="2357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L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C8AE88-A657-67EE-DB66-FCAD7C1C4FBA}"/>
              </a:ext>
            </a:extLst>
          </p:cNvPr>
          <p:cNvSpPr txBox="1"/>
          <p:nvPr/>
        </p:nvSpPr>
        <p:spPr>
          <a:xfrm>
            <a:off x="4834133" y="2362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L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D89C4-05E0-E5EF-7BC9-C690640AC231}"/>
              </a:ext>
            </a:extLst>
          </p:cNvPr>
          <p:cNvSpPr txBox="1"/>
          <p:nvPr/>
        </p:nvSpPr>
        <p:spPr>
          <a:xfrm>
            <a:off x="5763265" y="2345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L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E861DB-B4FC-B618-C1E4-85DD0AC7F642}"/>
              </a:ext>
            </a:extLst>
          </p:cNvPr>
          <p:cNvSpPr txBox="1"/>
          <p:nvPr/>
        </p:nvSpPr>
        <p:spPr>
          <a:xfrm>
            <a:off x="2890049" y="31703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0:</a:t>
            </a:r>
            <a:r>
              <a:rPr lang="zh-CN" altLang="en-US" dirty="0"/>
              <a:t> </a:t>
            </a:r>
            <a:endParaRPr lang="en-L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A2351-0C5D-B1DE-B256-D6D38F26DFB9}"/>
              </a:ext>
            </a:extLst>
          </p:cNvPr>
          <p:cNvSpPr txBox="1"/>
          <p:nvPr/>
        </p:nvSpPr>
        <p:spPr>
          <a:xfrm>
            <a:off x="3307151" y="3093454"/>
            <a:ext cx="5064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The prediction result of the original node is the </a:t>
            </a:r>
            <a:r>
              <a:rPr lang="en-LU" dirty="0">
                <a:solidFill>
                  <a:srgbClr val="FF0000"/>
                </a:solidFill>
              </a:rPr>
              <a:t>same as the prediction result</a:t>
            </a:r>
            <a:r>
              <a:rPr lang="en-LU" dirty="0"/>
              <a:t> of the mutated 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1DF7-37B5-7F66-F388-465E8C3F8BDF}"/>
              </a:ext>
            </a:extLst>
          </p:cNvPr>
          <p:cNvSpPr txBox="1"/>
          <p:nvPr/>
        </p:nvSpPr>
        <p:spPr>
          <a:xfrm>
            <a:off x="3228776" y="3876885"/>
            <a:ext cx="609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The prediction result of the original node is </a:t>
            </a:r>
          </a:p>
          <a:p>
            <a:r>
              <a:rPr lang="en-LU" dirty="0">
                <a:solidFill>
                  <a:srgbClr val="FF0000"/>
                </a:solidFill>
              </a:rPr>
              <a:t>different from the prediction result </a:t>
            </a:r>
            <a:r>
              <a:rPr lang="en-LU" dirty="0"/>
              <a:t>of the mutated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777BD6-4B1D-A33D-3A38-C7F76AFCBD14}"/>
              </a:ext>
            </a:extLst>
          </p:cNvPr>
          <p:cNvSpPr txBox="1"/>
          <p:nvPr/>
        </p:nvSpPr>
        <p:spPr>
          <a:xfrm>
            <a:off x="2916746" y="408476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</a:t>
            </a:r>
            <a:endParaRPr lang="en-LU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7B8A32F-3AB1-EBBB-C4F2-5B8A015CCF45}"/>
              </a:ext>
            </a:extLst>
          </p:cNvPr>
          <p:cNvSpPr/>
          <p:nvPr/>
        </p:nvSpPr>
        <p:spPr>
          <a:xfrm>
            <a:off x="6847999" y="1972749"/>
            <a:ext cx="387118" cy="26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699D9C-5FB1-07C5-B5AD-EFD671FD0B80}"/>
              </a:ext>
            </a:extLst>
          </p:cNvPr>
          <p:cNvSpPr txBox="1"/>
          <p:nvPr/>
        </p:nvSpPr>
        <p:spPr>
          <a:xfrm>
            <a:off x="7668957" y="206240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(0   1   1   0)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15643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29ADE9-8D67-1FA2-3F4C-9DF4CABA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45480" cy="759587"/>
          </a:xfrm>
        </p:spPr>
        <p:txBody>
          <a:bodyPr>
            <a:normAutofit fontScale="90000"/>
          </a:bodyPr>
          <a:lstStyle/>
          <a:p>
            <a:r>
              <a:rPr lang="en-GB" sz="2800" b="1" dirty="0"/>
              <a:t>Feature extraction from mutation results</a:t>
            </a:r>
            <a:endParaRPr lang="en-LU" sz="28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8617F-48B9-8CD8-3562-13672F1A29F1}"/>
              </a:ext>
            </a:extLst>
          </p:cNvPr>
          <p:cNvSpPr/>
          <p:nvPr/>
        </p:nvSpPr>
        <p:spPr>
          <a:xfrm>
            <a:off x="715303" y="283453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EC52B8-454E-CB08-9C3D-02A60F30613A}"/>
              </a:ext>
            </a:extLst>
          </p:cNvPr>
          <p:cNvSpPr txBox="1"/>
          <p:nvPr/>
        </p:nvSpPr>
        <p:spPr>
          <a:xfrm>
            <a:off x="410754" y="283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E07ED-4682-B7CA-A05C-1537994EB190}"/>
              </a:ext>
            </a:extLst>
          </p:cNvPr>
          <p:cNvSpPr txBox="1"/>
          <p:nvPr/>
        </p:nvSpPr>
        <p:spPr>
          <a:xfrm>
            <a:off x="3615078" y="203290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(0   1   1   0)</a:t>
            </a:r>
            <a:endParaRPr lang="en-L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54571C-EF16-515C-1B50-8B4025481F17}"/>
              </a:ext>
            </a:extLst>
          </p:cNvPr>
          <p:cNvSpPr txBox="1"/>
          <p:nvPr/>
        </p:nvSpPr>
        <p:spPr>
          <a:xfrm>
            <a:off x="3615077" y="265724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(0   0   1   0)</a:t>
            </a:r>
            <a:endParaRPr lang="en-L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8253F9-E632-784B-CAB4-DFFCC8F61121}"/>
              </a:ext>
            </a:extLst>
          </p:cNvPr>
          <p:cNvSpPr txBox="1"/>
          <p:nvPr/>
        </p:nvSpPr>
        <p:spPr>
          <a:xfrm>
            <a:off x="3615076" y="334525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(0   0   0   1)</a:t>
            </a:r>
            <a:endParaRPr lang="en-LU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5745EBC-BC54-9996-4644-5DAEC93B70A5}"/>
              </a:ext>
            </a:extLst>
          </p:cNvPr>
          <p:cNvSpPr/>
          <p:nvPr/>
        </p:nvSpPr>
        <p:spPr>
          <a:xfrm>
            <a:off x="1310522" y="2730479"/>
            <a:ext cx="353961" cy="31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13A768-28C9-9EFB-C388-BFAF3553C6DC}"/>
              </a:ext>
            </a:extLst>
          </p:cNvPr>
          <p:cNvSpPr txBox="1"/>
          <p:nvPr/>
        </p:nvSpPr>
        <p:spPr>
          <a:xfrm>
            <a:off x="1869080" y="2023166"/>
            <a:ext cx="2131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1400" b="1" dirty="0"/>
              <a:t>Graph structure </a:t>
            </a:r>
          </a:p>
          <a:p>
            <a:r>
              <a:rPr lang="en-LU" sz="1400" b="1" dirty="0"/>
              <a:t>mutation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A64BB7-3D9C-BF2E-FC7C-9A14918B2E4E}"/>
              </a:ext>
            </a:extLst>
          </p:cNvPr>
          <p:cNvSpPr txBox="1"/>
          <p:nvPr/>
        </p:nvSpPr>
        <p:spPr>
          <a:xfrm>
            <a:off x="1869080" y="2692883"/>
            <a:ext cx="126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1400" b="1" dirty="0"/>
              <a:t>Node feature</a:t>
            </a:r>
          </a:p>
          <a:p>
            <a:r>
              <a:rPr lang="en-LU" sz="1400" b="1" dirty="0"/>
              <a:t>mutation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5D3D48-60F4-9B84-AA83-BFA95A8062BC}"/>
              </a:ext>
            </a:extLst>
          </p:cNvPr>
          <p:cNvSpPr txBox="1"/>
          <p:nvPr/>
        </p:nvSpPr>
        <p:spPr>
          <a:xfrm>
            <a:off x="1869079" y="3268308"/>
            <a:ext cx="126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Graph model</a:t>
            </a:r>
          </a:p>
          <a:p>
            <a:r>
              <a:rPr lang="en-GB" sz="1400" b="1" dirty="0"/>
              <a:t>mutation</a:t>
            </a:r>
            <a:endParaRPr lang="en-LU" sz="1400" b="1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4272885-774B-107B-0975-7CE412A39A2A}"/>
              </a:ext>
            </a:extLst>
          </p:cNvPr>
          <p:cNvSpPr/>
          <p:nvPr/>
        </p:nvSpPr>
        <p:spPr>
          <a:xfrm>
            <a:off x="3214784" y="2153031"/>
            <a:ext cx="353961" cy="14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D21BE6A-6D41-D5C9-2C05-B4A15CF484ED}"/>
              </a:ext>
            </a:extLst>
          </p:cNvPr>
          <p:cNvSpPr/>
          <p:nvPr/>
        </p:nvSpPr>
        <p:spPr>
          <a:xfrm>
            <a:off x="3214783" y="2834534"/>
            <a:ext cx="353961" cy="14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8DD622F-B4EC-ADFB-AEB6-90F41B2C59FB}"/>
              </a:ext>
            </a:extLst>
          </p:cNvPr>
          <p:cNvSpPr/>
          <p:nvPr/>
        </p:nvSpPr>
        <p:spPr>
          <a:xfrm>
            <a:off x="3214783" y="3509822"/>
            <a:ext cx="353961" cy="14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B7CB9CC9-92FA-B80C-C959-F1BEEC923785}"/>
              </a:ext>
            </a:extLst>
          </p:cNvPr>
          <p:cNvSpPr/>
          <p:nvPr/>
        </p:nvSpPr>
        <p:spPr>
          <a:xfrm>
            <a:off x="5265207" y="2699312"/>
            <a:ext cx="353961" cy="31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F2CA03-4BE1-5394-E5AE-9054F5CE342D}"/>
              </a:ext>
            </a:extLst>
          </p:cNvPr>
          <p:cNvSpPr txBox="1"/>
          <p:nvPr/>
        </p:nvSpPr>
        <p:spPr>
          <a:xfrm>
            <a:off x="5018140" y="2354727"/>
            <a:ext cx="94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b="1" dirty="0"/>
              <a:t>concat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A13F6F-48BE-6A5C-3AC0-D30FA236E6B7}"/>
              </a:ext>
            </a:extLst>
          </p:cNvPr>
          <p:cNvSpPr txBox="1"/>
          <p:nvPr/>
        </p:nvSpPr>
        <p:spPr>
          <a:xfrm>
            <a:off x="5866235" y="2677143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(0   1   1   0  0   0   1   0  0   0   0   1)</a:t>
            </a:r>
            <a:endParaRPr lang="en-L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E8D14F-6FCB-9D6A-94A8-4B00E50287FC}"/>
              </a:ext>
            </a:extLst>
          </p:cNvPr>
          <p:cNvSpPr txBox="1"/>
          <p:nvPr/>
        </p:nvSpPr>
        <p:spPr>
          <a:xfrm>
            <a:off x="6298244" y="16615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</a:t>
            </a:r>
            <a:r>
              <a:rPr lang="en-LU" b="1" dirty="0"/>
              <a:t>achine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endParaRPr lang="en-LU" b="1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3DC7822-B176-BE70-4BD7-1E6A0106112D}"/>
              </a:ext>
            </a:extLst>
          </p:cNvPr>
          <p:cNvSpPr/>
          <p:nvPr/>
        </p:nvSpPr>
        <p:spPr>
          <a:xfrm rot="5400000">
            <a:off x="7288588" y="2154582"/>
            <a:ext cx="353961" cy="31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9A28E23A-9B83-A6E2-7A48-F3109829BADB}"/>
              </a:ext>
            </a:extLst>
          </p:cNvPr>
          <p:cNvSpPr/>
          <p:nvPr/>
        </p:nvSpPr>
        <p:spPr>
          <a:xfrm rot="5400000">
            <a:off x="7288588" y="3219791"/>
            <a:ext cx="353961" cy="31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0105C-D546-C542-9B44-C0F98B574FD5}"/>
              </a:ext>
            </a:extLst>
          </p:cNvPr>
          <p:cNvSpPr txBox="1"/>
          <p:nvPr/>
        </p:nvSpPr>
        <p:spPr>
          <a:xfrm>
            <a:off x="7256206" y="37018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0.7</a:t>
            </a:r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81A8F0-A2B9-E634-A3A3-EAE8102963CE}"/>
              </a:ext>
            </a:extLst>
          </p:cNvPr>
          <p:cNvSpPr txBox="1"/>
          <p:nvPr/>
        </p:nvSpPr>
        <p:spPr>
          <a:xfrm>
            <a:off x="1897075" y="4369954"/>
            <a:ext cx="793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The larger the value, the easier it is to be wrongly predicted by the original model. </a:t>
            </a:r>
          </a:p>
          <a:p>
            <a:r>
              <a:rPr lang="en-LU" dirty="0">
                <a:solidFill>
                  <a:srgbClr val="FF0000"/>
                </a:solidFill>
              </a:rPr>
              <a:t>We sort the values from large to small.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B4B476-8F7E-11AC-0B0F-E3D0D0F0D351}"/>
              </a:ext>
            </a:extLst>
          </p:cNvPr>
          <p:cNvSpPr txBox="1"/>
          <p:nvPr/>
        </p:nvSpPr>
        <p:spPr>
          <a:xfrm>
            <a:off x="7732618" y="3692786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283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02433D-171E-8B97-311A-B6CC8155AC43}"/>
              </a:ext>
            </a:extLst>
          </p:cNvPr>
          <p:cNvSpPr txBox="1"/>
          <p:nvPr/>
        </p:nvSpPr>
        <p:spPr>
          <a:xfrm>
            <a:off x="814849" y="420018"/>
            <a:ext cx="3727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2400" b="1" dirty="0"/>
              <a:t>GNN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models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datasets</a:t>
            </a:r>
            <a:endParaRPr lang="en-LU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7B0B9-6BF5-014F-2DA3-CACFF316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1149657"/>
            <a:ext cx="7772400" cy="3850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775C3-AF88-A8EE-2E21-1BE8F0088952}"/>
              </a:ext>
            </a:extLst>
          </p:cNvPr>
          <p:cNvSpPr txBox="1"/>
          <p:nvPr/>
        </p:nvSpPr>
        <p:spPr>
          <a:xfrm>
            <a:off x="3224719" y="5156020"/>
            <a:ext cx="466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datasets, 4 GNN models, 7 attack techniques</a:t>
            </a:r>
            <a:endParaRPr lang="en-L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5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7CC4B-7F49-53A6-B40D-F1E73A8335CD}"/>
              </a:ext>
            </a:extLst>
          </p:cNvPr>
          <p:cNvSpPr txBox="1"/>
          <p:nvPr/>
        </p:nvSpPr>
        <p:spPr>
          <a:xfrm>
            <a:off x="418289" y="379379"/>
            <a:ext cx="426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RQ1: Effectiveness of NodeRank</a:t>
            </a:r>
            <a:endParaRPr lang="en-LU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76964-200F-F55D-F5F8-169FFE39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7" y="1166283"/>
            <a:ext cx="10909885" cy="1518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EDFC7-5890-3527-E293-D4D36EA0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599" y="2772112"/>
            <a:ext cx="6654800" cy="195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1D2405-4F6D-B592-3E53-8D6832D78587}"/>
              </a:ext>
            </a:extLst>
          </p:cNvPr>
          <p:cNvSpPr txBox="1"/>
          <p:nvPr/>
        </p:nvSpPr>
        <p:spPr>
          <a:xfrm>
            <a:off x="1636680" y="5278292"/>
            <a:ext cx="9413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On natural inputs, </a:t>
            </a:r>
            <a:r>
              <a:rPr lang="en-LU" dirty="0">
                <a:solidFill>
                  <a:srgbClr val="FF0000"/>
                </a:solidFill>
              </a:rPr>
              <a:t>NodeRank performs the best across all the subjects in terms of APFD</a:t>
            </a:r>
            <a:r>
              <a:rPr lang="en-LU" dirty="0"/>
              <a:t>, with the average </a:t>
            </a:r>
            <a:r>
              <a:rPr lang="en-LU" dirty="0">
                <a:solidFill>
                  <a:srgbClr val="FF0000"/>
                </a:solidFill>
              </a:rPr>
              <a:t>improvement of 11.91%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en-LU" dirty="0">
                <a:solidFill>
                  <a:srgbClr val="FF0000"/>
                </a:solidFill>
              </a:rPr>
              <a:t>17.94% </a:t>
            </a:r>
            <a:r>
              <a:rPr lang="en-LU" dirty="0"/>
              <a:t>compared with DeepGini, MP and Margin.</a:t>
            </a:r>
          </a:p>
        </p:txBody>
      </p:sp>
    </p:spTree>
    <p:extLst>
      <p:ext uri="{BB962C8B-B14F-4D97-AF65-F5344CB8AC3E}">
        <p14:creationId xmlns:p14="http://schemas.microsoft.com/office/powerpoint/2010/main" val="53282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361AAF-70AD-4C43-8029-FBE62E44C6EF}"/>
              </a:ext>
            </a:extLst>
          </p:cNvPr>
          <p:cNvSpPr txBox="1"/>
          <p:nvPr/>
        </p:nvSpPr>
        <p:spPr>
          <a:xfrm>
            <a:off x="632860" y="397662"/>
            <a:ext cx="9762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/>
              <a:t>RQ2: Effectiveness of NodeRank on Graph Adversarial Data</a:t>
            </a:r>
            <a:endParaRPr lang="en-LU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F3B3-1B62-570D-4149-53BEF491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5" y="859327"/>
            <a:ext cx="6163682" cy="5654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853DA4-8A9D-52A8-C3F3-14E7D6084E44}"/>
              </a:ext>
            </a:extLst>
          </p:cNvPr>
          <p:cNvSpPr txBox="1"/>
          <p:nvPr/>
        </p:nvSpPr>
        <p:spPr>
          <a:xfrm>
            <a:off x="6375697" y="259061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On graph adversarial inputs, </a:t>
            </a:r>
            <a:r>
              <a:rPr lang="en-LU" dirty="0">
                <a:solidFill>
                  <a:srgbClr val="FF0000"/>
                </a:solidFill>
              </a:rPr>
              <a:t>NodeRank performs the best across all the subjects</a:t>
            </a:r>
            <a:r>
              <a:rPr lang="en-LU" dirty="0"/>
              <a:t> in terms of APFD</a:t>
            </a:r>
            <a:r>
              <a:rPr lang="en-US" dirty="0"/>
              <a:t>,</a:t>
            </a:r>
            <a:r>
              <a:rPr lang="en-LU" dirty="0"/>
              <a:t> with the average </a:t>
            </a:r>
            <a:r>
              <a:rPr lang="en-LU" dirty="0">
                <a:solidFill>
                  <a:srgbClr val="FF0000"/>
                </a:solidFill>
              </a:rPr>
              <a:t>improvement of 8.19% ~25.66% </a:t>
            </a:r>
            <a:r>
              <a:rPr lang="en-LU" dirty="0"/>
              <a:t>compared with existing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1849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2D670-825A-A2BC-79B3-D21AC0B79140}"/>
              </a:ext>
            </a:extLst>
          </p:cNvPr>
          <p:cNvSpPr txBox="1"/>
          <p:nvPr/>
        </p:nvSpPr>
        <p:spPr>
          <a:xfrm>
            <a:off x="1576136" y="1631829"/>
            <a:ext cx="8867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2400" b="1" dirty="0"/>
              <a:t>RQ3: Influence of Ensemble Learning Methods</a:t>
            </a:r>
          </a:p>
          <a:p>
            <a:endParaRPr lang="en-LU" sz="2400" b="1" dirty="0"/>
          </a:p>
          <a:p>
            <a:r>
              <a:rPr lang="en-LU" sz="2400" b="1" dirty="0"/>
              <a:t>RQ4: Contributions of each type of mutation rules to NodeRank</a:t>
            </a:r>
          </a:p>
        </p:txBody>
      </p:sp>
    </p:spTree>
    <p:extLst>
      <p:ext uri="{BB962C8B-B14F-4D97-AF65-F5344CB8AC3E}">
        <p14:creationId xmlns:p14="http://schemas.microsoft.com/office/powerpoint/2010/main" val="252683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16426</TotalTime>
  <Words>483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NodeRank</vt:lpstr>
      <vt:lpstr>PowerPoint Presentation</vt:lpstr>
      <vt:lpstr>PowerPoint Presentation</vt:lpstr>
      <vt:lpstr>Feature extraction from mutation results</vt:lpstr>
      <vt:lpstr>Feature extraction from mutation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Mutation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GraphPrior: Mutation-based Test Input Prioritization for Graph Neural Networks</dc:title>
  <dc:creator>LI YINGHUA</dc:creator>
  <cp:lastModifiedBy>LI YINGHUA</cp:lastModifiedBy>
  <cp:revision>175</cp:revision>
  <dcterms:created xsi:type="dcterms:W3CDTF">2022-11-16T22:16:18Z</dcterms:created>
  <dcterms:modified xsi:type="dcterms:W3CDTF">2023-01-19T09:10:15Z</dcterms:modified>
</cp:coreProperties>
</file>