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1" r:id="rId4"/>
    <p:sldId id="264" r:id="rId5"/>
    <p:sldId id="263" r:id="rId6"/>
    <p:sldId id="265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123"/>
    <a:srgbClr val="95AB25"/>
    <a:srgbClr val="819420"/>
    <a:srgbClr val="F7CB11"/>
    <a:srgbClr val="E2B808"/>
    <a:srgbClr val="F8D22F"/>
    <a:srgbClr val="344529"/>
    <a:srgbClr val="2B3922"/>
    <a:srgbClr val="2E3722"/>
    <a:srgbClr val="FC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Cultural diversity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Green enviroment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DB82356-3EB8-49D1-9E96-C7E8F0A3C87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Social Activity</a:t>
          </a:r>
        </a:p>
      </dgm:t>
    </dgm:pt>
    <dgm:pt modelId="{F44E7B49-F73B-4969-B918-5CC6F9DC7D6B}" type="parTrans" cxnId="{331ECC9F-3D8E-4F8C-9B00-116DCA1E4B24}">
      <dgm:prSet/>
      <dgm:spPr/>
      <dgm:t>
        <a:bodyPr/>
        <a:lstStyle/>
        <a:p>
          <a:endParaRPr lang="en-GB"/>
        </a:p>
      </dgm:t>
    </dgm:pt>
    <dgm:pt modelId="{A7D739B1-9EC2-433A-B9FB-FE0E8AE05034}" type="sibTrans" cxnId="{331ECC9F-3D8E-4F8C-9B00-116DCA1E4B24}">
      <dgm:prSet/>
      <dgm:spPr/>
      <dgm:t>
        <a:bodyPr/>
        <a:lstStyle/>
        <a:p>
          <a:endParaRPr lang="en-GB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Fitness (+ testing enviroment)</a:t>
          </a: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bg1"/>
        </a:solidFill>
        <a:ln>
          <a:solidFill>
            <a:schemeClr val="accent4"/>
          </a:solidFill>
        </a:ln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bg1"/>
        </a:solidFill>
        <a:ln>
          <a:solidFill>
            <a:schemeClr val="accent1"/>
          </a:solidFill>
        </a:ln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9000" r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3901A051-C48D-466B-ACBF-A8C3FF642531}" type="pres">
      <dgm:prSet presAssocID="{1DB82356-3EB8-49D1-9E96-C7E8F0A3C87C}" presName="compNode" presStyleCnt="0"/>
      <dgm:spPr/>
    </dgm:pt>
    <dgm:pt modelId="{DBA21BD1-2EE5-4B58-AB25-EC7F276E8C3D}" type="pres">
      <dgm:prSet presAssocID="{1DB82356-3EB8-49D1-9E96-C7E8F0A3C87C}" presName="iconBgRect" presStyleLbl="bgShp" presStyleIdx="2" presStyleCnt="4"/>
      <dgm:spPr>
        <a:solidFill>
          <a:schemeClr val="bg1"/>
        </a:solidFill>
        <a:ln>
          <a:solidFill>
            <a:schemeClr val="accent2"/>
          </a:solidFill>
        </a:ln>
      </dgm:spPr>
    </dgm:pt>
    <dgm:pt modelId="{518A9421-2918-495C-B83E-3506298A0147}" type="pres">
      <dgm:prSet presAssocID="{1DB82356-3EB8-49D1-9E96-C7E8F0A3C87C}" presName="iconRect" presStyleLbl="node1" presStyleIdx="2" presStyleCnt="4"/>
      <dgm:spPr>
        <a:blipFill rotWithShape="1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4000" r="-4000"/>
          </a:stretch>
        </a:blipFill>
      </dgm:spPr>
    </dgm:pt>
    <dgm:pt modelId="{7C9C4BC2-6F76-424F-B4D3-F1BEAEBA0588}" type="pres">
      <dgm:prSet presAssocID="{1DB82356-3EB8-49D1-9E96-C7E8F0A3C87C}" presName="spaceRect" presStyleCnt="0"/>
      <dgm:spPr/>
    </dgm:pt>
    <dgm:pt modelId="{0A01B3A4-FDE0-4CE3-820F-058BE75A4C43}" type="pres">
      <dgm:prSet presAssocID="{1DB82356-3EB8-49D1-9E96-C7E8F0A3C87C}" presName="textRect" presStyleLbl="revTx" presStyleIdx="2" presStyleCnt="4">
        <dgm:presLayoutVars>
          <dgm:chMax val="1"/>
          <dgm:chPref val="1"/>
        </dgm:presLayoutVars>
      </dgm:prSet>
      <dgm:spPr/>
    </dgm:pt>
    <dgm:pt modelId="{D0EE65D9-D908-4311-BBF7-455A4DEF2577}" type="pres">
      <dgm:prSet presAssocID="{A7D739B1-9EC2-433A-B9FB-FE0E8AE05034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3" presStyleCnt="4"/>
      <dgm:spPr>
        <a:solidFill>
          <a:schemeClr val="bg1"/>
        </a:solidFill>
        <a:ln>
          <a:solidFill>
            <a:schemeClr val="accent5"/>
          </a:solidFill>
        </a:ln>
      </dgm:spPr>
    </dgm:pt>
    <dgm:pt modelId="{39509775-983E-4110-B989-EE2CD6514BE0}" type="pres">
      <dgm:prSet presAssocID="{1C383F32-22E8-4F62-A3E0-BDC3D5F48992}" presName="iconRect" presStyleLbl="node1" presStyleIdx="3" presStyleCnt="4"/>
      <dgm:spPr>
        <a:blipFill rotWithShape="1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l="-11000" r="-1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8470B62-9A8F-44A7-BD58-F66E4C00E248}" type="presOf" srcId="{1DB82356-3EB8-49D1-9E96-C7E8F0A3C87C}" destId="{0A01B3A4-FDE0-4CE3-820F-058BE75A4C43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331ECC9F-3D8E-4F8C-9B00-116DCA1E4B24}" srcId="{01A66772-F185-4D58-B8BB-E9370D7A7A2B}" destId="{1DB82356-3EB8-49D1-9E96-C7E8F0A3C87C}" srcOrd="2" destOrd="0" parTransId="{F44E7B49-F73B-4969-B918-5CC6F9DC7D6B}" sibTransId="{A7D739B1-9EC2-433A-B9FB-FE0E8AE0503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D1F90D36-927F-4DEF-BB4D-D1638551532A}" type="presParOf" srcId="{50B3CE7C-E10B-4E23-BD93-03664997C932}" destId="{3901A051-C48D-466B-ACBF-A8C3FF642531}" srcOrd="4" destOrd="0" presId="urn:microsoft.com/office/officeart/2018/5/layout/IconCircleLabelList"/>
    <dgm:cxn modelId="{CDF63E15-12D1-4B20-9199-B6F28D704CBE}" type="presParOf" srcId="{3901A051-C48D-466B-ACBF-A8C3FF642531}" destId="{DBA21BD1-2EE5-4B58-AB25-EC7F276E8C3D}" srcOrd="0" destOrd="0" presId="urn:microsoft.com/office/officeart/2018/5/layout/IconCircleLabelList"/>
    <dgm:cxn modelId="{E85E5BC2-85F4-4436-A037-9EFE2C661BBC}" type="presParOf" srcId="{3901A051-C48D-466B-ACBF-A8C3FF642531}" destId="{518A9421-2918-495C-B83E-3506298A0147}" srcOrd="1" destOrd="0" presId="urn:microsoft.com/office/officeart/2018/5/layout/IconCircleLabelList"/>
    <dgm:cxn modelId="{5A077CBC-81BA-4404-A2D6-6095CAC35913}" type="presParOf" srcId="{3901A051-C48D-466B-ACBF-A8C3FF642531}" destId="{7C9C4BC2-6F76-424F-B4D3-F1BEAEBA0588}" srcOrd="2" destOrd="0" presId="urn:microsoft.com/office/officeart/2018/5/layout/IconCircleLabelList"/>
    <dgm:cxn modelId="{9A327DCD-AC73-4BA2-BDB7-3D5C6CA579FA}" type="presParOf" srcId="{3901A051-C48D-466B-ACBF-A8C3FF642531}" destId="{0A01B3A4-FDE0-4CE3-820F-058BE75A4C43}" srcOrd="3" destOrd="0" presId="urn:microsoft.com/office/officeart/2018/5/layout/IconCircleLabelList"/>
    <dgm:cxn modelId="{B21616C2-014A-4393-994A-9471A5E9C318}" type="presParOf" srcId="{50B3CE7C-E10B-4E23-BD93-03664997C932}" destId="{D0EE65D9-D908-4311-BBF7-455A4DEF2577}" srcOrd="5" destOrd="0" presId="urn:microsoft.com/office/officeart/2018/5/layout/IconCircleLabelList"/>
    <dgm:cxn modelId="{3A7F4DB9-1469-4F58-B633-24B7EEE084D1}" type="presParOf" srcId="{50B3CE7C-E10B-4E23-BD93-03664997C932}" destId="{ECFA770B-DE2C-4683-A038-58D0FE44BC27}" srcOrd="6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213310"/>
          <a:ext cx="1255425" cy="1255425"/>
        </a:xfrm>
        <a:prstGeom prst="ellipse">
          <a:avLst/>
        </a:prstGeom>
        <a:solidFill>
          <a:schemeClr val="bg1"/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480860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18597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800" kern="1200" dirty="0"/>
            <a:t>Cultural diversity</a:t>
          </a:r>
        </a:p>
      </dsp:txBody>
      <dsp:txXfrm>
        <a:off x="372805" y="1859770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213310"/>
          <a:ext cx="1255425" cy="1255425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480860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9000" r="-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18597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800" kern="1200" dirty="0"/>
            <a:t>Green enviroment</a:t>
          </a:r>
        </a:p>
      </dsp:txBody>
      <dsp:txXfrm>
        <a:off x="2791043" y="1859770"/>
        <a:ext cx="2058075" cy="720000"/>
      </dsp:txXfrm>
    </dsp:sp>
    <dsp:sp modelId="{DBA21BD1-2EE5-4B58-AB25-EC7F276E8C3D}">
      <dsp:nvSpPr>
        <dsp:cNvPr id="0" name=""/>
        <dsp:cNvSpPr/>
      </dsp:nvSpPr>
      <dsp:spPr>
        <a:xfrm>
          <a:off x="5610606" y="213310"/>
          <a:ext cx="1255425" cy="1255425"/>
        </a:xfrm>
        <a:prstGeom prst="ellipse">
          <a:avLst/>
        </a:prstGeom>
        <a:solidFill>
          <a:schemeClr val="bg1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A9421-2918-495C-B83E-3506298A0147}">
      <dsp:nvSpPr>
        <dsp:cNvPr id="0" name=""/>
        <dsp:cNvSpPr/>
      </dsp:nvSpPr>
      <dsp:spPr>
        <a:xfrm>
          <a:off x="5878155" y="480860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1B3A4-FDE0-4CE3-820F-058BE75A4C43}">
      <dsp:nvSpPr>
        <dsp:cNvPr id="0" name=""/>
        <dsp:cNvSpPr/>
      </dsp:nvSpPr>
      <dsp:spPr>
        <a:xfrm>
          <a:off x="5209281" y="18597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800" kern="1200" dirty="0"/>
            <a:t>Social Activity</a:t>
          </a:r>
        </a:p>
      </dsp:txBody>
      <dsp:txXfrm>
        <a:off x="5209281" y="1859770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8028844" y="213310"/>
          <a:ext cx="1255425" cy="1255425"/>
        </a:xfrm>
        <a:prstGeom prst="ellipse">
          <a:avLst/>
        </a:prstGeom>
        <a:solidFill>
          <a:schemeClr val="bg1"/>
        </a:solidFill>
        <a:ln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296394" y="480860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l="-11000" r="-1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27519" y="18597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800" kern="1200" dirty="0"/>
            <a:t>Fitness (+ testing enviroment)</a:t>
          </a:r>
        </a:p>
      </dsp:txBody>
      <dsp:txXfrm>
        <a:off x="7627519" y="18597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13/07/2020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13/07/2020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13/07/2020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13/07/2020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13/07/2020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13/07/2020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dirty="0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13/07/2020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13/07/2020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13/07/2020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13/07/2020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13/07/2020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13/07/2020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13/07/2020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i="1" cap="none" dirty="0">
                <a:solidFill>
                  <a:schemeClr val="tx1"/>
                </a:solidFill>
              </a:rPr>
              <a:t>eHeart</a:t>
            </a:r>
            <a:r>
              <a:rPr lang="it" sz="4400" cap="none" dirty="0">
                <a:solidFill>
                  <a:schemeClr val="tx1"/>
                </a:solidFill>
              </a:rPr>
              <a:t> Gets New office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2147B-DB3C-4940-A097-479A91A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i="1" dirty="0" err="1"/>
              <a:t>eHeart</a:t>
            </a:r>
            <a:r>
              <a:rPr lang="it-IT" dirty="0"/>
              <a:t> landing in the New World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2BE7F-6A50-4480-A557-26E7525F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13/07/2020</a:t>
            </a:fld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F55C5A-DA76-4295-9D42-F2B6C4A4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The wearable technology market is expected to grow at highest rate, especially since COVID-19</a:t>
            </a:r>
          </a:p>
          <a:p>
            <a:r>
              <a:rPr lang="en-GB" dirty="0"/>
              <a:t>North America represents the lion’s share</a:t>
            </a:r>
          </a:p>
          <a:p>
            <a:endParaRPr lang="en-GB" dirty="0"/>
          </a:p>
        </p:txBody>
      </p:sp>
      <p:pic>
        <p:nvPicPr>
          <p:cNvPr id="11" name="Picture 8" descr="World map polygon vector isolated on white background. Premium Vector">
            <a:extLst>
              <a:ext uri="{FF2B5EF4-FFF2-40B4-BE49-F238E27FC236}">
                <a16:creationId xmlns:a16="http://schemas.microsoft.com/office/drawing/2014/main" id="{3F0C04BC-EDF0-4C1B-9C99-114534EE3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10447" r="6748" b="8715"/>
          <a:stretch/>
        </p:blipFill>
        <p:spPr bwMode="auto">
          <a:xfrm>
            <a:off x="6286500" y="2572054"/>
            <a:ext cx="5029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09DFDD-D564-4572-B942-A0465658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150" y="3168079"/>
            <a:ext cx="4391025" cy="2784665"/>
          </a:xfrm>
          <a:prstGeom prst="rect">
            <a:avLst/>
          </a:prstGeom>
        </p:spPr>
      </p:pic>
      <p:sp>
        <p:nvSpPr>
          <p:cNvPr id="9" name="Freccia circolare a destra 8">
            <a:extLst>
              <a:ext uri="{FF2B5EF4-FFF2-40B4-BE49-F238E27FC236}">
                <a16:creationId xmlns:a16="http://schemas.microsoft.com/office/drawing/2014/main" id="{D71EC74A-F896-4B9A-838A-C5C9CB5E15EB}"/>
              </a:ext>
            </a:extLst>
          </p:cNvPr>
          <p:cNvSpPr/>
          <p:nvPr/>
        </p:nvSpPr>
        <p:spPr>
          <a:xfrm rot="5081634">
            <a:off x="7675276" y="2436928"/>
            <a:ext cx="385439" cy="146488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8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it" i="1" dirty="0"/>
              <a:t>eHeart</a:t>
            </a:r>
            <a:r>
              <a:rPr lang="it" dirty="0"/>
              <a:t>: health from within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97481"/>
              </p:ext>
            </p:extLst>
          </p:nvPr>
        </p:nvGraphicFramePr>
        <p:xfrm>
          <a:off x="1066800" y="2979069"/>
          <a:ext cx="10058400" cy="279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4F9165-EA07-43DF-9F52-6C1A816D33FC}"/>
              </a:ext>
            </a:extLst>
          </p:cNvPr>
          <p:cNvSpPr txBox="1"/>
          <p:nvPr/>
        </p:nvSpPr>
        <p:spPr>
          <a:xfrm>
            <a:off x="895350" y="1838325"/>
            <a:ext cx="1022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new office location should reflect </a:t>
            </a:r>
            <a:r>
              <a:rPr lang="en-US" i="1" dirty="0" err="1"/>
              <a:t>eHeart</a:t>
            </a:r>
            <a:r>
              <a:rPr lang="en-US" dirty="0"/>
              <a:t> cultural philosophy. We aim to improve the quality of life, so let’s start from within!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801DB-AEF2-4887-B472-7B79C184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New York vs Toronto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3CD95-EA95-481A-893F-C6EFF1C80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37174"/>
            <a:ext cx="4663440" cy="3145245"/>
          </a:xfrm>
        </p:spPr>
        <p:txBody>
          <a:bodyPr/>
          <a:lstStyle/>
          <a:p>
            <a:pPr algn="just"/>
            <a:r>
              <a:rPr lang="en-US" dirty="0"/>
              <a:t>New York and Toronto are both financial center of their respective countries</a:t>
            </a:r>
          </a:p>
          <a:p>
            <a:pPr algn="just"/>
            <a:r>
              <a:rPr lang="en-US" dirty="0"/>
              <a:t>Both are culturally diverse with more than 50% of population with minority background.</a:t>
            </a:r>
          </a:p>
          <a:p>
            <a:pPr algn="just"/>
            <a:r>
              <a:rPr lang="en-US" dirty="0"/>
              <a:t>New York, however, has a higher percentage of public green space, which almost doubles Toronto.</a:t>
            </a:r>
          </a:p>
          <a:p>
            <a:pPr algn="just"/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D915C08-AB0E-4041-AB26-2050A7DAB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1012" y="2572544"/>
            <a:ext cx="3924300" cy="2809875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E82C68-788D-4FC2-9872-23D10744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13/07/2020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27D17-AF52-46EC-A11E-698B418E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York Neighborhoods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3D85-71E6-471F-9FB3-759423623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The neighborhoods with the most facilities such as pubs and gym are in Manhattan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4E3686B-5F96-433E-8A94-29E89657DF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860" y="2103438"/>
            <a:ext cx="4310605" cy="374808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A68E16-7FDC-4394-B396-BE73EBC2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13/07/2020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6A22EF-5505-4212-A017-8BA2D0BB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66110"/>
            <a:ext cx="48387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0441B-EFCF-4FA5-AA62-57A2C748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15CBBA-802C-4553-8CF8-65AE8741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65760"/>
          </a:xfrm>
        </p:spPr>
        <p:txBody>
          <a:bodyPr/>
          <a:lstStyle/>
          <a:p>
            <a:r>
              <a:rPr lang="en-US" dirty="0"/>
              <a:t>The ideal location for the </a:t>
            </a:r>
            <a:r>
              <a:rPr lang="en-US" i="1" dirty="0" err="1"/>
              <a:t>eHeart</a:t>
            </a:r>
            <a:r>
              <a:rPr lang="en-US" dirty="0"/>
              <a:t> North America office is in the area around Central Park, New York.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3E2969-62B1-403A-936B-2F85F48E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13/07/2020</a:t>
            </a:fld>
            <a:endParaRPr lang="en-US"/>
          </a:p>
        </p:txBody>
      </p:sp>
      <p:pic>
        <p:nvPicPr>
          <p:cNvPr id="2052" name="Picture 4" descr="Giro in carrozza per Central Park a New York - Civitatis.com">
            <a:extLst>
              <a:ext uri="{FF2B5EF4-FFF2-40B4-BE49-F238E27FC236}">
                <a16:creationId xmlns:a16="http://schemas.microsoft.com/office/drawing/2014/main" id="{08E983DA-CA01-4769-BB17-286FE79F4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26421"/>
          <a:stretch/>
        </p:blipFill>
        <p:spPr bwMode="auto">
          <a:xfrm>
            <a:off x="1066799" y="2559710"/>
            <a:ext cx="10058399" cy="37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3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{436FB41A-71C0-4711-B6BD-C15BBB8DEC52}tf78438558_win32</Template>
  <TotalTime>112</TotalTime>
  <Words>164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eHeart Gets New office</vt:lpstr>
      <vt:lpstr>eHeart landing in the New World</vt:lpstr>
      <vt:lpstr>eHeart: health from within</vt:lpstr>
      <vt:lpstr>New York vs Toronto</vt:lpstr>
      <vt:lpstr>New York Neighborhoods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eHeart Gets New office</dc:title>
  <dc:creator>Yingji Wu</dc:creator>
  <cp:lastModifiedBy>Yingji Wu</cp:lastModifiedBy>
  <cp:revision>29</cp:revision>
  <dcterms:created xsi:type="dcterms:W3CDTF">2020-07-12T20:04:41Z</dcterms:created>
  <dcterms:modified xsi:type="dcterms:W3CDTF">2020-07-13T09:01:16Z</dcterms:modified>
</cp:coreProperties>
</file>