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notesMasterIdLst>
    <p:notesMasterId r:id="rId16"/>
  </p:notesMasterIdLst>
  <p:sldIdLst>
    <p:sldId id="264" r:id="rId2"/>
    <p:sldId id="265" r:id="rId3"/>
    <p:sldId id="268" r:id="rId4"/>
    <p:sldId id="266" r:id="rId5"/>
    <p:sldId id="267" r:id="rId6"/>
    <p:sldId id="269" r:id="rId7"/>
    <p:sldId id="278" r:id="rId8"/>
    <p:sldId id="277" r:id="rId9"/>
    <p:sldId id="270" r:id="rId10"/>
    <p:sldId id="271" r:id="rId11"/>
    <p:sldId id="272" r:id="rId12"/>
    <p:sldId id="279"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9555"/>
  </p:normalViewPr>
  <p:slideViewPr>
    <p:cSldViewPr snapToGrid="0" snapToObjects="1">
      <p:cViewPr varScale="1">
        <p:scale>
          <a:sx n="116" d="100"/>
          <a:sy n="116" d="100"/>
        </p:scale>
        <p:origin x="224"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8253C-9C46-0840-B6CA-DC215803A7CA}"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65248-DA0B-504A-B8A2-F70F53621B4F}" type="slidenum">
              <a:rPr lang="en-US" smtClean="0"/>
              <a:t>‹#›</a:t>
            </a:fld>
            <a:endParaRPr lang="en-US"/>
          </a:p>
        </p:txBody>
      </p:sp>
    </p:spTree>
    <p:extLst>
      <p:ext uri="{BB962C8B-B14F-4D97-AF65-F5344CB8AC3E}">
        <p14:creationId xmlns:p14="http://schemas.microsoft.com/office/powerpoint/2010/main" val="199889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worked on this as a COMP 400 project with Martin throughout this semester</a:t>
            </a:r>
          </a:p>
        </p:txBody>
      </p:sp>
      <p:sp>
        <p:nvSpPr>
          <p:cNvPr id="4" name="Slide Number Placeholder 3"/>
          <p:cNvSpPr>
            <a:spLocks noGrp="1"/>
          </p:cNvSpPr>
          <p:nvPr>
            <p:ph type="sldNum" sz="quarter" idx="5"/>
          </p:nvPr>
        </p:nvSpPr>
        <p:spPr/>
        <p:txBody>
          <a:bodyPr/>
          <a:lstStyle/>
          <a:p>
            <a:fld id="{CB665248-DA0B-504A-B8A2-F70F53621B4F}" type="slidenum">
              <a:rPr lang="en-US" smtClean="0"/>
              <a:t>1</a:t>
            </a:fld>
            <a:endParaRPr lang="en-US"/>
          </a:p>
        </p:txBody>
      </p:sp>
    </p:spTree>
    <p:extLst>
      <p:ext uri="{BB962C8B-B14F-4D97-AF65-F5344CB8AC3E}">
        <p14:creationId xmlns:p14="http://schemas.microsoft.com/office/powerpoint/2010/main" val="1001755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class diagram, we added an interface named </a:t>
            </a:r>
            <a:r>
              <a:rPr lang="en-US" dirty="0" err="1"/>
              <a:t>EdgeLayouter</a:t>
            </a:r>
            <a:r>
              <a:rPr lang="en-US" dirty="0"/>
              <a:t>. It has a layout method that would take </a:t>
            </a:r>
            <a:r>
              <a:rPr lang="en-US" dirty="0" err="1"/>
              <a:t>EdgeLayout</a:t>
            </a:r>
            <a:r>
              <a:rPr lang="en-US" dirty="0"/>
              <a:t> as a parameter. </a:t>
            </a:r>
            <a:r>
              <a:rPr lang="en-US" dirty="0" err="1"/>
              <a:t>EdgeLayout</a:t>
            </a:r>
            <a:r>
              <a:rPr lang="en-US" dirty="0"/>
              <a:t> is basically a wrapper for the HashMap which uses Edge as a key and its </a:t>
            </a:r>
            <a:r>
              <a:rPr lang="en-US" dirty="0" err="1"/>
              <a:t>EdgePath</a:t>
            </a:r>
            <a:r>
              <a:rPr lang="en-US" dirty="0"/>
              <a:t> as the value. </a:t>
            </a:r>
            <a:r>
              <a:rPr lang="en-US" dirty="0" err="1"/>
              <a:t>EdgePath</a:t>
            </a:r>
            <a:r>
              <a:rPr lang="en-US" dirty="0"/>
              <a:t> is an array of points that represents the edge path. The goal of calling the layout method is to calculate the </a:t>
            </a:r>
            <a:r>
              <a:rPr lang="en-US" dirty="0" err="1"/>
              <a:t>EdgeLayout</a:t>
            </a:r>
            <a:r>
              <a:rPr lang="en-US" dirty="0"/>
              <a:t> for the corresponding diagram. Inside the </a:t>
            </a:r>
            <a:r>
              <a:rPr lang="en-US" dirty="0" err="1"/>
              <a:t>DiagramViewer</a:t>
            </a:r>
            <a:r>
              <a:rPr lang="en-US" dirty="0"/>
              <a:t>, we would create a single instance of the corresponding </a:t>
            </a:r>
            <a:r>
              <a:rPr lang="en-US" dirty="0" err="1"/>
              <a:t>Layouter</a:t>
            </a:r>
            <a:r>
              <a:rPr lang="en-US" dirty="0"/>
              <a:t>.</a:t>
            </a:r>
          </a:p>
        </p:txBody>
      </p:sp>
      <p:sp>
        <p:nvSpPr>
          <p:cNvPr id="4" name="Slide Number Placeholder 3"/>
          <p:cNvSpPr>
            <a:spLocks noGrp="1"/>
          </p:cNvSpPr>
          <p:nvPr>
            <p:ph type="sldNum" sz="quarter" idx="5"/>
          </p:nvPr>
        </p:nvSpPr>
        <p:spPr/>
        <p:txBody>
          <a:bodyPr/>
          <a:lstStyle/>
          <a:p>
            <a:fld id="{CB665248-DA0B-504A-B8A2-F70F53621B4F}" type="slidenum">
              <a:rPr lang="en-US" smtClean="0"/>
              <a:t>11</a:t>
            </a:fld>
            <a:endParaRPr lang="en-US"/>
          </a:p>
        </p:txBody>
      </p:sp>
    </p:spTree>
    <p:extLst>
      <p:ext uri="{BB962C8B-B14F-4D97-AF65-F5344CB8AC3E}">
        <p14:creationId xmlns:p14="http://schemas.microsoft.com/office/powerpoint/2010/main" val="78430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stateful </a:t>
            </a:r>
            <a:r>
              <a:rPr lang="en-US" dirty="0" err="1"/>
              <a:t>layouter</a:t>
            </a:r>
            <a:r>
              <a:rPr lang="en-US" dirty="0"/>
              <a:t> design is quite beneﬁcial. It applies the separation of concerns principle. The </a:t>
            </a:r>
            <a:r>
              <a:rPr lang="en-US" dirty="0" err="1"/>
              <a:t>DiagramViewer</a:t>
            </a:r>
            <a:r>
              <a:rPr lang="en-US" dirty="0"/>
              <a:t> could cache the edge layout for future queries. An example of that would be caching the results of the </a:t>
            </a:r>
            <a:r>
              <a:rPr lang="en-US" dirty="0" err="1"/>
              <a:t>getBounds</a:t>
            </a:r>
            <a:r>
              <a:rPr lang="en-US" dirty="0"/>
              <a:t> method in a HashMap. The </a:t>
            </a:r>
            <a:r>
              <a:rPr lang="en-US" dirty="0" err="1"/>
              <a:t>layouter</a:t>
            </a:r>
            <a:r>
              <a:rPr lang="en-US" dirty="0"/>
              <a:t> could take all the edges on the diagram into consideration when planning the new edge paths and avoid as many edge crossings as possible. The </a:t>
            </a:r>
            <a:r>
              <a:rPr lang="en-US" dirty="0" err="1"/>
              <a:t>EdgeViewer</a:t>
            </a:r>
            <a:r>
              <a:rPr lang="en-US" dirty="0"/>
              <a:t> would only need to draw the edges by using the resulting edge paths provided by the </a:t>
            </a:r>
            <a:r>
              <a:rPr lang="en-US" dirty="0" err="1"/>
              <a:t>layouter</a:t>
            </a:r>
            <a:r>
              <a:rPr lang="en-US" dirty="0"/>
              <a:t>.</a:t>
            </a:r>
          </a:p>
        </p:txBody>
      </p:sp>
      <p:sp>
        <p:nvSpPr>
          <p:cNvPr id="4" name="Slide Number Placeholder 3"/>
          <p:cNvSpPr>
            <a:spLocks noGrp="1"/>
          </p:cNvSpPr>
          <p:nvPr>
            <p:ph type="sldNum" sz="quarter" idx="5"/>
          </p:nvPr>
        </p:nvSpPr>
        <p:spPr/>
        <p:txBody>
          <a:bodyPr/>
          <a:lstStyle/>
          <a:p>
            <a:fld id="{CB665248-DA0B-504A-B8A2-F70F53621B4F}" type="slidenum">
              <a:rPr lang="en-US" smtClean="0"/>
              <a:t>12</a:t>
            </a:fld>
            <a:endParaRPr lang="en-US"/>
          </a:p>
        </p:txBody>
      </p:sp>
    </p:spTree>
    <p:extLst>
      <p:ext uri="{BB962C8B-B14F-4D97-AF65-F5344CB8AC3E}">
        <p14:creationId xmlns:p14="http://schemas.microsoft.com/office/powerpoint/2010/main" val="368595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Position calculation in state diagram would be an another example that obtains beneﬁts from this design. Here let’s define the concept of position in state diagram. The concept of position is used when two </a:t>
            </a:r>
            <a:r>
              <a:rPr lang="en-US" dirty="0" err="1"/>
              <a:t>StateTransitionEdges</a:t>
            </a:r>
            <a:r>
              <a:rPr lang="en-US" dirty="0"/>
              <a:t> have the same start node and the end node. In order to give them diﬀerent edge paths so that they are not completely overlapped with each other, we give them diﬀerent position values to separate them.</a:t>
            </a:r>
          </a:p>
          <a:p>
            <a:r>
              <a:rPr lang="en-US" dirty="0"/>
              <a:t>In the stateless design, whenever we want to draw a </a:t>
            </a:r>
            <a:r>
              <a:rPr lang="en-US" dirty="0" err="1"/>
              <a:t>StateTransitionEdge</a:t>
            </a:r>
            <a:r>
              <a:rPr lang="en-US" dirty="0"/>
              <a:t>, we need to recalculate its position value and iterate through all the edges in the current diagram. This would result in a lot of duplicated calculations because we are not able to cache the information anywhere.</a:t>
            </a:r>
          </a:p>
          <a:p>
            <a:r>
              <a:rPr lang="en-US" dirty="0"/>
              <a:t>With our updated design of </a:t>
            </a:r>
            <a:r>
              <a:rPr lang="en-US" dirty="0" err="1"/>
              <a:t>layouter</a:t>
            </a:r>
            <a:r>
              <a:rPr lang="en-US" dirty="0"/>
              <a:t>, I used a nested HashMap to store the number of edges with the same start node and end node. By doing so, we could simply go to the nested HashMap and get the position value without iterating through all the edges. </a:t>
            </a:r>
          </a:p>
          <a:p>
            <a:r>
              <a:rPr lang="en-US" dirty="0"/>
              <a:t>Suppose N is the number of </a:t>
            </a:r>
            <a:r>
              <a:rPr lang="en-US" dirty="0" err="1"/>
              <a:t>StateTransitionEdges</a:t>
            </a:r>
            <a:r>
              <a:rPr lang="en-US" dirty="0"/>
              <a:t> in the diagram, the time complexity for calculating the position value for one </a:t>
            </a:r>
            <a:r>
              <a:rPr lang="en-US" dirty="0" err="1"/>
              <a:t>StateTransitionEdge</a:t>
            </a:r>
            <a:r>
              <a:rPr lang="en-US" dirty="0"/>
              <a:t> would decrease from O(N) to O(1).</a:t>
            </a:r>
          </a:p>
        </p:txBody>
      </p:sp>
      <p:sp>
        <p:nvSpPr>
          <p:cNvPr id="4" name="Slide Number Placeholder 3"/>
          <p:cNvSpPr>
            <a:spLocks noGrp="1"/>
          </p:cNvSpPr>
          <p:nvPr>
            <p:ph type="sldNum" sz="quarter" idx="5"/>
          </p:nvPr>
        </p:nvSpPr>
        <p:spPr/>
        <p:txBody>
          <a:bodyPr/>
          <a:lstStyle/>
          <a:p>
            <a:fld id="{CB665248-DA0B-504A-B8A2-F70F53621B4F}" type="slidenum">
              <a:rPr lang="en-US" smtClean="0"/>
              <a:t>13</a:t>
            </a:fld>
            <a:endParaRPr lang="en-US"/>
          </a:p>
        </p:txBody>
      </p:sp>
    </p:spTree>
    <p:extLst>
      <p:ext uri="{BB962C8B-B14F-4D97-AF65-F5344CB8AC3E}">
        <p14:creationId xmlns:p14="http://schemas.microsoft.com/office/powerpoint/2010/main" val="27798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ideas: </a:t>
            </a:r>
          </a:p>
          <a:p>
            <a:pPr marL="171450" indent="-171450">
              <a:buFontTx/>
              <a:buChar char="-"/>
            </a:pPr>
            <a:r>
              <a:rPr lang="en-US" dirty="0"/>
              <a:t>Editable: used by other UML tools but this would make </a:t>
            </a:r>
            <a:r>
              <a:rPr lang="en-US" dirty="0" err="1"/>
              <a:t>JetUML</a:t>
            </a:r>
            <a:r>
              <a:rPr lang="en-US" dirty="0"/>
              <a:t> really complicated. </a:t>
            </a:r>
          </a:p>
          <a:p>
            <a:pPr marL="171450" indent="-171450">
              <a:buFontTx/>
              <a:buChar char="-"/>
            </a:pPr>
            <a:r>
              <a:rPr lang="en-US" dirty="0"/>
              <a:t>Smarter algorithm</a:t>
            </a:r>
          </a:p>
        </p:txBody>
      </p:sp>
      <p:sp>
        <p:nvSpPr>
          <p:cNvPr id="4" name="Slide Number Placeholder 3"/>
          <p:cNvSpPr>
            <a:spLocks noGrp="1"/>
          </p:cNvSpPr>
          <p:nvPr>
            <p:ph type="sldNum" sz="quarter" idx="5"/>
          </p:nvPr>
        </p:nvSpPr>
        <p:spPr/>
        <p:txBody>
          <a:bodyPr/>
          <a:lstStyle/>
          <a:p>
            <a:fld id="{CB665248-DA0B-504A-B8A2-F70F53621B4F}" type="slidenum">
              <a:rPr lang="en-US" smtClean="0"/>
              <a:t>2</a:t>
            </a:fld>
            <a:endParaRPr lang="en-US"/>
          </a:p>
        </p:txBody>
      </p:sp>
    </p:spTree>
    <p:extLst>
      <p:ext uri="{BB962C8B-B14F-4D97-AF65-F5344CB8AC3E}">
        <p14:creationId xmlns:p14="http://schemas.microsoft.com/office/powerpoint/2010/main" val="15039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665248-DA0B-504A-B8A2-F70F53621B4F}" type="slidenum">
              <a:rPr lang="en-US" smtClean="0"/>
              <a:t>4</a:t>
            </a:fld>
            <a:endParaRPr lang="en-US"/>
          </a:p>
        </p:txBody>
      </p:sp>
    </p:spTree>
    <p:extLst>
      <p:ext uri="{BB962C8B-B14F-4D97-AF65-F5344CB8AC3E}">
        <p14:creationId xmlns:p14="http://schemas.microsoft.com/office/powerpoint/2010/main" val="86911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extension edge has the highest priority so it takes the central position. The other two implementation edges are on diﬀerent sides of the target node, so we do not aggregate those two edges even they are within the same edge category.</a:t>
            </a:r>
          </a:p>
        </p:txBody>
      </p:sp>
      <p:sp>
        <p:nvSpPr>
          <p:cNvPr id="4" name="Slide Number Placeholder 3"/>
          <p:cNvSpPr>
            <a:spLocks noGrp="1"/>
          </p:cNvSpPr>
          <p:nvPr>
            <p:ph type="sldNum" sz="quarter" idx="5"/>
          </p:nvPr>
        </p:nvSpPr>
        <p:spPr/>
        <p:txBody>
          <a:bodyPr/>
          <a:lstStyle/>
          <a:p>
            <a:fld id="{CB665248-DA0B-504A-B8A2-F70F53621B4F}" type="slidenum">
              <a:rPr lang="en-US" smtClean="0"/>
              <a:t>5</a:t>
            </a:fld>
            <a:endParaRPr lang="en-US"/>
          </a:p>
        </p:txBody>
      </p:sp>
    </p:spTree>
    <p:extLst>
      <p:ext uri="{BB962C8B-B14F-4D97-AF65-F5344CB8AC3E}">
        <p14:creationId xmlns:p14="http://schemas.microsoft.com/office/powerpoint/2010/main" val="115870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665248-DA0B-504A-B8A2-F70F53621B4F}" type="slidenum">
              <a:rPr lang="en-US" smtClean="0"/>
              <a:t>6</a:t>
            </a:fld>
            <a:endParaRPr lang="en-US"/>
          </a:p>
        </p:txBody>
      </p:sp>
    </p:spTree>
    <p:extLst>
      <p:ext uri="{BB962C8B-B14F-4D97-AF65-F5344CB8AC3E}">
        <p14:creationId xmlns:p14="http://schemas.microsoft.com/office/powerpoint/2010/main" val="174457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summarize what we know. The edges with the highest priority among all the edges would always take the central position as the connection point. </a:t>
            </a:r>
          </a:p>
          <a:p>
            <a:r>
              <a:rPr lang="en-US" dirty="0"/>
              <a:t>In contrast, for those edges that could not take the central position, we would only aggregate those edges within the same category if they are on the same side of the node. Otherwise, we would separate them to avoid edge crossings.</a:t>
            </a:r>
          </a:p>
        </p:txBody>
      </p:sp>
      <p:sp>
        <p:nvSpPr>
          <p:cNvPr id="4" name="Slide Number Placeholder 3"/>
          <p:cNvSpPr>
            <a:spLocks noGrp="1"/>
          </p:cNvSpPr>
          <p:nvPr>
            <p:ph type="sldNum" sz="quarter" idx="5"/>
          </p:nvPr>
        </p:nvSpPr>
        <p:spPr/>
        <p:txBody>
          <a:bodyPr/>
          <a:lstStyle/>
          <a:p>
            <a:fld id="{CB665248-DA0B-504A-B8A2-F70F53621B4F}" type="slidenum">
              <a:rPr lang="en-US" smtClean="0"/>
              <a:t>7</a:t>
            </a:fld>
            <a:endParaRPr lang="en-US"/>
          </a:p>
        </p:txBody>
      </p:sp>
    </p:spTree>
    <p:extLst>
      <p:ext uri="{BB962C8B-B14F-4D97-AF65-F5344CB8AC3E}">
        <p14:creationId xmlns:p14="http://schemas.microsoft.com/office/powerpoint/2010/main" val="950311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665248-DA0B-504A-B8A2-F70F53621B4F}" type="slidenum">
              <a:rPr lang="en-US" smtClean="0"/>
              <a:t>8</a:t>
            </a:fld>
            <a:endParaRPr lang="en-US"/>
          </a:p>
        </p:txBody>
      </p:sp>
    </p:spTree>
    <p:extLst>
      <p:ext uri="{BB962C8B-B14F-4D97-AF65-F5344CB8AC3E}">
        <p14:creationId xmlns:p14="http://schemas.microsoft.com/office/powerpoint/2010/main" val="336925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the algorithm previously discussed, moving away from the stateless edge drawing design would be necessary. We could see the sequence diagram for the stateless design, the </a:t>
            </a:r>
            <a:r>
              <a:rPr lang="en-US" dirty="0" err="1"/>
              <a:t>getPath</a:t>
            </a:r>
            <a:r>
              <a:rPr lang="en-US" dirty="0"/>
              <a:t> method is called for each separate edge and they do not share information with each other.</a:t>
            </a:r>
          </a:p>
        </p:txBody>
      </p:sp>
      <p:sp>
        <p:nvSpPr>
          <p:cNvPr id="4" name="Slide Number Placeholder 3"/>
          <p:cNvSpPr>
            <a:spLocks noGrp="1"/>
          </p:cNvSpPr>
          <p:nvPr>
            <p:ph type="sldNum" sz="quarter" idx="5"/>
          </p:nvPr>
        </p:nvSpPr>
        <p:spPr/>
        <p:txBody>
          <a:bodyPr/>
          <a:lstStyle/>
          <a:p>
            <a:fld id="{CB665248-DA0B-504A-B8A2-F70F53621B4F}" type="slidenum">
              <a:rPr lang="en-US" smtClean="0"/>
              <a:t>9</a:t>
            </a:fld>
            <a:endParaRPr lang="en-US"/>
          </a:p>
        </p:txBody>
      </p:sp>
    </p:spTree>
    <p:extLst>
      <p:ext uri="{BB962C8B-B14F-4D97-AF65-F5344CB8AC3E}">
        <p14:creationId xmlns:p14="http://schemas.microsoft.com/office/powerpoint/2010/main" val="132046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Layouter</a:t>
            </a:r>
            <a:r>
              <a:rPr lang="en-US" dirty="0"/>
              <a:t> is designed to solve this problem. It is an additional layer of indirection between the </a:t>
            </a:r>
            <a:r>
              <a:rPr lang="en-US" dirty="0" err="1"/>
              <a:t>DiagramViewer</a:t>
            </a:r>
            <a:r>
              <a:rPr lang="en-US" dirty="0"/>
              <a:t> and the </a:t>
            </a:r>
            <a:r>
              <a:rPr lang="en-US" dirty="0" err="1"/>
              <a:t>EdgeViewers</a:t>
            </a:r>
            <a:r>
              <a:rPr lang="en-US" dirty="0"/>
              <a:t>. Previously, </a:t>
            </a:r>
            <a:r>
              <a:rPr lang="en-US" dirty="0" err="1"/>
              <a:t>DiagramViewer</a:t>
            </a:r>
            <a:r>
              <a:rPr lang="en-US" dirty="0"/>
              <a:t> would iteratively send each edge to its corresponding </a:t>
            </a:r>
            <a:r>
              <a:rPr lang="en-US" dirty="0" err="1"/>
              <a:t>EdgeViewer</a:t>
            </a:r>
            <a:r>
              <a:rPr lang="en-US" dirty="0"/>
              <a:t>, and </a:t>
            </a:r>
            <a:r>
              <a:rPr lang="en-US" dirty="0" err="1"/>
              <a:t>EdgeViewers</a:t>
            </a:r>
            <a:r>
              <a:rPr lang="en-US" dirty="0"/>
              <a:t> would not only calculate the edge path but also draw the edges. By adding the </a:t>
            </a:r>
            <a:r>
              <a:rPr lang="en-US" dirty="0" err="1"/>
              <a:t>layouter</a:t>
            </a:r>
            <a:r>
              <a:rPr lang="en-US" dirty="0"/>
              <a:t>, we would separate the responsibility of calculating edge paths from </a:t>
            </a:r>
            <a:r>
              <a:rPr lang="en-US" dirty="0" err="1"/>
              <a:t>EdgeViewers</a:t>
            </a:r>
            <a:r>
              <a:rPr lang="en-US" dirty="0"/>
              <a:t> to the </a:t>
            </a:r>
            <a:r>
              <a:rPr lang="en-US" dirty="0" err="1"/>
              <a:t>layouters</a:t>
            </a:r>
            <a:r>
              <a:rPr lang="en-US" dirty="0"/>
              <a:t>. Since the </a:t>
            </a:r>
            <a:r>
              <a:rPr lang="en-US" dirty="0" err="1"/>
              <a:t>layouter</a:t>
            </a:r>
            <a:r>
              <a:rPr lang="en-US" dirty="0"/>
              <a:t> is calculating edge paths for all the edges on the diagram, it is stateful and it allows us to calculate new paths based on previously calculated paths.</a:t>
            </a:r>
          </a:p>
        </p:txBody>
      </p:sp>
      <p:sp>
        <p:nvSpPr>
          <p:cNvPr id="4" name="Slide Number Placeholder 3"/>
          <p:cNvSpPr>
            <a:spLocks noGrp="1"/>
          </p:cNvSpPr>
          <p:nvPr>
            <p:ph type="sldNum" sz="quarter" idx="5"/>
          </p:nvPr>
        </p:nvSpPr>
        <p:spPr/>
        <p:txBody>
          <a:bodyPr/>
          <a:lstStyle/>
          <a:p>
            <a:fld id="{CB665248-DA0B-504A-B8A2-F70F53621B4F}" type="slidenum">
              <a:rPr lang="en-US" smtClean="0"/>
              <a:t>10</a:t>
            </a:fld>
            <a:endParaRPr lang="en-US"/>
          </a:p>
        </p:txBody>
      </p:sp>
    </p:spTree>
    <p:extLst>
      <p:ext uri="{BB962C8B-B14F-4D97-AF65-F5344CB8AC3E}">
        <p14:creationId xmlns:p14="http://schemas.microsoft.com/office/powerpoint/2010/main" val="319469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46C0-4054-3543-8EC8-13D0BD00B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66394E-072D-FC47-8FBB-3DE8E7091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A6FC4-DDBC-2645-B647-0DB04509EB1B}"/>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5" name="Footer Placeholder 4">
            <a:extLst>
              <a:ext uri="{FF2B5EF4-FFF2-40B4-BE49-F238E27FC236}">
                <a16:creationId xmlns:a16="http://schemas.microsoft.com/office/drawing/2014/main" id="{BB88F2B4-A965-0A4D-9382-6A01BA48F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C3E31-0218-4D4B-B584-3C574B5A13E4}"/>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4236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A196-EEC7-5F45-AAA2-13F45DFC4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09B1E0-335B-5C4B-8143-A8B56F71B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4EF2C-B0A7-594A-9300-68FD9F62E409}"/>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5" name="Footer Placeholder 4">
            <a:extLst>
              <a:ext uri="{FF2B5EF4-FFF2-40B4-BE49-F238E27FC236}">
                <a16:creationId xmlns:a16="http://schemas.microsoft.com/office/drawing/2014/main" id="{BA344C8D-0502-9845-9660-53DC1F643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0F137-73FD-B641-A014-2E1876B1887E}"/>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41115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F0873-96DE-D241-A8A3-12E41BDDFA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E8C50-1994-D84A-BE29-8AB9C12B0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4B7A0-E5EB-0643-89B5-25FD47F01166}"/>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5" name="Footer Placeholder 4">
            <a:extLst>
              <a:ext uri="{FF2B5EF4-FFF2-40B4-BE49-F238E27FC236}">
                <a16:creationId xmlns:a16="http://schemas.microsoft.com/office/drawing/2014/main" id="{80DAEBFF-FC10-8D41-B5C3-B8D9ADF6C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074BD-0F07-2045-A692-59541B4405F5}"/>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318928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EE5A-F6DE-3648-9D05-D76000857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9BE8B-B410-904E-8A43-D1D80B8BB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CF5F9-0F72-E144-A566-F9E33E54554D}"/>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5" name="Footer Placeholder 4">
            <a:extLst>
              <a:ext uri="{FF2B5EF4-FFF2-40B4-BE49-F238E27FC236}">
                <a16:creationId xmlns:a16="http://schemas.microsoft.com/office/drawing/2014/main" id="{55E8E625-6244-1D49-9814-EC2DCC5E4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0963D-A812-8742-AFD3-8E2C0D9AC9EE}"/>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353333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0CC8-A2CB-8D45-8750-CABE55CC15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BC915-5CD6-714A-9F18-D04A4632B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30C98-209C-1E40-981F-337E5DA1B23A}"/>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5" name="Footer Placeholder 4">
            <a:extLst>
              <a:ext uri="{FF2B5EF4-FFF2-40B4-BE49-F238E27FC236}">
                <a16:creationId xmlns:a16="http://schemas.microsoft.com/office/drawing/2014/main" id="{6671965F-D5FA-AD47-B0CA-184C2261E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468F6-7A83-AA42-91CF-FCD88CB334D6}"/>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214586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E467-C170-DD43-9A1D-994405604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AE922-B939-4547-BA84-53866F4A9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F06760-92EE-F847-BF12-76605C6CC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4FCF5A-8B53-CD48-93E6-ACDAFF8039B8}"/>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6" name="Footer Placeholder 5">
            <a:extLst>
              <a:ext uri="{FF2B5EF4-FFF2-40B4-BE49-F238E27FC236}">
                <a16:creationId xmlns:a16="http://schemas.microsoft.com/office/drawing/2014/main" id="{E9ACD3BA-A4D8-C34A-A92E-2B690310A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EBD6B-607D-B748-86DC-2D2D3BF66D28}"/>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255964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9D46-7721-9E40-A82C-97865242F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B6DED9-2677-2243-BA9F-CF2973B4E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FECE4-C041-2F4D-A49D-7810E5FFE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795981-6EF3-F746-8E86-F17C82BA9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85F6A-9A62-CC4D-A198-AB267DE1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FE610-5625-D745-9316-60829B9FFE26}"/>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8" name="Footer Placeholder 7">
            <a:extLst>
              <a:ext uri="{FF2B5EF4-FFF2-40B4-BE49-F238E27FC236}">
                <a16:creationId xmlns:a16="http://schemas.microsoft.com/office/drawing/2014/main" id="{D46C40E0-55AC-5E42-8102-B56F43F08B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D2FBD0-E0A7-6940-A0AC-C105B758BC79}"/>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187328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EE78-D165-AB43-98FB-61064023B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212C65-5562-1145-9A4C-93DAEB29DE9D}"/>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4" name="Footer Placeholder 3">
            <a:extLst>
              <a:ext uri="{FF2B5EF4-FFF2-40B4-BE49-F238E27FC236}">
                <a16:creationId xmlns:a16="http://schemas.microsoft.com/office/drawing/2014/main" id="{909B1B20-3396-6847-9B4E-1F66B95FA0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D06FE-7148-3F4A-B0F7-2A1F1301544C}"/>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167892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70318-CDEF-644B-8296-96A415CEA84B}"/>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3" name="Footer Placeholder 2">
            <a:extLst>
              <a:ext uri="{FF2B5EF4-FFF2-40B4-BE49-F238E27FC236}">
                <a16:creationId xmlns:a16="http://schemas.microsoft.com/office/drawing/2014/main" id="{54C204C4-3104-C34B-A571-ABB9C19B4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24C23-C763-0C4D-8480-D0EC0B1E526B}"/>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24574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7511-989F-4B41-BA7E-D538A336E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29529-D6DA-4D41-A7C8-C1EDAA6BE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7C4DDC-2869-A04F-A3CE-0B9A9DCF1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3D7B7-12D0-0040-BB49-A7434ABF3854}"/>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6" name="Footer Placeholder 5">
            <a:extLst>
              <a:ext uri="{FF2B5EF4-FFF2-40B4-BE49-F238E27FC236}">
                <a16:creationId xmlns:a16="http://schemas.microsoft.com/office/drawing/2014/main" id="{327CA114-F86B-0F42-AAF1-C8B583A4A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03259-85C4-244C-BD5D-F02FE583EA54}"/>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170811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88D4-CEE2-4742-AC02-D3116699E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5AE43-4370-3747-8E8B-D2D86FE58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2B3DF1-C0FE-1546-AF1E-D8A0B811B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2DA17-31D5-4F4E-82E5-BBAE093A13E1}"/>
              </a:ext>
            </a:extLst>
          </p:cNvPr>
          <p:cNvSpPr>
            <a:spLocks noGrp="1"/>
          </p:cNvSpPr>
          <p:nvPr>
            <p:ph type="dt" sz="half" idx="10"/>
          </p:nvPr>
        </p:nvSpPr>
        <p:spPr/>
        <p:txBody>
          <a:bodyPr/>
          <a:lstStyle/>
          <a:p>
            <a:fld id="{9F82C592-2FBB-4147-AD4E-FF58D74DBA37}" type="datetimeFigureOut">
              <a:rPr lang="en-US" smtClean="0"/>
              <a:t>4/28/21</a:t>
            </a:fld>
            <a:endParaRPr lang="en-US"/>
          </a:p>
        </p:txBody>
      </p:sp>
      <p:sp>
        <p:nvSpPr>
          <p:cNvPr id="6" name="Footer Placeholder 5">
            <a:extLst>
              <a:ext uri="{FF2B5EF4-FFF2-40B4-BE49-F238E27FC236}">
                <a16:creationId xmlns:a16="http://schemas.microsoft.com/office/drawing/2014/main" id="{C755E5AA-9DA2-B043-ACD2-BB1C0412F1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3D18B7-0684-134E-B0C9-D4127685E053}"/>
              </a:ext>
            </a:extLst>
          </p:cNvPr>
          <p:cNvSpPr>
            <a:spLocks noGrp="1"/>
          </p:cNvSpPr>
          <p:nvPr>
            <p:ph type="sldNum" sz="quarter" idx="12"/>
          </p:nvPr>
        </p:nvSpPr>
        <p:spPr/>
        <p:txBody>
          <a:bodyPr/>
          <a:lstStyle/>
          <a:p>
            <a:fld id="{365CBC18-A1A0-DE4E-8736-381FE42758EA}" type="slidenum">
              <a:rPr lang="en-US" smtClean="0"/>
              <a:t>‹#›</a:t>
            </a:fld>
            <a:endParaRPr lang="en-US"/>
          </a:p>
        </p:txBody>
      </p:sp>
    </p:spTree>
    <p:extLst>
      <p:ext uri="{BB962C8B-B14F-4D97-AF65-F5344CB8AC3E}">
        <p14:creationId xmlns:p14="http://schemas.microsoft.com/office/powerpoint/2010/main" val="172345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91709E-A50A-9F41-9841-1EEBC7654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35061D-287C-D441-8B9F-4C803BA5E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4C21B-17AD-5347-951D-0C17E9AD2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2C592-2FBB-4147-AD4E-FF58D74DBA37}" type="datetimeFigureOut">
              <a:rPr lang="en-US" smtClean="0"/>
              <a:t>4/28/21</a:t>
            </a:fld>
            <a:endParaRPr lang="en-US"/>
          </a:p>
        </p:txBody>
      </p:sp>
      <p:sp>
        <p:nvSpPr>
          <p:cNvPr id="5" name="Footer Placeholder 4">
            <a:extLst>
              <a:ext uri="{FF2B5EF4-FFF2-40B4-BE49-F238E27FC236}">
                <a16:creationId xmlns:a16="http://schemas.microsoft.com/office/drawing/2014/main" id="{226629A2-A7D3-604F-8929-2A6356EF0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849B8-8B7B-7440-B2C8-9AAE598B5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CBC18-A1A0-DE4E-8736-381FE42758EA}" type="slidenum">
              <a:rPr lang="en-US" smtClean="0"/>
              <a:t>‹#›</a:t>
            </a:fld>
            <a:endParaRPr lang="en-US"/>
          </a:p>
        </p:txBody>
      </p:sp>
    </p:spTree>
    <p:extLst>
      <p:ext uri="{BB962C8B-B14F-4D97-AF65-F5344CB8AC3E}">
        <p14:creationId xmlns:p14="http://schemas.microsoft.com/office/powerpoint/2010/main" val="4210063670"/>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6B66E07B-8457-7942-A187-AA26064510AA}"/>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Yingjie Xu</a:t>
            </a:r>
          </a:p>
        </p:txBody>
      </p:sp>
      <p:sp>
        <p:nvSpPr>
          <p:cNvPr id="2" name="Title 1">
            <a:extLst>
              <a:ext uri="{FF2B5EF4-FFF2-40B4-BE49-F238E27FC236}">
                <a16:creationId xmlns:a16="http://schemas.microsoft.com/office/drawing/2014/main" id="{BF26C25B-8E6E-D341-9E29-90C811C8E70A}"/>
              </a:ext>
            </a:extLst>
          </p:cNvPr>
          <p:cNvSpPr>
            <a:spLocks noGrp="1"/>
          </p:cNvSpPr>
          <p:nvPr>
            <p:ph type="ctrTitle"/>
          </p:nvPr>
        </p:nvSpPr>
        <p:spPr>
          <a:xfrm>
            <a:off x="3204642" y="2353641"/>
            <a:ext cx="5782716" cy="2150719"/>
          </a:xfrm>
          <a:noFill/>
        </p:spPr>
        <p:txBody>
          <a:bodyPr anchor="ctr">
            <a:normAutofit/>
          </a:bodyPr>
          <a:lstStyle/>
          <a:p>
            <a:r>
              <a:rPr lang="en-US" sz="3600" dirty="0" err="1">
                <a:solidFill>
                  <a:srgbClr val="080808"/>
                </a:solidFill>
              </a:rPr>
              <a:t>JetUML</a:t>
            </a:r>
            <a:r>
              <a:rPr lang="en-US" sz="3600" dirty="0">
                <a:solidFill>
                  <a:srgbClr val="080808"/>
                </a:solidFill>
              </a:rPr>
              <a:t> diagram layout enhancements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353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F99E9-9BFB-F64C-9987-D680C6BF0364}"/>
              </a:ext>
            </a:extLst>
          </p:cNvPr>
          <p:cNvSpPr>
            <a:spLocks noGrp="1"/>
          </p:cNvSpPr>
          <p:nvPr>
            <p:ph type="title"/>
          </p:nvPr>
        </p:nvSpPr>
        <p:spPr>
          <a:xfrm>
            <a:off x="643467" y="321734"/>
            <a:ext cx="10905066" cy="1135737"/>
          </a:xfrm>
        </p:spPr>
        <p:txBody>
          <a:bodyPr>
            <a:normAutofit/>
          </a:bodyPr>
          <a:lstStyle/>
          <a:p>
            <a:r>
              <a:rPr lang="en-US" sz="3600" dirty="0" err="1"/>
              <a:t>Layouter</a:t>
            </a:r>
            <a:endParaRPr lang="en-US" sz="3600" dirty="0"/>
          </a:p>
        </p:txBody>
      </p:sp>
      <p:sp>
        <p:nvSpPr>
          <p:cNvPr id="3" name="Content Placeholder 2">
            <a:extLst>
              <a:ext uri="{FF2B5EF4-FFF2-40B4-BE49-F238E27FC236}">
                <a16:creationId xmlns:a16="http://schemas.microsoft.com/office/drawing/2014/main" id="{DC4DBCEB-C58F-6341-A596-142F7A1101B3}"/>
              </a:ext>
            </a:extLst>
          </p:cNvPr>
          <p:cNvSpPr>
            <a:spLocks noGrp="1"/>
          </p:cNvSpPr>
          <p:nvPr>
            <p:ph idx="1"/>
          </p:nvPr>
        </p:nvSpPr>
        <p:spPr>
          <a:xfrm>
            <a:off x="643467" y="1320542"/>
            <a:ext cx="10905066" cy="4393982"/>
          </a:xfrm>
        </p:spPr>
        <p:txBody>
          <a:bodyPr>
            <a:normAutofit/>
          </a:bodyPr>
          <a:lstStyle/>
          <a:p>
            <a:r>
              <a:rPr lang="en-US" sz="2400" dirty="0" err="1"/>
              <a:t>Layouter</a:t>
            </a:r>
            <a:r>
              <a:rPr lang="en-US" sz="2400" dirty="0"/>
              <a:t> - an additional layer of indirection between the </a:t>
            </a:r>
            <a:r>
              <a:rPr lang="en-US" sz="2400" dirty="0" err="1"/>
              <a:t>DiagramViewer</a:t>
            </a:r>
            <a:r>
              <a:rPr lang="en-US" sz="2400" dirty="0"/>
              <a:t> and the </a:t>
            </a:r>
            <a:r>
              <a:rPr lang="en-US" sz="2400" dirty="0" err="1"/>
              <a:t>EdgeViewers</a:t>
            </a:r>
            <a:endParaRPr lang="en-US" sz="2400" dirty="0"/>
          </a:p>
          <a:p>
            <a:r>
              <a:rPr lang="en-US" sz="2400" dirty="0"/>
              <a:t>Previous design: </a:t>
            </a:r>
            <a:r>
              <a:rPr lang="en-US" sz="2400" dirty="0" err="1"/>
              <a:t>DiagramViewer</a:t>
            </a:r>
            <a:r>
              <a:rPr lang="en-US" sz="2400" dirty="0"/>
              <a:t> </a:t>
            </a:r>
            <a:r>
              <a:rPr lang="en-US" sz="2400" dirty="0">
                <a:sym typeface="Wingdings" pitchFamily="2" charset="2"/>
              </a:rPr>
              <a:t> </a:t>
            </a:r>
            <a:r>
              <a:rPr lang="en-US" sz="2400" dirty="0" err="1"/>
              <a:t>EdgeViewer</a:t>
            </a:r>
            <a:r>
              <a:rPr lang="en-US" sz="2400" dirty="0"/>
              <a:t> (calculate path + draw the edges)</a:t>
            </a:r>
          </a:p>
          <a:p>
            <a:r>
              <a:rPr lang="en-US" sz="2400" dirty="0"/>
              <a:t>Updated design: </a:t>
            </a:r>
            <a:r>
              <a:rPr lang="en-US" sz="2400" dirty="0" err="1">
                <a:solidFill>
                  <a:prstClr val="black"/>
                </a:solidFill>
              </a:rPr>
              <a:t>DiagramViewer</a:t>
            </a:r>
            <a:r>
              <a:rPr lang="en-US" sz="2400" dirty="0">
                <a:solidFill>
                  <a:prstClr val="black"/>
                </a:solidFill>
              </a:rPr>
              <a:t> </a:t>
            </a:r>
            <a:r>
              <a:rPr lang="en-US" sz="2400" dirty="0">
                <a:solidFill>
                  <a:prstClr val="black"/>
                </a:solidFill>
                <a:sym typeface="Wingdings" pitchFamily="2" charset="2"/>
              </a:rPr>
              <a:t> </a:t>
            </a:r>
            <a:r>
              <a:rPr lang="en-US" sz="2400" dirty="0" err="1">
                <a:solidFill>
                  <a:prstClr val="black"/>
                </a:solidFill>
                <a:sym typeface="Wingdings" pitchFamily="2" charset="2"/>
              </a:rPr>
              <a:t>Layouter</a:t>
            </a:r>
            <a:r>
              <a:rPr lang="en-US" sz="2400" dirty="0">
                <a:solidFill>
                  <a:prstClr val="black"/>
                </a:solidFill>
                <a:sym typeface="Wingdings" pitchFamily="2" charset="2"/>
              </a:rPr>
              <a:t> (calculate path)  </a:t>
            </a:r>
            <a:r>
              <a:rPr lang="en-US" sz="2400" dirty="0" err="1">
                <a:solidFill>
                  <a:prstClr val="black"/>
                </a:solidFill>
                <a:sym typeface="Wingdings" pitchFamily="2" charset="2"/>
              </a:rPr>
              <a:t>EdgeViewer</a:t>
            </a:r>
            <a:r>
              <a:rPr lang="en-US" sz="2400" dirty="0">
                <a:solidFill>
                  <a:prstClr val="black"/>
                </a:solidFill>
                <a:sym typeface="Wingdings" pitchFamily="2" charset="2"/>
              </a:rPr>
              <a:t> (draw the edges)</a:t>
            </a: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38BF48B4-90CC-6946-A2D9-1DD95D88F10F}"/>
              </a:ext>
            </a:extLst>
          </p:cNvPr>
          <p:cNvPicPr>
            <a:picLocks noChangeAspect="1"/>
          </p:cNvPicPr>
          <p:nvPr/>
        </p:nvPicPr>
        <p:blipFill>
          <a:blip r:embed="rId3"/>
          <a:stretch>
            <a:fillRect/>
          </a:stretch>
        </p:blipFill>
        <p:spPr>
          <a:xfrm>
            <a:off x="2264324" y="3022514"/>
            <a:ext cx="9284209" cy="3412854"/>
          </a:xfrm>
          <a:prstGeom prst="rect">
            <a:avLst/>
          </a:prstGeom>
        </p:spPr>
      </p:pic>
    </p:spTree>
    <p:extLst>
      <p:ext uri="{BB962C8B-B14F-4D97-AF65-F5344CB8AC3E}">
        <p14:creationId xmlns:p14="http://schemas.microsoft.com/office/powerpoint/2010/main" val="59912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F99E9-9BFB-F64C-9987-D680C6BF0364}"/>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3" name="Content Placeholder 2">
            <a:extLst>
              <a:ext uri="{FF2B5EF4-FFF2-40B4-BE49-F238E27FC236}">
                <a16:creationId xmlns:a16="http://schemas.microsoft.com/office/drawing/2014/main" id="{DC4DBCEB-C58F-6341-A596-142F7A1101B3}"/>
              </a:ext>
            </a:extLst>
          </p:cNvPr>
          <p:cNvSpPr>
            <a:spLocks noGrp="1"/>
          </p:cNvSpPr>
          <p:nvPr>
            <p:ph idx="1"/>
          </p:nvPr>
        </p:nvSpPr>
        <p:spPr>
          <a:xfrm>
            <a:off x="643467" y="1782981"/>
            <a:ext cx="10905066" cy="4393982"/>
          </a:xfrm>
        </p:spPr>
        <p:txBody>
          <a:bodyPr>
            <a:normAutofit/>
          </a:bodyPr>
          <a:lstStyle/>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C1C3203B-BA16-7942-88A7-D8BE2352C841}"/>
              </a:ext>
            </a:extLst>
          </p:cNvPr>
          <p:cNvPicPr>
            <a:picLocks noChangeAspect="1"/>
          </p:cNvPicPr>
          <p:nvPr/>
        </p:nvPicPr>
        <p:blipFill>
          <a:blip r:embed="rId3"/>
          <a:stretch>
            <a:fillRect/>
          </a:stretch>
        </p:blipFill>
        <p:spPr>
          <a:xfrm>
            <a:off x="255984" y="0"/>
            <a:ext cx="11680031" cy="6858000"/>
          </a:xfrm>
          <a:prstGeom prst="rect">
            <a:avLst/>
          </a:prstGeom>
        </p:spPr>
      </p:pic>
    </p:spTree>
    <p:extLst>
      <p:ext uri="{BB962C8B-B14F-4D97-AF65-F5344CB8AC3E}">
        <p14:creationId xmlns:p14="http://schemas.microsoft.com/office/powerpoint/2010/main" val="196273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F99E9-9BFB-F64C-9987-D680C6BF0364}"/>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3" name="Content Placeholder 2">
            <a:extLst>
              <a:ext uri="{FF2B5EF4-FFF2-40B4-BE49-F238E27FC236}">
                <a16:creationId xmlns:a16="http://schemas.microsoft.com/office/drawing/2014/main" id="{DC4DBCEB-C58F-6341-A596-142F7A1101B3}"/>
              </a:ext>
            </a:extLst>
          </p:cNvPr>
          <p:cNvSpPr>
            <a:spLocks noGrp="1"/>
          </p:cNvSpPr>
          <p:nvPr>
            <p:ph idx="1"/>
          </p:nvPr>
        </p:nvSpPr>
        <p:spPr>
          <a:xfrm>
            <a:off x="643467" y="1782981"/>
            <a:ext cx="10905066" cy="4393982"/>
          </a:xfrm>
        </p:spPr>
        <p:txBody>
          <a:bodyPr>
            <a:normAutofit/>
          </a:bodyPr>
          <a:lstStyle/>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C1C3203B-BA16-7942-88A7-D8BE2352C841}"/>
              </a:ext>
            </a:extLst>
          </p:cNvPr>
          <p:cNvPicPr>
            <a:picLocks noChangeAspect="1"/>
          </p:cNvPicPr>
          <p:nvPr/>
        </p:nvPicPr>
        <p:blipFill>
          <a:blip r:embed="rId3"/>
          <a:stretch>
            <a:fillRect/>
          </a:stretch>
        </p:blipFill>
        <p:spPr>
          <a:xfrm>
            <a:off x="255984" y="0"/>
            <a:ext cx="11680031" cy="6858000"/>
          </a:xfrm>
          <a:prstGeom prst="rect">
            <a:avLst/>
          </a:prstGeom>
        </p:spPr>
      </p:pic>
      <p:sp>
        <p:nvSpPr>
          <p:cNvPr id="4" name="TextBox 3">
            <a:extLst>
              <a:ext uri="{FF2B5EF4-FFF2-40B4-BE49-F238E27FC236}">
                <a16:creationId xmlns:a16="http://schemas.microsoft.com/office/drawing/2014/main" id="{878335A2-BBE7-C14B-A7EF-85A80F3B7508}"/>
              </a:ext>
            </a:extLst>
          </p:cNvPr>
          <p:cNvSpPr txBox="1"/>
          <p:nvPr/>
        </p:nvSpPr>
        <p:spPr>
          <a:xfrm>
            <a:off x="670705" y="4050553"/>
            <a:ext cx="6056244" cy="2677656"/>
          </a:xfrm>
          <a:prstGeom prst="rect">
            <a:avLst/>
          </a:prstGeom>
          <a:noFill/>
        </p:spPr>
        <p:txBody>
          <a:bodyPr wrap="square" rtlCol="0">
            <a:spAutoFit/>
          </a:bodyPr>
          <a:lstStyle/>
          <a:p>
            <a:r>
              <a:rPr lang="en-US" sz="2400" dirty="0"/>
              <a:t>Benefits of this design:</a:t>
            </a:r>
          </a:p>
          <a:p>
            <a:pPr marL="342900" indent="-342900">
              <a:buFont typeface="Arial" panose="020B0604020202020204" pitchFamily="34" charset="0"/>
              <a:buChar char="•"/>
            </a:pPr>
            <a:r>
              <a:rPr lang="en-US" sz="2400" dirty="0"/>
              <a:t>Stateful design</a:t>
            </a:r>
          </a:p>
          <a:p>
            <a:pPr marL="342900" indent="-342900">
              <a:buFont typeface="Arial" panose="020B0604020202020204" pitchFamily="34" charset="0"/>
              <a:buChar char="•"/>
            </a:pPr>
            <a:r>
              <a:rPr lang="en-US" sz="2400" dirty="0" err="1"/>
              <a:t>DiagramViewer</a:t>
            </a:r>
            <a:r>
              <a:rPr lang="en-US" sz="2400" dirty="0"/>
              <a:t> could cache the edge layout for future queries (contains, </a:t>
            </a:r>
            <a:r>
              <a:rPr lang="en-US" sz="2400" dirty="0" err="1"/>
              <a:t>getBounds</a:t>
            </a:r>
            <a:r>
              <a:rPr lang="en-US" sz="2400" dirty="0"/>
              <a:t> etc.)</a:t>
            </a:r>
          </a:p>
          <a:p>
            <a:pPr marL="342900" indent="-342900">
              <a:buFont typeface="Arial" panose="020B0604020202020204" pitchFamily="34" charset="0"/>
              <a:buChar char="•"/>
            </a:pPr>
            <a:r>
              <a:rPr lang="en-US" sz="2400" dirty="0" err="1"/>
              <a:t>Layouter</a:t>
            </a:r>
            <a:r>
              <a:rPr lang="en-US" sz="2400" dirty="0"/>
              <a:t> could take all the edges into</a:t>
            </a:r>
          </a:p>
          <a:p>
            <a:r>
              <a:rPr lang="en-US" sz="2400" dirty="0"/>
              <a:t>     consideration to avoid edge crossings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3147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F99E9-9BFB-F64C-9987-D680C6BF0364}"/>
              </a:ext>
            </a:extLst>
          </p:cNvPr>
          <p:cNvSpPr>
            <a:spLocks noGrp="1"/>
          </p:cNvSpPr>
          <p:nvPr>
            <p:ph type="title"/>
          </p:nvPr>
        </p:nvSpPr>
        <p:spPr>
          <a:xfrm>
            <a:off x="643467" y="321734"/>
            <a:ext cx="10905066" cy="1135737"/>
          </a:xfrm>
        </p:spPr>
        <p:txBody>
          <a:bodyPr>
            <a:normAutofit/>
          </a:bodyPr>
          <a:lstStyle/>
          <a:p>
            <a:r>
              <a:rPr lang="en-US" sz="3600" dirty="0"/>
              <a:t>Benefit of </a:t>
            </a:r>
            <a:r>
              <a:rPr lang="en-US" sz="3600" dirty="0" err="1"/>
              <a:t>Layouter</a:t>
            </a:r>
            <a:r>
              <a:rPr lang="en-US" sz="3600" dirty="0"/>
              <a:t> design in State Diagram</a:t>
            </a:r>
          </a:p>
        </p:txBody>
      </p:sp>
      <p:pic>
        <p:nvPicPr>
          <p:cNvPr id="5" name="Content Placeholder 4">
            <a:extLst>
              <a:ext uri="{FF2B5EF4-FFF2-40B4-BE49-F238E27FC236}">
                <a16:creationId xmlns:a16="http://schemas.microsoft.com/office/drawing/2014/main" id="{11345342-A977-6A49-8556-AB3E5A9B8995}"/>
              </a:ext>
            </a:extLst>
          </p:cNvPr>
          <p:cNvPicPr>
            <a:picLocks noGrp="1" noChangeAspect="1"/>
          </p:cNvPicPr>
          <p:nvPr>
            <p:ph idx="1"/>
          </p:nvPr>
        </p:nvPicPr>
        <p:blipFill>
          <a:blip r:embed="rId3"/>
          <a:stretch>
            <a:fillRect/>
          </a:stretch>
        </p:blipFill>
        <p:spPr>
          <a:xfrm>
            <a:off x="3387268" y="1258787"/>
            <a:ext cx="4787900" cy="2032000"/>
          </a:xfr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5466B3C9-C8D4-8046-B9D0-D63FDB2CF1AC}"/>
              </a:ext>
            </a:extLst>
          </p:cNvPr>
          <p:cNvSpPr txBox="1"/>
          <p:nvPr/>
        </p:nvSpPr>
        <p:spPr>
          <a:xfrm>
            <a:off x="3882887" y="2913882"/>
            <a:ext cx="5247861" cy="369332"/>
          </a:xfrm>
          <a:prstGeom prst="rect">
            <a:avLst/>
          </a:prstGeom>
          <a:noFill/>
        </p:spPr>
        <p:txBody>
          <a:bodyPr wrap="square" rtlCol="0">
            <a:spAutoFit/>
          </a:bodyPr>
          <a:lstStyle/>
          <a:p>
            <a:r>
              <a:rPr lang="en-US" dirty="0"/>
              <a:t>The concept of position in state diagram</a:t>
            </a:r>
          </a:p>
        </p:txBody>
      </p:sp>
      <p:sp>
        <p:nvSpPr>
          <p:cNvPr id="11" name="TextBox 10">
            <a:extLst>
              <a:ext uri="{FF2B5EF4-FFF2-40B4-BE49-F238E27FC236}">
                <a16:creationId xmlns:a16="http://schemas.microsoft.com/office/drawing/2014/main" id="{F1F3F9A0-8890-9241-B731-DD9DBEF0F8FE}"/>
              </a:ext>
            </a:extLst>
          </p:cNvPr>
          <p:cNvSpPr txBox="1"/>
          <p:nvPr/>
        </p:nvSpPr>
        <p:spPr>
          <a:xfrm>
            <a:off x="1500757" y="3774851"/>
            <a:ext cx="961952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In Stateless design: for each edge, we need to iterate through all the edges to calculate position value</a:t>
            </a:r>
          </a:p>
          <a:p>
            <a:pPr marL="342900" indent="-342900">
              <a:buFont typeface="Arial" panose="020B0604020202020204" pitchFamily="34" charset="0"/>
              <a:buChar char="•"/>
            </a:pPr>
            <a:r>
              <a:rPr lang="en-US" sz="2400" dirty="0"/>
              <a:t>With </a:t>
            </a:r>
            <a:r>
              <a:rPr lang="en-US" sz="2400" dirty="0" err="1"/>
              <a:t>layouter</a:t>
            </a:r>
            <a:r>
              <a:rPr lang="en-US" sz="2400" dirty="0"/>
              <a:t>: by using a nested </a:t>
            </a:r>
            <a:r>
              <a:rPr lang="en-US" sz="2400" dirty="0" err="1"/>
              <a:t>hashmap</a:t>
            </a:r>
            <a:r>
              <a:rPr lang="en-US" sz="2400" dirty="0"/>
              <a:t>, we could get the position value by simply querying it from the </a:t>
            </a:r>
            <a:r>
              <a:rPr lang="en-US" sz="2400" dirty="0" err="1"/>
              <a:t>hashmap</a:t>
            </a:r>
            <a:endParaRPr lang="en-US" sz="2400" dirty="0"/>
          </a:p>
          <a:p>
            <a:pPr marL="342900" indent="-342900">
              <a:buFont typeface="Arial" panose="020B0604020202020204" pitchFamily="34" charset="0"/>
              <a:buChar char="•"/>
            </a:pPr>
            <a:r>
              <a:rPr lang="en-US" sz="2400" dirty="0"/>
              <a:t>Time complexity for calculating the position value for each edge: </a:t>
            </a:r>
          </a:p>
          <a:p>
            <a:pPr marL="800100" lvl="1" indent="-342900">
              <a:buFont typeface="Arial" panose="020B0604020202020204" pitchFamily="34" charset="0"/>
              <a:buChar char="•"/>
            </a:pPr>
            <a:r>
              <a:rPr lang="en-US" sz="2400" dirty="0"/>
              <a:t>O(N) </a:t>
            </a:r>
            <a:r>
              <a:rPr lang="en-US" sz="2400" dirty="0">
                <a:sym typeface="Wingdings" pitchFamily="2" charset="2"/>
              </a:rPr>
              <a:t> O(1)</a:t>
            </a:r>
            <a:endParaRPr lang="en-US" sz="2400" dirty="0"/>
          </a:p>
          <a:p>
            <a:endParaRPr lang="en-US" sz="2400" dirty="0"/>
          </a:p>
          <a:p>
            <a:endParaRPr lang="en-US" sz="2400" dirty="0"/>
          </a:p>
        </p:txBody>
      </p:sp>
    </p:spTree>
    <p:extLst>
      <p:ext uri="{BB962C8B-B14F-4D97-AF65-F5344CB8AC3E}">
        <p14:creationId xmlns:p14="http://schemas.microsoft.com/office/powerpoint/2010/main" val="150862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1496C5-B9E1-3341-B153-FED6F7FC71D3}"/>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D568E1D9-A2EF-1342-A18C-969CB7A06E2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62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C9AC31-9BE4-1F40-B41B-5D1EFFC882B4}"/>
              </a:ext>
            </a:extLst>
          </p:cNvPr>
          <p:cNvSpPr>
            <a:spLocks noGrp="1"/>
          </p:cNvSpPr>
          <p:nvPr>
            <p:ph type="title"/>
          </p:nvPr>
        </p:nvSpPr>
        <p:spPr>
          <a:xfrm>
            <a:off x="643467" y="321734"/>
            <a:ext cx="10905066" cy="1135737"/>
          </a:xfrm>
        </p:spPr>
        <p:txBody>
          <a:bodyPr>
            <a:normAutofit/>
          </a:bodyPr>
          <a:lstStyle/>
          <a:p>
            <a:r>
              <a:rPr lang="en-US" sz="3600" dirty="0"/>
              <a:t>Problems to solve: make connection edges smarter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7F35F3DC-566B-C94B-A474-CEB8E4AEB8D7}"/>
              </a:ext>
            </a:extLst>
          </p:cNvPr>
          <p:cNvPicPr>
            <a:picLocks noChangeAspect="1"/>
          </p:cNvPicPr>
          <p:nvPr/>
        </p:nvPicPr>
        <p:blipFill>
          <a:blip r:embed="rId3"/>
          <a:stretch>
            <a:fillRect/>
          </a:stretch>
        </p:blipFill>
        <p:spPr>
          <a:xfrm>
            <a:off x="643467" y="1647819"/>
            <a:ext cx="5033387" cy="3300699"/>
          </a:xfrm>
          <a:prstGeom prst="rect">
            <a:avLst/>
          </a:prstGeom>
        </p:spPr>
      </p:pic>
      <p:pic>
        <p:nvPicPr>
          <p:cNvPr id="7" name="Picture 6" descr="Diagram, shape, rectangle&#10;&#10;Description automatically generated">
            <a:extLst>
              <a:ext uri="{FF2B5EF4-FFF2-40B4-BE49-F238E27FC236}">
                <a16:creationId xmlns:a16="http://schemas.microsoft.com/office/drawing/2014/main" id="{C85CD8F1-C7A3-3F4B-88DA-D85B0D76FB23}"/>
              </a:ext>
            </a:extLst>
          </p:cNvPr>
          <p:cNvPicPr>
            <a:picLocks noChangeAspect="1"/>
          </p:cNvPicPr>
          <p:nvPr/>
        </p:nvPicPr>
        <p:blipFill>
          <a:blip r:embed="rId4"/>
          <a:stretch>
            <a:fillRect/>
          </a:stretch>
        </p:blipFill>
        <p:spPr>
          <a:xfrm>
            <a:off x="6006157" y="1848864"/>
            <a:ext cx="5369156" cy="3036782"/>
          </a:xfrm>
          <a:prstGeom prst="rect">
            <a:avLst/>
          </a:prstGeom>
        </p:spPr>
      </p:pic>
      <p:sp>
        <p:nvSpPr>
          <p:cNvPr id="11" name="TextBox 10">
            <a:extLst>
              <a:ext uri="{FF2B5EF4-FFF2-40B4-BE49-F238E27FC236}">
                <a16:creationId xmlns:a16="http://schemas.microsoft.com/office/drawing/2014/main" id="{99AD2467-E53A-D249-A3B3-0F9FB7222F4C}"/>
              </a:ext>
            </a:extLst>
          </p:cNvPr>
          <p:cNvSpPr txBox="1"/>
          <p:nvPr/>
        </p:nvSpPr>
        <p:spPr>
          <a:xfrm>
            <a:off x="1014059" y="4843311"/>
            <a:ext cx="10534473" cy="1200329"/>
          </a:xfrm>
          <a:prstGeom prst="rect">
            <a:avLst/>
          </a:prstGeom>
          <a:noFill/>
        </p:spPr>
        <p:txBody>
          <a:bodyPr wrap="square" rtlCol="0">
            <a:spAutoFit/>
          </a:bodyPr>
          <a:lstStyle/>
          <a:p>
            <a:r>
              <a:rPr lang="en-US" sz="2400" dirty="0"/>
              <a:t>Solutions: </a:t>
            </a:r>
          </a:p>
          <a:p>
            <a:pPr marL="285750" indent="-285750">
              <a:buFontTx/>
              <a:buChar char="-"/>
            </a:pPr>
            <a:r>
              <a:rPr lang="en-US" sz="2400" dirty="0"/>
              <a:t>Update Edge layout </a:t>
            </a:r>
            <a:r>
              <a:rPr lang="en-US" sz="2400" dirty="0">
                <a:highlight>
                  <a:srgbClr val="FFFF00"/>
                </a:highlight>
              </a:rPr>
              <a:t>algorithm</a:t>
            </a:r>
            <a:r>
              <a:rPr lang="en-US" sz="2400" dirty="0"/>
              <a:t> for class diagram</a:t>
            </a:r>
          </a:p>
          <a:p>
            <a:pPr marL="742950" lvl="1" indent="-285750">
              <a:buFontTx/>
              <a:buChar char="-"/>
            </a:pPr>
            <a:r>
              <a:rPr lang="en-US" sz="2400" dirty="0"/>
              <a:t>Move away from the stateless drawing </a:t>
            </a:r>
            <a:r>
              <a:rPr lang="en-US" sz="2400" dirty="0">
                <a:highlight>
                  <a:srgbClr val="FFFF00"/>
                </a:highlight>
              </a:rPr>
              <a:t>design</a:t>
            </a:r>
            <a:r>
              <a:rPr lang="en-US" sz="2400" dirty="0"/>
              <a:t> </a:t>
            </a:r>
            <a:r>
              <a:rPr lang="en-US" sz="2400" dirty="0">
                <a:sym typeface="Wingdings" pitchFamily="2" charset="2"/>
              </a:rPr>
              <a:t> </a:t>
            </a:r>
            <a:r>
              <a:rPr lang="en-US" sz="2400" dirty="0" err="1"/>
              <a:t>Layouter</a:t>
            </a:r>
            <a:endParaRPr lang="en-US" sz="2400" dirty="0"/>
          </a:p>
        </p:txBody>
      </p:sp>
      <p:sp>
        <p:nvSpPr>
          <p:cNvPr id="13" name="TextBox 12">
            <a:extLst>
              <a:ext uri="{FF2B5EF4-FFF2-40B4-BE49-F238E27FC236}">
                <a16:creationId xmlns:a16="http://schemas.microsoft.com/office/drawing/2014/main" id="{77B37BFB-C4E4-9549-A5F5-2A81E4987A0D}"/>
              </a:ext>
            </a:extLst>
          </p:cNvPr>
          <p:cNvSpPr txBox="1"/>
          <p:nvPr/>
        </p:nvSpPr>
        <p:spPr>
          <a:xfrm>
            <a:off x="816687" y="1617031"/>
            <a:ext cx="3095361" cy="369332"/>
          </a:xfrm>
          <a:prstGeom prst="rect">
            <a:avLst/>
          </a:prstGeom>
          <a:noFill/>
        </p:spPr>
        <p:txBody>
          <a:bodyPr wrap="square" rtlCol="0">
            <a:spAutoFit/>
          </a:bodyPr>
          <a:lstStyle/>
          <a:p>
            <a:r>
              <a:rPr lang="en-US" dirty="0"/>
              <a:t>Edge Crossing</a:t>
            </a:r>
          </a:p>
        </p:txBody>
      </p:sp>
      <p:sp>
        <p:nvSpPr>
          <p:cNvPr id="17" name="TextBox 16">
            <a:extLst>
              <a:ext uri="{FF2B5EF4-FFF2-40B4-BE49-F238E27FC236}">
                <a16:creationId xmlns:a16="http://schemas.microsoft.com/office/drawing/2014/main" id="{69874E97-9B35-8F4C-96D0-BBC64212F33E}"/>
              </a:ext>
            </a:extLst>
          </p:cNvPr>
          <p:cNvSpPr txBox="1"/>
          <p:nvPr/>
        </p:nvSpPr>
        <p:spPr>
          <a:xfrm>
            <a:off x="6229577" y="1610211"/>
            <a:ext cx="3095361" cy="369332"/>
          </a:xfrm>
          <a:prstGeom prst="rect">
            <a:avLst/>
          </a:prstGeom>
          <a:noFill/>
        </p:spPr>
        <p:txBody>
          <a:bodyPr wrap="square" rtlCol="0">
            <a:spAutoFit/>
          </a:bodyPr>
          <a:lstStyle/>
          <a:p>
            <a:r>
              <a:rPr lang="en-US" dirty="0"/>
              <a:t>Overlapped Path</a:t>
            </a:r>
          </a:p>
        </p:txBody>
      </p:sp>
    </p:spTree>
    <p:extLst>
      <p:ext uri="{BB962C8B-B14F-4D97-AF65-F5344CB8AC3E}">
        <p14:creationId xmlns:p14="http://schemas.microsoft.com/office/powerpoint/2010/main" val="173199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7E0B2D-CBDA-BC46-A1BE-CECD955C3659}"/>
              </a:ext>
            </a:extLst>
          </p:cNvPr>
          <p:cNvSpPr>
            <a:spLocks noGrp="1"/>
          </p:cNvSpPr>
          <p:nvPr>
            <p:ph type="title"/>
          </p:nvPr>
        </p:nvSpPr>
        <p:spPr>
          <a:xfrm>
            <a:off x="643467" y="321734"/>
            <a:ext cx="10905066" cy="1135737"/>
          </a:xfrm>
        </p:spPr>
        <p:txBody>
          <a:bodyPr>
            <a:normAutofit/>
          </a:bodyPr>
          <a:lstStyle/>
          <a:p>
            <a:r>
              <a:rPr lang="en-US" sz="3600" dirty="0"/>
              <a:t>Definition of position</a:t>
            </a:r>
            <a:r>
              <a:rPr lang="zh-CN" altLang="en-US" sz="3600" dirty="0"/>
              <a:t> </a:t>
            </a:r>
            <a:r>
              <a:rPr lang="en-US" altLang="zh-CN" sz="3600" dirty="0"/>
              <a:t>in class diagram</a:t>
            </a:r>
            <a:endParaRPr lang="en-US"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C0125AEE-3FA1-F64F-AE15-48443450E45E}"/>
              </a:ext>
            </a:extLst>
          </p:cNvPr>
          <p:cNvGrpSpPr/>
          <p:nvPr/>
        </p:nvGrpSpPr>
        <p:grpSpPr>
          <a:xfrm>
            <a:off x="2233405" y="1359154"/>
            <a:ext cx="7725190" cy="3292535"/>
            <a:chOff x="2229543" y="1785769"/>
            <a:chExt cx="7725190" cy="3920733"/>
          </a:xfrm>
        </p:grpSpPr>
        <p:sp>
          <p:nvSpPr>
            <p:cNvPr id="11" name="Rectangle 10">
              <a:extLst>
                <a:ext uri="{FF2B5EF4-FFF2-40B4-BE49-F238E27FC236}">
                  <a16:creationId xmlns:a16="http://schemas.microsoft.com/office/drawing/2014/main" id="{3DA3F86A-CD19-5D4C-A847-3AEB580B5B04}"/>
                </a:ext>
              </a:extLst>
            </p:cNvPr>
            <p:cNvSpPr/>
            <p:nvPr/>
          </p:nvSpPr>
          <p:spPr>
            <a:xfrm>
              <a:off x="2496709" y="1785769"/>
              <a:ext cx="7198582" cy="392073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31A9FC8-D988-8048-B003-EC2945FC26EF}"/>
                </a:ext>
              </a:extLst>
            </p:cNvPr>
            <p:cNvCxnSpPr>
              <a:cxnSpLocks/>
              <a:stCxn id="11" idx="2"/>
            </p:cNvCxnSpPr>
            <p:nvPr/>
          </p:nvCxnSpPr>
          <p:spPr>
            <a:xfrm flipV="1">
              <a:off x="6096000" y="5141960"/>
              <a:ext cx="0" cy="564542"/>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CB3B2C2-2F9D-DB40-8414-7F87BC6BB84E}"/>
                </a:ext>
              </a:extLst>
            </p:cNvPr>
            <p:cNvSpPr txBox="1"/>
            <p:nvPr/>
          </p:nvSpPr>
          <p:spPr>
            <a:xfrm>
              <a:off x="5544087" y="4414950"/>
              <a:ext cx="1105231" cy="646331"/>
            </a:xfrm>
            <a:prstGeom prst="rect">
              <a:avLst/>
            </a:prstGeom>
            <a:noFill/>
          </p:spPr>
          <p:txBody>
            <a:bodyPr wrap="square" rtlCol="0" anchor="t" anchorCtr="0">
              <a:spAutoFit/>
            </a:bodyPr>
            <a:lstStyle/>
            <a:p>
              <a:pPr algn="ctr"/>
              <a:r>
                <a:rPr lang="en-US" dirty="0"/>
                <a:t>Center</a:t>
              </a:r>
            </a:p>
            <a:p>
              <a:pPr algn="ctr"/>
              <a:r>
                <a:rPr lang="en-US" dirty="0"/>
                <a:t>Index = 0 </a:t>
              </a:r>
            </a:p>
          </p:txBody>
        </p:sp>
        <p:cxnSp>
          <p:nvCxnSpPr>
            <p:cNvPr id="17" name="Straight Connector 16">
              <a:extLst>
                <a:ext uri="{FF2B5EF4-FFF2-40B4-BE49-F238E27FC236}">
                  <a16:creationId xmlns:a16="http://schemas.microsoft.com/office/drawing/2014/main" id="{0B587A4E-ECC1-4043-8E34-9064AFEBBFFF}"/>
                </a:ext>
              </a:extLst>
            </p:cNvPr>
            <p:cNvCxnSpPr>
              <a:cxnSpLocks/>
            </p:cNvCxnSpPr>
            <p:nvPr/>
          </p:nvCxnSpPr>
          <p:spPr>
            <a:xfrm flipV="1">
              <a:off x="6961840" y="5384447"/>
              <a:ext cx="0" cy="322055"/>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7F7DB70-4238-354A-9A04-279D225EDBB1}"/>
                </a:ext>
              </a:extLst>
            </p:cNvPr>
            <p:cNvCxnSpPr>
              <a:cxnSpLocks/>
            </p:cNvCxnSpPr>
            <p:nvPr/>
          </p:nvCxnSpPr>
          <p:spPr>
            <a:xfrm flipV="1">
              <a:off x="5203959" y="5378093"/>
              <a:ext cx="0" cy="322055"/>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E0D0DE9-12E7-304E-9C4A-F37DC2353286}"/>
                </a:ext>
              </a:extLst>
            </p:cNvPr>
            <p:cNvSpPr txBox="1"/>
            <p:nvPr/>
          </p:nvSpPr>
          <p:spPr>
            <a:xfrm>
              <a:off x="6398981" y="4742440"/>
              <a:ext cx="1105231" cy="646331"/>
            </a:xfrm>
            <a:prstGeom prst="rect">
              <a:avLst/>
            </a:prstGeom>
            <a:noFill/>
          </p:spPr>
          <p:txBody>
            <a:bodyPr wrap="square" rtlCol="0" anchor="t" anchorCtr="0">
              <a:spAutoFit/>
            </a:bodyPr>
            <a:lstStyle/>
            <a:p>
              <a:pPr algn="ctr"/>
              <a:r>
                <a:rPr lang="en-US" dirty="0"/>
                <a:t>right</a:t>
              </a:r>
            </a:p>
            <a:p>
              <a:pPr algn="ctr"/>
              <a:r>
                <a:rPr lang="en-US" dirty="0"/>
                <a:t>Index = 1 </a:t>
              </a:r>
            </a:p>
          </p:txBody>
        </p:sp>
        <p:sp>
          <p:nvSpPr>
            <p:cNvPr id="20" name="TextBox 19">
              <a:extLst>
                <a:ext uri="{FF2B5EF4-FFF2-40B4-BE49-F238E27FC236}">
                  <a16:creationId xmlns:a16="http://schemas.microsoft.com/office/drawing/2014/main" id="{0CB22C87-5FCF-7845-BBD2-BD6F81A4D3E1}"/>
                </a:ext>
              </a:extLst>
            </p:cNvPr>
            <p:cNvSpPr txBox="1"/>
            <p:nvPr/>
          </p:nvSpPr>
          <p:spPr>
            <a:xfrm>
              <a:off x="4617613" y="4738116"/>
              <a:ext cx="1105231" cy="646331"/>
            </a:xfrm>
            <a:prstGeom prst="rect">
              <a:avLst/>
            </a:prstGeom>
            <a:noFill/>
          </p:spPr>
          <p:txBody>
            <a:bodyPr wrap="square" rtlCol="0" anchor="t" anchorCtr="0">
              <a:spAutoFit/>
            </a:bodyPr>
            <a:lstStyle/>
            <a:p>
              <a:pPr algn="ctr"/>
              <a:r>
                <a:rPr lang="en-US" dirty="0"/>
                <a:t>left</a:t>
              </a:r>
            </a:p>
            <a:p>
              <a:pPr algn="ctr"/>
              <a:r>
                <a:rPr lang="en-US" dirty="0"/>
                <a:t>Index = 1 </a:t>
              </a:r>
            </a:p>
          </p:txBody>
        </p:sp>
        <p:cxnSp>
          <p:nvCxnSpPr>
            <p:cNvPr id="21" name="Straight Connector 20">
              <a:extLst>
                <a:ext uri="{FF2B5EF4-FFF2-40B4-BE49-F238E27FC236}">
                  <a16:creationId xmlns:a16="http://schemas.microsoft.com/office/drawing/2014/main" id="{48CFDFDF-9D12-014D-BB9A-412956990D69}"/>
                </a:ext>
              </a:extLst>
            </p:cNvPr>
            <p:cNvCxnSpPr>
              <a:cxnSpLocks/>
            </p:cNvCxnSpPr>
            <p:nvPr/>
          </p:nvCxnSpPr>
          <p:spPr>
            <a:xfrm flipV="1">
              <a:off x="7821432" y="5384447"/>
              <a:ext cx="0" cy="322055"/>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569F7E9-E33D-A840-87E7-4F6E5B0FF738}"/>
                </a:ext>
              </a:extLst>
            </p:cNvPr>
            <p:cNvCxnSpPr>
              <a:cxnSpLocks/>
            </p:cNvCxnSpPr>
            <p:nvPr/>
          </p:nvCxnSpPr>
          <p:spPr>
            <a:xfrm flipV="1">
              <a:off x="4259759" y="5384447"/>
              <a:ext cx="0" cy="322055"/>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81E876-8701-C54B-9FE0-B42CEA11C147}"/>
                </a:ext>
              </a:extLst>
            </p:cNvPr>
            <p:cNvSpPr txBox="1"/>
            <p:nvPr/>
          </p:nvSpPr>
          <p:spPr>
            <a:xfrm>
              <a:off x="7325455" y="4738116"/>
              <a:ext cx="1105231" cy="646331"/>
            </a:xfrm>
            <a:prstGeom prst="rect">
              <a:avLst/>
            </a:prstGeom>
            <a:noFill/>
          </p:spPr>
          <p:txBody>
            <a:bodyPr wrap="square" rtlCol="0" anchor="t" anchorCtr="0">
              <a:spAutoFit/>
            </a:bodyPr>
            <a:lstStyle/>
            <a:p>
              <a:pPr algn="ctr"/>
              <a:r>
                <a:rPr lang="en-US" dirty="0"/>
                <a:t>right</a:t>
              </a:r>
            </a:p>
            <a:p>
              <a:pPr algn="ctr"/>
              <a:r>
                <a:rPr lang="en-US" dirty="0"/>
                <a:t>Index = 2 </a:t>
              </a:r>
            </a:p>
          </p:txBody>
        </p:sp>
        <p:sp>
          <p:nvSpPr>
            <p:cNvPr id="24" name="TextBox 23">
              <a:extLst>
                <a:ext uri="{FF2B5EF4-FFF2-40B4-BE49-F238E27FC236}">
                  <a16:creationId xmlns:a16="http://schemas.microsoft.com/office/drawing/2014/main" id="{3EE67877-D7F8-3B48-80B7-E075B3447510}"/>
                </a:ext>
              </a:extLst>
            </p:cNvPr>
            <p:cNvSpPr txBox="1"/>
            <p:nvPr/>
          </p:nvSpPr>
          <p:spPr>
            <a:xfrm>
              <a:off x="3701383" y="4738116"/>
              <a:ext cx="1105231" cy="646331"/>
            </a:xfrm>
            <a:prstGeom prst="rect">
              <a:avLst/>
            </a:prstGeom>
            <a:noFill/>
          </p:spPr>
          <p:txBody>
            <a:bodyPr wrap="square" rtlCol="0" anchor="t" anchorCtr="0">
              <a:spAutoFit/>
            </a:bodyPr>
            <a:lstStyle/>
            <a:p>
              <a:pPr algn="ctr"/>
              <a:r>
                <a:rPr lang="en-US" dirty="0"/>
                <a:t>left</a:t>
              </a:r>
            </a:p>
            <a:p>
              <a:pPr algn="ctr"/>
              <a:r>
                <a:rPr lang="en-US" dirty="0"/>
                <a:t>Index = 2 </a:t>
              </a:r>
            </a:p>
          </p:txBody>
        </p:sp>
        <p:sp>
          <p:nvSpPr>
            <p:cNvPr id="25" name="TextBox 24">
              <a:extLst>
                <a:ext uri="{FF2B5EF4-FFF2-40B4-BE49-F238E27FC236}">
                  <a16:creationId xmlns:a16="http://schemas.microsoft.com/office/drawing/2014/main" id="{DB2478D3-926E-104F-9BCA-313E9D909AD5}"/>
                </a:ext>
              </a:extLst>
            </p:cNvPr>
            <p:cNvSpPr txBox="1"/>
            <p:nvPr/>
          </p:nvSpPr>
          <p:spPr>
            <a:xfrm>
              <a:off x="4919870" y="3295744"/>
              <a:ext cx="2352259" cy="646331"/>
            </a:xfrm>
            <a:prstGeom prst="rect">
              <a:avLst/>
            </a:prstGeom>
            <a:noFill/>
          </p:spPr>
          <p:txBody>
            <a:bodyPr wrap="square" rtlCol="0">
              <a:spAutoFit/>
            </a:bodyPr>
            <a:lstStyle/>
            <a:p>
              <a:pPr algn="ctr"/>
              <a:r>
                <a:rPr lang="en-US" sz="3600" dirty="0"/>
                <a:t>Node</a:t>
              </a:r>
            </a:p>
          </p:txBody>
        </p:sp>
        <p:sp>
          <p:nvSpPr>
            <p:cNvPr id="26" name="TextBox 25">
              <a:extLst>
                <a:ext uri="{FF2B5EF4-FFF2-40B4-BE49-F238E27FC236}">
                  <a16:creationId xmlns:a16="http://schemas.microsoft.com/office/drawing/2014/main" id="{AE95D064-9D2C-1249-81C7-2BFBA3000E26}"/>
                </a:ext>
              </a:extLst>
            </p:cNvPr>
            <p:cNvSpPr txBox="1"/>
            <p:nvPr/>
          </p:nvSpPr>
          <p:spPr>
            <a:xfrm>
              <a:off x="7602474" y="4991477"/>
              <a:ext cx="2352259" cy="461665"/>
            </a:xfrm>
            <a:prstGeom prst="rect">
              <a:avLst/>
            </a:prstGeom>
            <a:noFill/>
          </p:spPr>
          <p:txBody>
            <a:bodyPr wrap="square" rtlCol="0">
              <a:spAutoFit/>
            </a:bodyPr>
            <a:lstStyle/>
            <a:p>
              <a:pPr algn="ctr"/>
              <a:r>
                <a:rPr lang="en-CA" sz="2400" dirty="0"/>
                <a:t>•••</a:t>
              </a:r>
              <a:endParaRPr lang="en-US" sz="4400" dirty="0"/>
            </a:p>
          </p:txBody>
        </p:sp>
        <p:sp>
          <p:nvSpPr>
            <p:cNvPr id="27" name="TextBox 26">
              <a:extLst>
                <a:ext uri="{FF2B5EF4-FFF2-40B4-BE49-F238E27FC236}">
                  <a16:creationId xmlns:a16="http://schemas.microsoft.com/office/drawing/2014/main" id="{D7243AAF-C32F-6242-8276-764E18E92C0C}"/>
                </a:ext>
              </a:extLst>
            </p:cNvPr>
            <p:cNvSpPr txBox="1"/>
            <p:nvPr/>
          </p:nvSpPr>
          <p:spPr>
            <a:xfrm>
              <a:off x="2229543" y="4991476"/>
              <a:ext cx="2352259" cy="461665"/>
            </a:xfrm>
            <a:prstGeom prst="rect">
              <a:avLst/>
            </a:prstGeom>
            <a:noFill/>
          </p:spPr>
          <p:txBody>
            <a:bodyPr wrap="square" rtlCol="0">
              <a:spAutoFit/>
            </a:bodyPr>
            <a:lstStyle/>
            <a:p>
              <a:pPr algn="ctr"/>
              <a:r>
                <a:rPr lang="en-CA" sz="2400" dirty="0"/>
                <a:t>•••</a:t>
              </a:r>
              <a:endParaRPr lang="en-US" sz="4400" dirty="0"/>
            </a:p>
          </p:txBody>
        </p:sp>
      </p:grpSp>
      <p:sp>
        <p:nvSpPr>
          <p:cNvPr id="3" name="Rectangle 2">
            <a:extLst>
              <a:ext uri="{FF2B5EF4-FFF2-40B4-BE49-F238E27FC236}">
                <a16:creationId xmlns:a16="http://schemas.microsoft.com/office/drawing/2014/main" id="{0B071EA4-8F6C-3248-A7DC-B66628A2163D}"/>
              </a:ext>
            </a:extLst>
          </p:cNvPr>
          <p:cNvSpPr/>
          <p:nvPr/>
        </p:nvSpPr>
        <p:spPr>
          <a:xfrm>
            <a:off x="2013908" y="4976359"/>
            <a:ext cx="8164184" cy="1015663"/>
          </a:xfrm>
          <a:prstGeom prst="rect">
            <a:avLst/>
          </a:prstGeom>
        </p:spPr>
        <p:txBody>
          <a:bodyPr wrap="square">
            <a:spAutoFit/>
          </a:bodyPr>
          <a:lstStyle/>
          <a:p>
            <a:r>
              <a:rPr lang="en-US" sz="2000" dirty="0"/>
              <a:t>The midpoint of a node side would be the central point with an index of 0. Based on the central point, we increment the index separately on both the left and right sides.</a:t>
            </a:r>
          </a:p>
        </p:txBody>
      </p:sp>
      <p:sp>
        <p:nvSpPr>
          <p:cNvPr id="28" name="TextBox 27">
            <a:extLst>
              <a:ext uri="{FF2B5EF4-FFF2-40B4-BE49-F238E27FC236}">
                <a16:creationId xmlns:a16="http://schemas.microsoft.com/office/drawing/2014/main" id="{9636D37F-A691-7D48-845B-A3B5EA793764}"/>
              </a:ext>
            </a:extLst>
          </p:cNvPr>
          <p:cNvSpPr txBox="1"/>
          <p:nvPr/>
        </p:nvSpPr>
        <p:spPr>
          <a:xfrm>
            <a:off x="6020399" y="3340748"/>
            <a:ext cx="300038" cy="307777"/>
          </a:xfrm>
          <a:prstGeom prst="rect">
            <a:avLst/>
          </a:prstGeom>
          <a:noFill/>
        </p:spPr>
        <p:txBody>
          <a:bodyPr wrap="square" rtlCol="0">
            <a:spAutoFit/>
          </a:bodyPr>
          <a:lstStyle/>
          <a:p>
            <a:r>
              <a:rPr lang="en-US" sz="1400" dirty="0">
                <a:solidFill>
                  <a:srgbClr val="FF0000"/>
                </a:solidFill>
              </a:rPr>
              <a:t>0</a:t>
            </a:r>
            <a:endParaRPr lang="en-US" dirty="0">
              <a:solidFill>
                <a:srgbClr val="FF0000"/>
              </a:solidFill>
            </a:endParaRPr>
          </a:p>
        </p:txBody>
      </p:sp>
      <p:sp>
        <p:nvSpPr>
          <p:cNvPr id="29" name="TextBox 28">
            <a:extLst>
              <a:ext uri="{FF2B5EF4-FFF2-40B4-BE49-F238E27FC236}">
                <a16:creationId xmlns:a16="http://schemas.microsoft.com/office/drawing/2014/main" id="{5A6956EE-93CC-BA45-AC8F-C4834D2D1BDB}"/>
              </a:ext>
            </a:extLst>
          </p:cNvPr>
          <p:cNvSpPr txBox="1"/>
          <p:nvPr/>
        </p:nvSpPr>
        <p:spPr>
          <a:xfrm>
            <a:off x="6814543" y="3567485"/>
            <a:ext cx="372284" cy="307777"/>
          </a:xfrm>
          <a:prstGeom prst="rect">
            <a:avLst/>
          </a:prstGeom>
          <a:noFill/>
        </p:spPr>
        <p:txBody>
          <a:bodyPr wrap="square" rtlCol="0">
            <a:spAutoFit/>
          </a:bodyPr>
          <a:lstStyle/>
          <a:p>
            <a:r>
              <a:rPr lang="en-US" sz="1400" u="sng" dirty="0">
                <a:solidFill>
                  <a:schemeClr val="accent1">
                    <a:lumMod val="75000"/>
                  </a:schemeClr>
                </a:solidFill>
              </a:rPr>
              <a:t>R1</a:t>
            </a:r>
            <a:endParaRPr lang="en-US" u="sng" dirty="0">
              <a:solidFill>
                <a:schemeClr val="accent1">
                  <a:lumMod val="75000"/>
                </a:schemeClr>
              </a:solidFill>
            </a:endParaRPr>
          </a:p>
        </p:txBody>
      </p:sp>
      <p:sp>
        <p:nvSpPr>
          <p:cNvPr id="30" name="TextBox 29">
            <a:extLst>
              <a:ext uri="{FF2B5EF4-FFF2-40B4-BE49-F238E27FC236}">
                <a16:creationId xmlns:a16="http://schemas.microsoft.com/office/drawing/2014/main" id="{5C9C7652-CD55-1945-8483-8F52E6D04A9F}"/>
              </a:ext>
            </a:extLst>
          </p:cNvPr>
          <p:cNvSpPr txBox="1"/>
          <p:nvPr/>
        </p:nvSpPr>
        <p:spPr>
          <a:xfrm>
            <a:off x="5021679" y="3509921"/>
            <a:ext cx="372284" cy="307777"/>
          </a:xfrm>
          <a:prstGeom prst="rect">
            <a:avLst/>
          </a:prstGeom>
          <a:noFill/>
        </p:spPr>
        <p:txBody>
          <a:bodyPr wrap="square" rtlCol="0">
            <a:spAutoFit/>
          </a:bodyPr>
          <a:lstStyle/>
          <a:p>
            <a:r>
              <a:rPr lang="en-US" sz="1400" u="sng" dirty="0">
                <a:solidFill>
                  <a:schemeClr val="accent1">
                    <a:lumMod val="75000"/>
                  </a:schemeClr>
                </a:solidFill>
              </a:rPr>
              <a:t>L1</a:t>
            </a:r>
            <a:endParaRPr lang="en-US" u="sng" dirty="0">
              <a:solidFill>
                <a:schemeClr val="accent1">
                  <a:lumMod val="75000"/>
                </a:schemeClr>
              </a:solidFill>
            </a:endParaRPr>
          </a:p>
        </p:txBody>
      </p:sp>
      <p:sp>
        <p:nvSpPr>
          <p:cNvPr id="31" name="TextBox 30">
            <a:extLst>
              <a:ext uri="{FF2B5EF4-FFF2-40B4-BE49-F238E27FC236}">
                <a16:creationId xmlns:a16="http://schemas.microsoft.com/office/drawing/2014/main" id="{11B7300A-835F-434D-9D00-53D75DDC7187}"/>
              </a:ext>
            </a:extLst>
          </p:cNvPr>
          <p:cNvSpPr txBox="1"/>
          <p:nvPr/>
        </p:nvSpPr>
        <p:spPr>
          <a:xfrm>
            <a:off x="7695790" y="3567485"/>
            <a:ext cx="372284" cy="307777"/>
          </a:xfrm>
          <a:prstGeom prst="rect">
            <a:avLst/>
          </a:prstGeom>
          <a:noFill/>
        </p:spPr>
        <p:txBody>
          <a:bodyPr wrap="square" rtlCol="0">
            <a:spAutoFit/>
          </a:bodyPr>
          <a:lstStyle/>
          <a:p>
            <a:r>
              <a:rPr lang="en-US" sz="1400" u="sng" dirty="0">
                <a:solidFill>
                  <a:schemeClr val="accent1">
                    <a:lumMod val="75000"/>
                  </a:schemeClr>
                </a:solidFill>
              </a:rPr>
              <a:t>R2</a:t>
            </a:r>
            <a:endParaRPr lang="en-US" u="sng" dirty="0">
              <a:solidFill>
                <a:schemeClr val="accent1">
                  <a:lumMod val="75000"/>
                </a:schemeClr>
              </a:solidFill>
            </a:endParaRPr>
          </a:p>
        </p:txBody>
      </p:sp>
      <p:sp>
        <p:nvSpPr>
          <p:cNvPr id="32" name="TextBox 31">
            <a:extLst>
              <a:ext uri="{FF2B5EF4-FFF2-40B4-BE49-F238E27FC236}">
                <a16:creationId xmlns:a16="http://schemas.microsoft.com/office/drawing/2014/main" id="{2E9243A3-E7D6-F346-8E59-1238B26FF865}"/>
              </a:ext>
            </a:extLst>
          </p:cNvPr>
          <p:cNvSpPr txBox="1"/>
          <p:nvPr/>
        </p:nvSpPr>
        <p:spPr>
          <a:xfrm>
            <a:off x="4091228" y="3578447"/>
            <a:ext cx="372284" cy="307777"/>
          </a:xfrm>
          <a:prstGeom prst="rect">
            <a:avLst/>
          </a:prstGeom>
          <a:noFill/>
        </p:spPr>
        <p:txBody>
          <a:bodyPr wrap="square" rtlCol="0">
            <a:spAutoFit/>
          </a:bodyPr>
          <a:lstStyle/>
          <a:p>
            <a:r>
              <a:rPr lang="en-US" sz="1400" u="sng" dirty="0">
                <a:solidFill>
                  <a:schemeClr val="accent1">
                    <a:lumMod val="75000"/>
                  </a:schemeClr>
                </a:solidFill>
              </a:rPr>
              <a:t>L2</a:t>
            </a:r>
            <a:endParaRPr lang="en-US" u="sng" dirty="0">
              <a:solidFill>
                <a:schemeClr val="accent1">
                  <a:lumMod val="75000"/>
                </a:schemeClr>
              </a:solidFill>
            </a:endParaRPr>
          </a:p>
        </p:txBody>
      </p:sp>
    </p:spTree>
    <p:extLst>
      <p:ext uri="{BB962C8B-B14F-4D97-AF65-F5344CB8AC3E}">
        <p14:creationId xmlns:p14="http://schemas.microsoft.com/office/powerpoint/2010/main" val="208913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C872D1-A77C-5B42-81B9-219057D878EA}"/>
              </a:ext>
            </a:extLst>
          </p:cNvPr>
          <p:cNvSpPr>
            <a:spLocks noGrp="1"/>
          </p:cNvSpPr>
          <p:nvPr>
            <p:ph type="title"/>
          </p:nvPr>
        </p:nvSpPr>
        <p:spPr>
          <a:xfrm>
            <a:off x="643467" y="321734"/>
            <a:ext cx="10905066" cy="1135737"/>
          </a:xfrm>
        </p:spPr>
        <p:txBody>
          <a:bodyPr>
            <a:normAutofit/>
          </a:bodyPr>
          <a:lstStyle/>
          <a:p>
            <a:r>
              <a:rPr lang="en-US" sz="3600" dirty="0"/>
              <a:t>Edge layout algorithm for class diagram</a:t>
            </a:r>
          </a:p>
        </p:txBody>
      </p:sp>
      <p:sp>
        <p:nvSpPr>
          <p:cNvPr id="3" name="Content Placeholder 2">
            <a:extLst>
              <a:ext uri="{FF2B5EF4-FFF2-40B4-BE49-F238E27FC236}">
                <a16:creationId xmlns:a16="http://schemas.microsoft.com/office/drawing/2014/main" id="{8FAD8333-9938-474A-A917-52192A05604E}"/>
              </a:ext>
            </a:extLst>
          </p:cNvPr>
          <p:cNvSpPr>
            <a:spLocks noGrp="1"/>
          </p:cNvSpPr>
          <p:nvPr>
            <p:ph idx="1"/>
          </p:nvPr>
        </p:nvSpPr>
        <p:spPr>
          <a:xfrm>
            <a:off x="643467" y="1664986"/>
            <a:ext cx="6888301" cy="4393982"/>
          </a:xfrm>
        </p:spPr>
        <p:txBody>
          <a:bodyPr>
            <a:normAutofit/>
          </a:bodyPr>
          <a:lstStyle/>
          <a:p>
            <a:r>
              <a:rPr lang="en-US" sz="2400" dirty="0"/>
              <a:t>The purpose of updating the edge layout algorithm is to make it smarter and avoid as many edge crossings as possible. </a:t>
            </a:r>
          </a:p>
          <a:p>
            <a:r>
              <a:rPr lang="en-US" altLang="zh-CN" sz="2400" b="1" dirty="0"/>
              <a:t>1. </a:t>
            </a:r>
            <a:r>
              <a:rPr lang="en-US" sz="2400" b="1" dirty="0"/>
              <a:t>Edge category</a:t>
            </a:r>
            <a:r>
              <a:rPr lang="en-US" sz="2400" dirty="0"/>
              <a:t>: Categorize edges based on their visual appearance</a:t>
            </a:r>
          </a:p>
          <a:p>
            <a:pPr lvl="1"/>
            <a:r>
              <a:rPr lang="en-US" dirty="0"/>
              <a:t>Implementation edges, extension edges</a:t>
            </a:r>
          </a:p>
          <a:p>
            <a:r>
              <a:rPr lang="en-US" sz="2400" b="1" dirty="0"/>
              <a:t>2. Priority rule</a:t>
            </a:r>
            <a:r>
              <a:rPr lang="en-US" sz="2400" dirty="0"/>
              <a:t>: Give a priority number to each edge category. </a:t>
            </a:r>
          </a:p>
          <a:p>
            <a:pPr lvl="1"/>
            <a:r>
              <a:rPr lang="en-US" dirty="0"/>
              <a:t>Higher Priority </a:t>
            </a:r>
            <a:r>
              <a:rPr lang="en-US" dirty="0">
                <a:sym typeface="Wingdings" pitchFamily="2" charset="2"/>
              </a:rPr>
              <a:t> More centered connection point (drawn first)</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B570552-60F9-7D41-88E7-60EEDE6004E2}"/>
              </a:ext>
            </a:extLst>
          </p:cNvPr>
          <p:cNvPicPr>
            <a:picLocks noChangeAspect="1"/>
          </p:cNvPicPr>
          <p:nvPr/>
        </p:nvPicPr>
        <p:blipFill>
          <a:blip r:embed="rId3"/>
          <a:stretch>
            <a:fillRect/>
          </a:stretch>
        </p:blipFill>
        <p:spPr>
          <a:xfrm>
            <a:off x="7531768" y="1979543"/>
            <a:ext cx="4165600" cy="2895600"/>
          </a:xfrm>
          <a:prstGeom prst="rect">
            <a:avLst/>
          </a:prstGeom>
        </p:spPr>
      </p:pic>
      <p:sp>
        <p:nvSpPr>
          <p:cNvPr id="5" name="TextBox 4">
            <a:extLst>
              <a:ext uri="{FF2B5EF4-FFF2-40B4-BE49-F238E27FC236}">
                <a16:creationId xmlns:a16="http://schemas.microsoft.com/office/drawing/2014/main" id="{CA841CC8-A497-7D43-98E3-029EA21C6220}"/>
              </a:ext>
            </a:extLst>
          </p:cNvPr>
          <p:cNvSpPr txBox="1"/>
          <p:nvPr/>
        </p:nvSpPr>
        <p:spPr>
          <a:xfrm>
            <a:off x="7531768" y="4875143"/>
            <a:ext cx="4299890" cy="923330"/>
          </a:xfrm>
          <a:prstGeom prst="rect">
            <a:avLst/>
          </a:prstGeom>
          <a:noFill/>
        </p:spPr>
        <p:txBody>
          <a:bodyPr wrap="square" rtlCol="0">
            <a:spAutoFit/>
          </a:bodyPr>
          <a:lstStyle/>
          <a:p>
            <a:r>
              <a:rPr lang="en-US" dirty="0"/>
              <a:t>Extension edge has higher priority than implementation edge </a:t>
            </a:r>
            <a:r>
              <a:rPr lang="en-US" dirty="0">
                <a:sym typeface="Wingdings" pitchFamily="2" charset="2"/>
              </a:rPr>
              <a:t> It takes the central position</a:t>
            </a:r>
            <a:endParaRPr lang="en-US" dirty="0"/>
          </a:p>
        </p:txBody>
      </p:sp>
    </p:spTree>
    <p:extLst>
      <p:ext uri="{BB962C8B-B14F-4D97-AF65-F5344CB8AC3E}">
        <p14:creationId xmlns:p14="http://schemas.microsoft.com/office/powerpoint/2010/main" val="365172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7E0B2D-CBDA-BC46-A1BE-CECD955C3659}"/>
              </a:ext>
            </a:extLst>
          </p:cNvPr>
          <p:cNvSpPr>
            <a:spLocks noGrp="1"/>
          </p:cNvSpPr>
          <p:nvPr>
            <p:ph type="title"/>
          </p:nvPr>
        </p:nvSpPr>
        <p:spPr>
          <a:xfrm>
            <a:off x="643467" y="321734"/>
            <a:ext cx="10905066" cy="1135737"/>
          </a:xfrm>
        </p:spPr>
        <p:txBody>
          <a:bodyPr>
            <a:normAutofit/>
          </a:bodyPr>
          <a:lstStyle/>
          <a:p>
            <a:r>
              <a:rPr lang="en-US" sz="3600" dirty="0"/>
              <a:t>Edge layout algorithm for class diagram</a:t>
            </a:r>
          </a:p>
        </p:txBody>
      </p:sp>
      <p:sp>
        <p:nvSpPr>
          <p:cNvPr id="3" name="Content Placeholder 2">
            <a:extLst>
              <a:ext uri="{FF2B5EF4-FFF2-40B4-BE49-F238E27FC236}">
                <a16:creationId xmlns:a16="http://schemas.microsoft.com/office/drawing/2014/main" id="{86F638B1-465C-8E41-9A74-62D5201BF4D5}"/>
              </a:ext>
            </a:extLst>
          </p:cNvPr>
          <p:cNvSpPr>
            <a:spLocks noGrp="1"/>
          </p:cNvSpPr>
          <p:nvPr>
            <p:ph idx="1"/>
          </p:nvPr>
        </p:nvSpPr>
        <p:spPr>
          <a:xfrm>
            <a:off x="643467" y="1457471"/>
            <a:ext cx="10905066" cy="4393982"/>
          </a:xfrm>
        </p:spPr>
        <p:txBody>
          <a:bodyPr>
            <a:normAutofit/>
          </a:bodyPr>
          <a:lstStyle/>
          <a:p>
            <a:r>
              <a:rPr lang="en-US" sz="2400" b="1" dirty="0"/>
              <a:t>3. Edge aggregation and node position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42814D0-4541-FC45-9F60-2C846C7E0379}"/>
              </a:ext>
            </a:extLst>
          </p:cNvPr>
          <p:cNvPicPr>
            <a:picLocks noChangeAspect="1"/>
          </p:cNvPicPr>
          <p:nvPr/>
        </p:nvPicPr>
        <p:blipFill>
          <a:blip r:embed="rId3"/>
          <a:stretch>
            <a:fillRect/>
          </a:stretch>
        </p:blipFill>
        <p:spPr>
          <a:xfrm>
            <a:off x="573363" y="2051389"/>
            <a:ext cx="10871200" cy="4241800"/>
          </a:xfrm>
          <a:prstGeom prst="rect">
            <a:avLst/>
          </a:prstGeom>
        </p:spPr>
      </p:pic>
    </p:spTree>
    <p:extLst>
      <p:ext uri="{BB962C8B-B14F-4D97-AF65-F5344CB8AC3E}">
        <p14:creationId xmlns:p14="http://schemas.microsoft.com/office/powerpoint/2010/main" val="210188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DDE6893-A6B4-804E-B49C-41487E4ABB5C}"/>
              </a:ext>
            </a:extLst>
          </p:cNvPr>
          <p:cNvPicPr>
            <a:picLocks noChangeAspect="1"/>
          </p:cNvPicPr>
          <p:nvPr/>
        </p:nvPicPr>
        <p:blipFill>
          <a:blip r:embed="rId3"/>
          <a:stretch>
            <a:fillRect/>
          </a:stretch>
        </p:blipFill>
        <p:spPr>
          <a:xfrm>
            <a:off x="231678" y="2793343"/>
            <a:ext cx="3797536" cy="2948924"/>
          </a:xfrm>
          <a:prstGeom prst="rect">
            <a:avLst/>
          </a:prstGeom>
        </p:spPr>
      </p:pic>
      <p:pic>
        <p:nvPicPr>
          <p:cNvPr id="5" name="Picture 4">
            <a:extLst>
              <a:ext uri="{FF2B5EF4-FFF2-40B4-BE49-F238E27FC236}">
                <a16:creationId xmlns:a16="http://schemas.microsoft.com/office/drawing/2014/main" id="{5927CD8E-9A41-7C45-B9EB-06F1A7DD4EC0}"/>
              </a:ext>
            </a:extLst>
          </p:cNvPr>
          <p:cNvPicPr>
            <a:picLocks noChangeAspect="1"/>
          </p:cNvPicPr>
          <p:nvPr/>
        </p:nvPicPr>
        <p:blipFill>
          <a:blip r:embed="rId4"/>
          <a:stretch>
            <a:fillRect/>
          </a:stretch>
        </p:blipFill>
        <p:spPr>
          <a:xfrm>
            <a:off x="4230965" y="2793343"/>
            <a:ext cx="3797536" cy="2948924"/>
          </a:xfrm>
          <a:prstGeom prst="rect">
            <a:avLst/>
          </a:prstGeom>
        </p:spPr>
      </p:pic>
      <p:pic>
        <p:nvPicPr>
          <p:cNvPr id="4" name="Picture 3">
            <a:extLst>
              <a:ext uri="{FF2B5EF4-FFF2-40B4-BE49-F238E27FC236}">
                <a16:creationId xmlns:a16="http://schemas.microsoft.com/office/drawing/2014/main" id="{7C634A4B-BA05-2A4C-A232-3EAC9ACFA5CF}"/>
              </a:ext>
            </a:extLst>
          </p:cNvPr>
          <p:cNvPicPr>
            <a:picLocks noChangeAspect="1"/>
          </p:cNvPicPr>
          <p:nvPr/>
        </p:nvPicPr>
        <p:blipFill>
          <a:blip r:embed="rId5"/>
          <a:stretch>
            <a:fillRect/>
          </a:stretch>
        </p:blipFill>
        <p:spPr>
          <a:xfrm>
            <a:off x="8230252" y="2793343"/>
            <a:ext cx="3797536" cy="2948924"/>
          </a:xfrm>
          <a:prstGeom prst="rect">
            <a:avLst/>
          </a:prstGeom>
        </p:spPr>
      </p:pic>
      <p:cxnSp>
        <p:nvCxnSpPr>
          <p:cNvPr id="11" name="Straight Connector 10">
            <a:extLst>
              <a:ext uri="{FF2B5EF4-FFF2-40B4-BE49-F238E27FC236}">
                <a16:creationId xmlns:a16="http://schemas.microsoft.com/office/drawing/2014/main" id="{E4FB3751-1AB3-9C41-841D-126FB0D5D645}"/>
              </a:ext>
            </a:extLst>
          </p:cNvPr>
          <p:cNvCxnSpPr/>
          <p:nvPr/>
        </p:nvCxnSpPr>
        <p:spPr>
          <a:xfrm>
            <a:off x="4134649" y="2512964"/>
            <a:ext cx="0" cy="3509682"/>
          </a:xfrm>
          <a:prstGeom prst="line">
            <a:avLst/>
          </a:prstGeom>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92E5686-0D78-5D4E-ABBF-0C8F310C317B}"/>
              </a:ext>
            </a:extLst>
          </p:cNvPr>
          <p:cNvCxnSpPr/>
          <p:nvPr/>
        </p:nvCxnSpPr>
        <p:spPr>
          <a:xfrm>
            <a:off x="8152984" y="2512964"/>
            <a:ext cx="0" cy="3509682"/>
          </a:xfrm>
          <a:prstGeom prst="line">
            <a:avLst/>
          </a:prstGeom>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9CCBF53-99E6-0447-BDC5-001046DA1DC8}"/>
              </a:ext>
            </a:extLst>
          </p:cNvPr>
          <p:cNvSpPr txBox="1"/>
          <p:nvPr/>
        </p:nvSpPr>
        <p:spPr>
          <a:xfrm>
            <a:off x="2144734" y="3153428"/>
            <a:ext cx="300038" cy="369332"/>
          </a:xfrm>
          <a:prstGeom prst="rect">
            <a:avLst/>
          </a:prstGeom>
          <a:noFill/>
        </p:spPr>
        <p:txBody>
          <a:bodyPr wrap="square" rtlCol="0">
            <a:spAutoFit/>
          </a:bodyPr>
          <a:lstStyle/>
          <a:p>
            <a:r>
              <a:rPr lang="en-US" dirty="0">
                <a:solidFill>
                  <a:srgbClr val="FF0000"/>
                </a:solidFill>
              </a:rPr>
              <a:t>0</a:t>
            </a:r>
          </a:p>
        </p:txBody>
      </p:sp>
      <p:sp>
        <p:nvSpPr>
          <p:cNvPr id="18" name="TextBox 17">
            <a:extLst>
              <a:ext uri="{FF2B5EF4-FFF2-40B4-BE49-F238E27FC236}">
                <a16:creationId xmlns:a16="http://schemas.microsoft.com/office/drawing/2014/main" id="{6057D2AE-83C2-2541-9D35-09F1E08CB01E}"/>
              </a:ext>
            </a:extLst>
          </p:cNvPr>
          <p:cNvSpPr txBox="1"/>
          <p:nvPr/>
        </p:nvSpPr>
        <p:spPr>
          <a:xfrm>
            <a:off x="6163068" y="3220239"/>
            <a:ext cx="300038" cy="307777"/>
          </a:xfrm>
          <a:prstGeom prst="rect">
            <a:avLst/>
          </a:prstGeom>
          <a:noFill/>
        </p:spPr>
        <p:txBody>
          <a:bodyPr wrap="square" rtlCol="0">
            <a:spAutoFit/>
          </a:bodyPr>
          <a:lstStyle/>
          <a:p>
            <a:r>
              <a:rPr lang="en-US" sz="1400" dirty="0">
                <a:solidFill>
                  <a:srgbClr val="FF0000"/>
                </a:solidFill>
              </a:rPr>
              <a:t>0</a:t>
            </a:r>
            <a:endParaRPr lang="en-US" dirty="0">
              <a:solidFill>
                <a:srgbClr val="FF0000"/>
              </a:solidFill>
            </a:endParaRPr>
          </a:p>
        </p:txBody>
      </p:sp>
      <p:sp>
        <p:nvSpPr>
          <p:cNvPr id="19" name="TextBox 18">
            <a:extLst>
              <a:ext uri="{FF2B5EF4-FFF2-40B4-BE49-F238E27FC236}">
                <a16:creationId xmlns:a16="http://schemas.microsoft.com/office/drawing/2014/main" id="{9E91F03D-1703-DF4B-916D-A70266A5C6EC}"/>
              </a:ext>
            </a:extLst>
          </p:cNvPr>
          <p:cNvSpPr txBox="1"/>
          <p:nvPr/>
        </p:nvSpPr>
        <p:spPr>
          <a:xfrm>
            <a:off x="6276964" y="3220239"/>
            <a:ext cx="372284" cy="307777"/>
          </a:xfrm>
          <a:prstGeom prst="rect">
            <a:avLst/>
          </a:prstGeom>
          <a:noFill/>
        </p:spPr>
        <p:txBody>
          <a:bodyPr wrap="square" rtlCol="0">
            <a:spAutoFit/>
          </a:bodyPr>
          <a:lstStyle/>
          <a:p>
            <a:r>
              <a:rPr lang="en-US" sz="1400" u="sng" dirty="0">
                <a:solidFill>
                  <a:schemeClr val="accent1">
                    <a:lumMod val="75000"/>
                  </a:schemeClr>
                </a:solidFill>
              </a:rPr>
              <a:t>R1</a:t>
            </a:r>
            <a:endParaRPr lang="en-US" u="sng" dirty="0">
              <a:solidFill>
                <a:schemeClr val="accent1">
                  <a:lumMod val="75000"/>
                </a:schemeClr>
              </a:solidFill>
            </a:endParaRPr>
          </a:p>
        </p:txBody>
      </p:sp>
      <p:sp>
        <p:nvSpPr>
          <p:cNvPr id="20" name="TextBox 19">
            <a:extLst>
              <a:ext uri="{FF2B5EF4-FFF2-40B4-BE49-F238E27FC236}">
                <a16:creationId xmlns:a16="http://schemas.microsoft.com/office/drawing/2014/main" id="{5E66B0B1-FFCE-0A4C-A03E-4ACB14B3767D}"/>
              </a:ext>
            </a:extLst>
          </p:cNvPr>
          <p:cNvSpPr txBox="1"/>
          <p:nvPr/>
        </p:nvSpPr>
        <p:spPr>
          <a:xfrm>
            <a:off x="5985280" y="3220239"/>
            <a:ext cx="372284" cy="307777"/>
          </a:xfrm>
          <a:prstGeom prst="rect">
            <a:avLst/>
          </a:prstGeom>
          <a:noFill/>
        </p:spPr>
        <p:txBody>
          <a:bodyPr wrap="square" rtlCol="0">
            <a:spAutoFit/>
          </a:bodyPr>
          <a:lstStyle/>
          <a:p>
            <a:r>
              <a:rPr lang="en-US" sz="1400" u="sng" dirty="0">
                <a:solidFill>
                  <a:schemeClr val="accent1">
                    <a:lumMod val="75000"/>
                  </a:schemeClr>
                </a:solidFill>
              </a:rPr>
              <a:t>L1</a:t>
            </a:r>
            <a:endParaRPr lang="en-US" u="sng" dirty="0">
              <a:solidFill>
                <a:schemeClr val="accent1">
                  <a:lumMod val="75000"/>
                </a:schemeClr>
              </a:solidFill>
            </a:endParaRPr>
          </a:p>
        </p:txBody>
      </p:sp>
      <p:sp>
        <p:nvSpPr>
          <p:cNvPr id="22" name="TextBox 21">
            <a:extLst>
              <a:ext uri="{FF2B5EF4-FFF2-40B4-BE49-F238E27FC236}">
                <a16:creationId xmlns:a16="http://schemas.microsoft.com/office/drawing/2014/main" id="{21161F4A-70F1-7640-98E7-FDA56C19C03D}"/>
              </a:ext>
            </a:extLst>
          </p:cNvPr>
          <p:cNvSpPr txBox="1"/>
          <p:nvPr/>
        </p:nvSpPr>
        <p:spPr>
          <a:xfrm>
            <a:off x="10152826" y="3214869"/>
            <a:ext cx="300038" cy="307777"/>
          </a:xfrm>
          <a:prstGeom prst="rect">
            <a:avLst/>
          </a:prstGeom>
          <a:noFill/>
        </p:spPr>
        <p:txBody>
          <a:bodyPr wrap="square" rtlCol="0">
            <a:spAutoFit/>
          </a:bodyPr>
          <a:lstStyle/>
          <a:p>
            <a:r>
              <a:rPr lang="en-US" sz="1400" dirty="0">
                <a:solidFill>
                  <a:srgbClr val="FF0000"/>
                </a:solidFill>
              </a:rPr>
              <a:t>0</a:t>
            </a:r>
            <a:endParaRPr lang="en-US" dirty="0">
              <a:solidFill>
                <a:srgbClr val="FF0000"/>
              </a:solidFill>
            </a:endParaRPr>
          </a:p>
        </p:txBody>
      </p:sp>
      <p:sp>
        <p:nvSpPr>
          <p:cNvPr id="23" name="TextBox 22">
            <a:extLst>
              <a:ext uri="{FF2B5EF4-FFF2-40B4-BE49-F238E27FC236}">
                <a16:creationId xmlns:a16="http://schemas.microsoft.com/office/drawing/2014/main" id="{3CAB5720-5F67-824C-AF10-31427A0BB271}"/>
              </a:ext>
            </a:extLst>
          </p:cNvPr>
          <p:cNvSpPr txBox="1"/>
          <p:nvPr/>
        </p:nvSpPr>
        <p:spPr>
          <a:xfrm>
            <a:off x="10238447" y="3214869"/>
            <a:ext cx="372284" cy="307777"/>
          </a:xfrm>
          <a:prstGeom prst="rect">
            <a:avLst/>
          </a:prstGeom>
          <a:noFill/>
        </p:spPr>
        <p:txBody>
          <a:bodyPr wrap="square" rtlCol="0">
            <a:spAutoFit/>
          </a:bodyPr>
          <a:lstStyle/>
          <a:p>
            <a:r>
              <a:rPr lang="en-US" sz="1400" u="sng" dirty="0">
                <a:solidFill>
                  <a:schemeClr val="accent1">
                    <a:lumMod val="75000"/>
                  </a:schemeClr>
                </a:solidFill>
              </a:rPr>
              <a:t>R1</a:t>
            </a:r>
            <a:endParaRPr lang="en-US" u="sng" dirty="0">
              <a:solidFill>
                <a:schemeClr val="accent1">
                  <a:lumMod val="75000"/>
                </a:schemeClr>
              </a:solidFill>
            </a:endParaRPr>
          </a:p>
        </p:txBody>
      </p:sp>
      <p:sp>
        <p:nvSpPr>
          <p:cNvPr id="24" name="TextBox 23">
            <a:extLst>
              <a:ext uri="{FF2B5EF4-FFF2-40B4-BE49-F238E27FC236}">
                <a16:creationId xmlns:a16="http://schemas.microsoft.com/office/drawing/2014/main" id="{141A553F-26DC-C846-BAD9-E044AC356702}"/>
              </a:ext>
            </a:extLst>
          </p:cNvPr>
          <p:cNvSpPr txBox="1"/>
          <p:nvPr/>
        </p:nvSpPr>
        <p:spPr>
          <a:xfrm>
            <a:off x="9975038" y="3214869"/>
            <a:ext cx="372284" cy="307777"/>
          </a:xfrm>
          <a:prstGeom prst="rect">
            <a:avLst/>
          </a:prstGeom>
          <a:noFill/>
        </p:spPr>
        <p:txBody>
          <a:bodyPr wrap="square" rtlCol="0">
            <a:spAutoFit/>
          </a:bodyPr>
          <a:lstStyle/>
          <a:p>
            <a:r>
              <a:rPr lang="en-US" sz="1400" u="sng" dirty="0">
                <a:solidFill>
                  <a:schemeClr val="accent1">
                    <a:lumMod val="75000"/>
                  </a:schemeClr>
                </a:solidFill>
              </a:rPr>
              <a:t>L1</a:t>
            </a:r>
            <a:endParaRPr lang="en-US" u="sng" dirty="0">
              <a:solidFill>
                <a:schemeClr val="accent1">
                  <a:lumMod val="75000"/>
                </a:schemeClr>
              </a:solidFill>
            </a:endParaRPr>
          </a:p>
        </p:txBody>
      </p:sp>
      <p:sp>
        <p:nvSpPr>
          <p:cNvPr id="25" name="TextBox 24">
            <a:extLst>
              <a:ext uri="{FF2B5EF4-FFF2-40B4-BE49-F238E27FC236}">
                <a16:creationId xmlns:a16="http://schemas.microsoft.com/office/drawing/2014/main" id="{67770642-7097-0B48-A212-A4584240EBBD}"/>
              </a:ext>
            </a:extLst>
          </p:cNvPr>
          <p:cNvSpPr txBox="1"/>
          <p:nvPr/>
        </p:nvSpPr>
        <p:spPr>
          <a:xfrm>
            <a:off x="10424589" y="3214869"/>
            <a:ext cx="372284" cy="307777"/>
          </a:xfrm>
          <a:prstGeom prst="rect">
            <a:avLst/>
          </a:prstGeom>
          <a:noFill/>
        </p:spPr>
        <p:txBody>
          <a:bodyPr wrap="square" rtlCol="0">
            <a:spAutoFit/>
          </a:bodyPr>
          <a:lstStyle/>
          <a:p>
            <a:r>
              <a:rPr lang="en-US" sz="1400" u="sng" dirty="0">
                <a:solidFill>
                  <a:schemeClr val="accent1">
                    <a:lumMod val="75000"/>
                  </a:schemeClr>
                </a:solidFill>
              </a:rPr>
              <a:t>R2</a:t>
            </a:r>
            <a:endParaRPr lang="en-US" u="sng" dirty="0">
              <a:solidFill>
                <a:schemeClr val="accent1">
                  <a:lumMod val="75000"/>
                </a:schemeClr>
              </a:solidFill>
            </a:endParaRPr>
          </a:p>
        </p:txBody>
      </p:sp>
      <p:sp>
        <p:nvSpPr>
          <p:cNvPr id="26" name="TextBox 25">
            <a:extLst>
              <a:ext uri="{FF2B5EF4-FFF2-40B4-BE49-F238E27FC236}">
                <a16:creationId xmlns:a16="http://schemas.microsoft.com/office/drawing/2014/main" id="{C812C14C-8292-014A-B8CC-448B9166BD6B}"/>
              </a:ext>
            </a:extLst>
          </p:cNvPr>
          <p:cNvSpPr txBox="1"/>
          <p:nvPr/>
        </p:nvSpPr>
        <p:spPr>
          <a:xfrm>
            <a:off x="8873110" y="784399"/>
            <a:ext cx="2730674" cy="1477328"/>
          </a:xfrm>
          <a:prstGeom prst="rect">
            <a:avLst/>
          </a:prstGeom>
          <a:noFill/>
        </p:spPr>
        <p:txBody>
          <a:bodyPr wrap="square" rtlCol="0">
            <a:spAutoFit/>
          </a:bodyPr>
          <a:lstStyle/>
          <a:p>
            <a:r>
              <a:rPr lang="en-US" dirty="0"/>
              <a:t>Priority list: (high to low)</a:t>
            </a:r>
          </a:p>
          <a:p>
            <a:pPr marL="285750" indent="-285750">
              <a:buFontTx/>
              <a:buChar char="-"/>
            </a:pPr>
            <a:r>
              <a:rPr lang="en-US" dirty="0"/>
              <a:t>Extension edges</a:t>
            </a:r>
          </a:p>
          <a:p>
            <a:pPr marL="285750" indent="-285750">
              <a:buFontTx/>
              <a:buChar char="-"/>
            </a:pPr>
            <a:r>
              <a:rPr lang="en-US" dirty="0"/>
              <a:t>Implementation edges </a:t>
            </a:r>
          </a:p>
          <a:p>
            <a:pPr marL="285750" indent="-285750">
              <a:buFontTx/>
              <a:buChar char="-"/>
            </a:pPr>
            <a:r>
              <a:rPr lang="en-US" dirty="0"/>
              <a:t>Aggregation edges</a:t>
            </a:r>
          </a:p>
          <a:p>
            <a:endParaRPr lang="en-US" dirty="0"/>
          </a:p>
        </p:txBody>
      </p:sp>
      <p:sp>
        <p:nvSpPr>
          <p:cNvPr id="30" name="Content Placeholder 29">
            <a:extLst>
              <a:ext uri="{FF2B5EF4-FFF2-40B4-BE49-F238E27FC236}">
                <a16:creationId xmlns:a16="http://schemas.microsoft.com/office/drawing/2014/main" id="{6ABBC4F8-5EC9-8542-B3ED-35C4645D2366}"/>
              </a:ext>
            </a:extLst>
          </p:cNvPr>
          <p:cNvSpPr>
            <a:spLocks noGrp="1"/>
          </p:cNvSpPr>
          <p:nvPr>
            <p:ph idx="1"/>
          </p:nvPr>
        </p:nvSpPr>
        <p:spPr>
          <a:xfrm>
            <a:off x="834354" y="1553520"/>
            <a:ext cx="10515600" cy="4351338"/>
          </a:xfrm>
        </p:spPr>
        <p:txBody>
          <a:bodyPr/>
          <a:lstStyle/>
          <a:p>
            <a:r>
              <a:rPr lang="en-US" dirty="0"/>
              <a:t>Let’s apply those rules with an example</a:t>
            </a:r>
          </a:p>
        </p:txBody>
      </p:sp>
      <p:sp>
        <p:nvSpPr>
          <p:cNvPr id="33" name="Title 1">
            <a:extLst>
              <a:ext uri="{FF2B5EF4-FFF2-40B4-BE49-F238E27FC236}">
                <a16:creationId xmlns:a16="http://schemas.microsoft.com/office/drawing/2014/main" id="{42F5DB8E-723F-704D-AF37-CBF0FFE62384}"/>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Edge layout algorithm for class diagram</a:t>
            </a:r>
          </a:p>
        </p:txBody>
      </p:sp>
    </p:spTree>
    <p:extLst>
      <p:ext uri="{BB962C8B-B14F-4D97-AF65-F5344CB8AC3E}">
        <p14:creationId xmlns:p14="http://schemas.microsoft.com/office/powerpoint/2010/main" val="192084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634A4B-BA05-2A4C-A232-3EAC9ACFA5CF}"/>
              </a:ext>
            </a:extLst>
          </p:cNvPr>
          <p:cNvPicPr>
            <a:picLocks noChangeAspect="1"/>
          </p:cNvPicPr>
          <p:nvPr/>
        </p:nvPicPr>
        <p:blipFill>
          <a:blip r:embed="rId3"/>
          <a:stretch>
            <a:fillRect/>
          </a:stretch>
        </p:blipFill>
        <p:spPr>
          <a:xfrm>
            <a:off x="1028844" y="2558483"/>
            <a:ext cx="4706559" cy="3654813"/>
          </a:xfrm>
          <a:prstGeom prst="rect">
            <a:avLst/>
          </a:prstGeom>
        </p:spPr>
      </p:pic>
      <p:pic>
        <p:nvPicPr>
          <p:cNvPr id="7" name="Picture 6">
            <a:extLst>
              <a:ext uri="{FF2B5EF4-FFF2-40B4-BE49-F238E27FC236}">
                <a16:creationId xmlns:a16="http://schemas.microsoft.com/office/drawing/2014/main" id="{2090AAF7-BD6A-E14A-AAF7-FB57A8DF8FC1}"/>
              </a:ext>
            </a:extLst>
          </p:cNvPr>
          <p:cNvPicPr>
            <a:picLocks noChangeAspect="1"/>
          </p:cNvPicPr>
          <p:nvPr/>
        </p:nvPicPr>
        <p:blipFill>
          <a:blip r:embed="rId4"/>
          <a:stretch>
            <a:fillRect/>
          </a:stretch>
        </p:blipFill>
        <p:spPr>
          <a:xfrm>
            <a:off x="6447218" y="2478470"/>
            <a:ext cx="4546600" cy="3530600"/>
          </a:xfrm>
          <a:prstGeom prst="rect">
            <a:avLst/>
          </a:prstGeom>
        </p:spPr>
      </p:pic>
      <p:sp>
        <p:nvSpPr>
          <p:cNvPr id="12" name="TextBox 11">
            <a:extLst>
              <a:ext uri="{FF2B5EF4-FFF2-40B4-BE49-F238E27FC236}">
                <a16:creationId xmlns:a16="http://schemas.microsoft.com/office/drawing/2014/main" id="{545A46A1-9FA7-1343-85E6-5B187D530A56}"/>
              </a:ext>
            </a:extLst>
          </p:cNvPr>
          <p:cNvSpPr txBox="1"/>
          <p:nvPr/>
        </p:nvSpPr>
        <p:spPr>
          <a:xfrm>
            <a:off x="3400122" y="3121223"/>
            <a:ext cx="300038" cy="307777"/>
          </a:xfrm>
          <a:prstGeom prst="rect">
            <a:avLst/>
          </a:prstGeom>
          <a:noFill/>
        </p:spPr>
        <p:txBody>
          <a:bodyPr wrap="square" rtlCol="0">
            <a:spAutoFit/>
          </a:bodyPr>
          <a:lstStyle/>
          <a:p>
            <a:r>
              <a:rPr lang="en-US" sz="1400" dirty="0">
                <a:solidFill>
                  <a:srgbClr val="FF0000"/>
                </a:solidFill>
              </a:rPr>
              <a:t>0</a:t>
            </a:r>
            <a:endParaRPr lang="en-US" dirty="0">
              <a:solidFill>
                <a:srgbClr val="FF0000"/>
              </a:solidFill>
            </a:endParaRPr>
          </a:p>
        </p:txBody>
      </p:sp>
      <p:sp>
        <p:nvSpPr>
          <p:cNvPr id="13" name="TextBox 12">
            <a:extLst>
              <a:ext uri="{FF2B5EF4-FFF2-40B4-BE49-F238E27FC236}">
                <a16:creationId xmlns:a16="http://schemas.microsoft.com/office/drawing/2014/main" id="{68E4A749-342F-9E43-95DD-E4493E977AA8}"/>
              </a:ext>
            </a:extLst>
          </p:cNvPr>
          <p:cNvSpPr txBox="1"/>
          <p:nvPr/>
        </p:nvSpPr>
        <p:spPr>
          <a:xfrm>
            <a:off x="3485743" y="3121223"/>
            <a:ext cx="372284" cy="307777"/>
          </a:xfrm>
          <a:prstGeom prst="rect">
            <a:avLst/>
          </a:prstGeom>
          <a:noFill/>
        </p:spPr>
        <p:txBody>
          <a:bodyPr wrap="square" rtlCol="0">
            <a:spAutoFit/>
          </a:bodyPr>
          <a:lstStyle/>
          <a:p>
            <a:r>
              <a:rPr lang="en-US" sz="1400" u="sng" dirty="0">
                <a:solidFill>
                  <a:schemeClr val="accent1">
                    <a:lumMod val="75000"/>
                  </a:schemeClr>
                </a:solidFill>
              </a:rPr>
              <a:t>R1</a:t>
            </a:r>
            <a:endParaRPr lang="en-US" u="sng" dirty="0">
              <a:solidFill>
                <a:schemeClr val="accent1">
                  <a:lumMod val="75000"/>
                </a:schemeClr>
              </a:solidFill>
            </a:endParaRPr>
          </a:p>
        </p:txBody>
      </p:sp>
      <p:sp>
        <p:nvSpPr>
          <p:cNvPr id="14" name="TextBox 13">
            <a:extLst>
              <a:ext uri="{FF2B5EF4-FFF2-40B4-BE49-F238E27FC236}">
                <a16:creationId xmlns:a16="http://schemas.microsoft.com/office/drawing/2014/main" id="{6AF2BC13-1050-114B-BDF6-1F0C3BB0C636}"/>
              </a:ext>
            </a:extLst>
          </p:cNvPr>
          <p:cNvSpPr txBox="1"/>
          <p:nvPr/>
        </p:nvSpPr>
        <p:spPr>
          <a:xfrm>
            <a:off x="3222334" y="3121223"/>
            <a:ext cx="372284" cy="307777"/>
          </a:xfrm>
          <a:prstGeom prst="rect">
            <a:avLst/>
          </a:prstGeom>
          <a:noFill/>
        </p:spPr>
        <p:txBody>
          <a:bodyPr wrap="square" rtlCol="0">
            <a:spAutoFit/>
          </a:bodyPr>
          <a:lstStyle/>
          <a:p>
            <a:r>
              <a:rPr lang="en-US" sz="1400" u="sng" dirty="0">
                <a:solidFill>
                  <a:schemeClr val="accent1">
                    <a:lumMod val="75000"/>
                  </a:schemeClr>
                </a:solidFill>
              </a:rPr>
              <a:t>L1</a:t>
            </a:r>
            <a:endParaRPr lang="en-US" u="sng" dirty="0">
              <a:solidFill>
                <a:schemeClr val="accent1">
                  <a:lumMod val="75000"/>
                </a:schemeClr>
              </a:solidFill>
            </a:endParaRPr>
          </a:p>
        </p:txBody>
      </p:sp>
      <p:sp>
        <p:nvSpPr>
          <p:cNvPr id="15" name="TextBox 14">
            <a:extLst>
              <a:ext uri="{FF2B5EF4-FFF2-40B4-BE49-F238E27FC236}">
                <a16:creationId xmlns:a16="http://schemas.microsoft.com/office/drawing/2014/main" id="{8FC1C1A0-BDA3-F340-882A-AE274C117C61}"/>
              </a:ext>
            </a:extLst>
          </p:cNvPr>
          <p:cNvSpPr txBox="1"/>
          <p:nvPr/>
        </p:nvSpPr>
        <p:spPr>
          <a:xfrm>
            <a:off x="3671885" y="3121223"/>
            <a:ext cx="372284" cy="307777"/>
          </a:xfrm>
          <a:prstGeom prst="rect">
            <a:avLst/>
          </a:prstGeom>
          <a:noFill/>
        </p:spPr>
        <p:txBody>
          <a:bodyPr wrap="square" rtlCol="0">
            <a:spAutoFit/>
          </a:bodyPr>
          <a:lstStyle/>
          <a:p>
            <a:r>
              <a:rPr lang="en-US" sz="1400" u="sng" dirty="0">
                <a:solidFill>
                  <a:schemeClr val="accent1">
                    <a:lumMod val="75000"/>
                  </a:schemeClr>
                </a:solidFill>
              </a:rPr>
              <a:t>R2</a:t>
            </a:r>
            <a:endParaRPr lang="en-US" u="sng" dirty="0">
              <a:solidFill>
                <a:schemeClr val="accent1">
                  <a:lumMod val="75000"/>
                </a:schemeClr>
              </a:solidFill>
            </a:endParaRPr>
          </a:p>
        </p:txBody>
      </p:sp>
      <p:sp>
        <p:nvSpPr>
          <p:cNvPr id="19" name="TextBox 18">
            <a:extLst>
              <a:ext uri="{FF2B5EF4-FFF2-40B4-BE49-F238E27FC236}">
                <a16:creationId xmlns:a16="http://schemas.microsoft.com/office/drawing/2014/main" id="{2518EA1C-9E34-D549-9FB5-AED3E79EA658}"/>
              </a:ext>
            </a:extLst>
          </p:cNvPr>
          <p:cNvSpPr txBox="1"/>
          <p:nvPr/>
        </p:nvSpPr>
        <p:spPr>
          <a:xfrm>
            <a:off x="8764079" y="3029822"/>
            <a:ext cx="300038" cy="307777"/>
          </a:xfrm>
          <a:prstGeom prst="rect">
            <a:avLst/>
          </a:prstGeom>
          <a:noFill/>
        </p:spPr>
        <p:txBody>
          <a:bodyPr wrap="square" rtlCol="0">
            <a:spAutoFit/>
          </a:bodyPr>
          <a:lstStyle/>
          <a:p>
            <a:r>
              <a:rPr lang="en-US" sz="1400" dirty="0">
                <a:solidFill>
                  <a:srgbClr val="FF0000"/>
                </a:solidFill>
              </a:rPr>
              <a:t>0</a:t>
            </a:r>
            <a:endParaRPr lang="en-US" dirty="0">
              <a:solidFill>
                <a:srgbClr val="FF0000"/>
              </a:solidFill>
            </a:endParaRPr>
          </a:p>
        </p:txBody>
      </p:sp>
      <p:sp>
        <p:nvSpPr>
          <p:cNvPr id="20" name="TextBox 19">
            <a:extLst>
              <a:ext uri="{FF2B5EF4-FFF2-40B4-BE49-F238E27FC236}">
                <a16:creationId xmlns:a16="http://schemas.microsoft.com/office/drawing/2014/main" id="{7A402F1D-B3DD-A14F-BAB5-A5389606FC8F}"/>
              </a:ext>
            </a:extLst>
          </p:cNvPr>
          <p:cNvSpPr txBox="1"/>
          <p:nvPr/>
        </p:nvSpPr>
        <p:spPr>
          <a:xfrm>
            <a:off x="8849700" y="3029822"/>
            <a:ext cx="372284" cy="307777"/>
          </a:xfrm>
          <a:prstGeom prst="rect">
            <a:avLst/>
          </a:prstGeom>
          <a:noFill/>
        </p:spPr>
        <p:txBody>
          <a:bodyPr wrap="square" rtlCol="0">
            <a:spAutoFit/>
          </a:bodyPr>
          <a:lstStyle/>
          <a:p>
            <a:r>
              <a:rPr lang="en-US" sz="1400" u="sng" dirty="0">
                <a:solidFill>
                  <a:schemeClr val="accent1">
                    <a:lumMod val="75000"/>
                  </a:schemeClr>
                </a:solidFill>
              </a:rPr>
              <a:t>R1</a:t>
            </a:r>
            <a:endParaRPr lang="en-US" u="sng" dirty="0">
              <a:solidFill>
                <a:schemeClr val="accent1">
                  <a:lumMod val="75000"/>
                </a:schemeClr>
              </a:solidFill>
            </a:endParaRPr>
          </a:p>
        </p:txBody>
      </p:sp>
      <p:sp>
        <p:nvSpPr>
          <p:cNvPr id="22" name="TextBox 21">
            <a:extLst>
              <a:ext uri="{FF2B5EF4-FFF2-40B4-BE49-F238E27FC236}">
                <a16:creationId xmlns:a16="http://schemas.microsoft.com/office/drawing/2014/main" id="{0F1579AC-A152-5A41-B08D-B8031F04A39C}"/>
              </a:ext>
            </a:extLst>
          </p:cNvPr>
          <p:cNvSpPr txBox="1"/>
          <p:nvPr/>
        </p:nvSpPr>
        <p:spPr>
          <a:xfrm>
            <a:off x="8586291" y="3029822"/>
            <a:ext cx="372284" cy="307777"/>
          </a:xfrm>
          <a:prstGeom prst="rect">
            <a:avLst/>
          </a:prstGeom>
          <a:noFill/>
        </p:spPr>
        <p:txBody>
          <a:bodyPr wrap="square" rtlCol="0">
            <a:spAutoFit/>
          </a:bodyPr>
          <a:lstStyle/>
          <a:p>
            <a:r>
              <a:rPr lang="en-US" sz="1400" u="sng" dirty="0">
                <a:solidFill>
                  <a:schemeClr val="accent1">
                    <a:lumMod val="75000"/>
                  </a:schemeClr>
                </a:solidFill>
              </a:rPr>
              <a:t>L1</a:t>
            </a:r>
            <a:endParaRPr lang="en-US" u="sng" dirty="0">
              <a:solidFill>
                <a:schemeClr val="accent1">
                  <a:lumMod val="75000"/>
                </a:schemeClr>
              </a:solidFill>
            </a:endParaRPr>
          </a:p>
        </p:txBody>
      </p:sp>
      <p:sp>
        <p:nvSpPr>
          <p:cNvPr id="8" name="Rectangle 7">
            <a:extLst>
              <a:ext uri="{FF2B5EF4-FFF2-40B4-BE49-F238E27FC236}">
                <a16:creationId xmlns:a16="http://schemas.microsoft.com/office/drawing/2014/main" id="{B92FA420-D101-EC48-A68E-6D0B8CC4254B}"/>
              </a:ext>
            </a:extLst>
          </p:cNvPr>
          <p:cNvSpPr/>
          <p:nvPr/>
        </p:nvSpPr>
        <p:spPr>
          <a:xfrm>
            <a:off x="1562585" y="5639738"/>
            <a:ext cx="150361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Different side </a:t>
            </a:r>
          </a:p>
        </p:txBody>
      </p:sp>
      <p:sp>
        <p:nvSpPr>
          <p:cNvPr id="23" name="Rectangle 22">
            <a:extLst>
              <a:ext uri="{FF2B5EF4-FFF2-40B4-BE49-F238E27FC236}">
                <a16:creationId xmlns:a16="http://schemas.microsoft.com/office/drawing/2014/main" id="{CCDA6AF9-36BA-FB44-8EF1-00A248BCCB15}"/>
              </a:ext>
            </a:extLst>
          </p:cNvPr>
          <p:cNvSpPr/>
          <p:nvPr/>
        </p:nvSpPr>
        <p:spPr>
          <a:xfrm>
            <a:off x="9237200" y="5505069"/>
            <a:ext cx="1186543"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Same</a:t>
            </a:r>
            <a:r>
              <a:rPr lang="en-US" b="0" cap="none" spc="0" dirty="0">
                <a:ln w="0"/>
                <a:solidFill>
                  <a:schemeClr val="tx1"/>
                </a:solidFill>
                <a:effectLst>
                  <a:outerShdw blurRad="38100" dist="19050" dir="2700000" algn="tl" rotWithShape="0">
                    <a:schemeClr val="dk1">
                      <a:alpha val="40000"/>
                    </a:schemeClr>
                  </a:outerShdw>
                </a:effectLst>
              </a:rPr>
              <a:t> side </a:t>
            </a:r>
          </a:p>
        </p:txBody>
      </p:sp>
      <p:sp>
        <p:nvSpPr>
          <p:cNvPr id="24" name="TextBox 23">
            <a:extLst>
              <a:ext uri="{FF2B5EF4-FFF2-40B4-BE49-F238E27FC236}">
                <a16:creationId xmlns:a16="http://schemas.microsoft.com/office/drawing/2014/main" id="{F2FE55A1-720E-5E47-B80A-8A2698153226}"/>
              </a:ext>
            </a:extLst>
          </p:cNvPr>
          <p:cNvSpPr txBox="1"/>
          <p:nvPr/>
        </p:nvSpPr>
        <p:spPr>
          <a:xfrm>
            <a:off x="8815398" y="718807"/>
            <a:ext cx="2730674" cy="1477328"/>
          </a:xfrm>
          <a:prstGeom prst="rect">
            <a:avLst/>
          </a:prstGeom>
          <a:noFill/>
        </p:spPr>
        <p:txBody>
          <a:bodyPr wrap="square" rtlCol="0">
            <a:spAutoFit/>
          </a:bodyPr>
          <a:lstStyle/>
          <a:p>
            <a:r>
              <a:rPr lang="en-US" dirty="0"/>
              <a:t>Priority list: (high to low)</a:t>
            </a:r>
          </a:p>
          <a:p>
            <a:pPr marL="285750" indent="-285750">
              <a:buFontTx/>
              <a:buChar char="-"/>
            </a:pPr>
            <a:r>
              <a:rPr lang="en-US" dirty="0"/>
              <a:t>Extension edges</a:t>
            </a:r>
          </a:p>
          <a:p>
            <a:pPr marL="285750" indent="-285750">
              <a:buFontTx/>
              <a:buChar char="-"/>
            </a:pPr>
            <a:r>
              <a:rPr lang="en-US" dirty="0"/>
              <a:t>Implementation edges </a:t>
            </a:r>
          </a:p>
          <a:p>
            <a:pPr marL="285750" indent="-285750">
              <a:buFontTx/>
              <a:buChar char="-"/>
            </a:pPr>
            <a:r>
              <a:rPr lang="en-US" dirty="0"/>
              <a:t>Aggregation edges</a:t>
            </a:r>
          </a:p>
          <a:p>
            <a:endParaRPr lang="en-US" dirty="0"/>
          </a:p>
        </p:txBody>
      </p:sp>
      <p:sp>
        <p:nvSpPr>
          <p:cNvPr id="25" name="Title 1">
            <a:extLst>
              <a:ext uri="{FF2B5EF4-FFF2-40B4-BE49-F238E27FC236}">
                <a16:creationId xmlns:a16="http://schemas.microsoft.com/office/drawing/2014/main" id="{27FAEED3-19CA-364D-8B3A-BAA342A907A3}"/>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Edge layout algorithm for class diagram</a:t>
            </a:r>
          </a:p>
        </p:txBody>
      </p:sp>
      <p:sp>
        <p:nvSpPr>
          <p:cNvPr id="26" name="Content Placeholder 29">
            <a:extLst>
              <a:ext uri="{FF2B5EF4-FFF2-40B4-BE49-F238E27FC236}">
                <a16:creationId xmlns:a16="http://schemas.microsoft.com/office/drawing/2014/main" id="{5A800997-5F69-2644-A224-8BF63232ADBA}"/>
              </a:ext>
            </a:extLst>
          </p:cNvPr>
          <p:cNvSpPr txBox="1">
            <a:spLocks/>
          </p:cNvSpPr>
          <p:nvPr/>
        </p:nvSpPr>
        <p:spPr>
          <a:xfrm>
            <a:off x="731133" y="1457471"/>
            <a:ext cx="7927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Edge aggregation happens only when edges belong to the same category are on the same side</a:t>
            </a:r>
          </a:p>
        </p:txBody>
      </p:sp>
      <p:cxnSp>
        <p:nvCxnSpPr>
          <p:cNvPr id="27" name="Straight Connector 26">
            <a:extLst>
              <a:ext uri="{FF2B5EF4-FFF2-40B4-BE49-F238E27FC236}">
                <a16:creationId xmlns:a16="http://schemas.microsoft.com/office/drawing/2014/main" id="{64317F3A-4B27-5F4D-8CEA-9B31E2FCFD5E}"/>
              </a:ext>
            </a:extLst>
          </p:cNvPr>
          <p:cNvCxnSpPr>
            <a:cxnSpLocks/>
          </p:cNvCxnSpPr>
          <p:nvPr/>
        </p:nvCxnSpPr>
        <p:spPr>
          <a:xfrm>
            <a:off x="6096000" y="2364719"/>
            <a:ext cx="0" cy="406113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145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7E0B2D-CBDA-BC46-A1BE-CECD955C3659}"/>
              </a:ext>
            </a:extLst>
          </p:cNvPr>
          <p:cNvSpPr>
            <a:spLocks noGrp="1"/>
          </p:cNvSpPr>
          <p:nvPr>
            <p:ph type="title"/>
          </p:nvPr>
        </p:nvSpPr>
        <p:spPr>
          <a:xfrm>
            <a:off x="643467" y="321734"/>
            <a:ext cx="10905066" cy="1135737"/>
          </a:xfrm>
        </p:spPr>
        <p:txBody>
          <a:bodyPr>
            <a:normAutofit/>
          </a:bodyPr>
          <a:lstStyle/>
          <a:p>
            <a:r>
              <a:rPr lang="en-US" sz="3600" dirty="0"/>
              <a:t>Edge layout algorithm for class diagram</a:t>
            </a:r>
          </a:p>
        </p:txBody>
      </p:sp>
      <p:sp>
        <p:nvSpPr>
          <p:cNvPr id="3" name="Content Placeholder 2">
            <a:extLst>
              <a:ext uri="{FF2B5EF4-FFF2-40B4-BE49-F238E27FC236}">
                <a16:creationId xmlns:a16="http://schemas.microsoft.com/office/drawing/2014/main" id="{86F638B1-465C-8E41-9A74-62D5201BF4D5}"/>
              </a:ext>
            </a:extLst>
          </p:cNvPr>
          <p:cNvSpPr>
            <a:spLocks noGrp="1"/>
          </p:cNvSpPr>
          <p:nvPr>
            <p:ph idx="1"/>
          </p:nvPr>
        </p:nvSpPr>
        <p:spPr>
          <a:xfrm>
            <a:off x="643467" y="1457471"/>
            <a:ext cx="10905066" cy="4393982"/>
          </a:xfrm>
        </p:spPr>
        <p:txBody>
          <a:bodyPr>
            <a:normAutofit/>
          </a:bodyPr>
          <a:lstStyle/>
          <a:p>
            <a:r>
              <a:rPr lang="en-US" sz="2400" b="1" dirty="0"/>
              <a:t>4. Optimize the edge path</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Box and whisker chart&#10;&#10;Description automatically generated with low confidence">
            <a:extLst>
              <a:ext uri="{FF2B5EF4-FFF2-40B4-BE49-F238E27FC236}">
                <a16:creationId xmlns:a16="http://schemas.microsoft.com/office/drawing/2014/main" id="{56FCEFF5-87F1-7B44-85BA-92F05D924475}"/>
              </a:ext>
            </a:extLst>
          </p:cNvPr>
          <p:cNvPicPr>
            <a:picLocks noChangeAspect="1"/>
          </p:cNvPicPr>
          <p:nvPr/>
        </p:nvPicPr>
        <p:blipFill>
          <a:blip r:embed="rId3"/>
          <a:stretch>
            <a:fillRect/>
          </a:stretch>
        </p:blipFill>
        <p:spPr>
          <a:xfrm>
            <a:off x="1657527" y="2235888"/>
            <a:ext cx="7998754" cy="3999377"/>
          </a:xfrm>
          <a:prstGeom prst="rect">
            <a:avLst/>
          </a:prstGeom>
        </p:spPr>
      </p:pic>
    </p:spTree>
    <p:extLst>
      <p:ext uri="{BB962C8B-B14F-4D97-AF65-F5344CB8AC3E}">
        <p14:creationId xmlns:p14="http://schemas.microsoft.com/office/powerpoint/2010/main" val="134093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4F99E9-9BFB-F64C-9987-D680C6BF0364}"/>
              </a:ext>
            </a:extLst>
          </p:cNvPr>
          <p:cNvSpPr>
            <a:spLocks noGrp="1"/>
          </p:cNvSpPr>
          <p:nvPr>
            <p:ph type="title"/>
          </p:nvPr>
        </p:nvSpPr>
        <p:spPr>
          <a:xfrm>
            <a:off x="643467" y="321734"/>
            <a:ext cx="10905066" cy="1135737"/>
          </a:xfrm>
        </p:spPr>
        <p:txBody>
          <a:bodyPr>
            <a:normAutofit/>
          </a:bodyPr>
          <a:lstStyle/>
          <a:p>
            <a:r>
              <a:rPr lang="en-US" sz="3600" dirty="0"/>
              <a:t>Edge layout algorithm for class diagram</a:t>
            </a:r>
          </a:p>
        </p:txBody>
      </p:sp>
      <p:sp>
        <p:nvSpPr>
          <p:cNvPr id="3" name="Content Placeholder 2">
            <a:extLst>
              <a:ext uri="{FF2B5EF4-FFF2-40B4-BE49-F238E27FC236}">
                <a16:creationId xmlns:a16="http://schemas.microsoft.com/office/drawing/2014/main" id="{DC4DBCEB-C58F-6341-A596-142F7A1101B3}"/>
              </a:ext>
            </a:extLst>
          </p:cNvPr>
          <p:cNvSpPr>
            <a:spLocks noGrp="1"/>
          </p:cNvSpPr>
          <p:nvPr>
            <p:ph idx="1"/>
          </p:nvPr>
        </p:nvSpPr>
        <p:spPr>
          <a:xfrm>
            <a:off x="643467" y="1389670"/>
            <a:ext cx="10905066" cy="4393982"/>
          </a:xfrm>
        </p:spPr>
        <p:txBody>
          <a:bodyPr>
            <a:normAutofit/>
          </a:bodyPr>
          <a:lstStyle/>
          <a:p>
            <a:r>
              <a:rPr lang="en-US" altLang="zh-CN" sz="2400" b="1" dirty="0"/>
              <a:t>5.</a:t>
            </a:r>
            <a:r>
              <a:rPr lang="zh-CN" altLang="en-US" sz="2400" b="1" dirty="0"/>
              <a:t> </a:t>
            </a:r>
            <a:r>
              <a:rPr lang="en-US" sz="2400" b="1" dirty="0"/>
              <a:t>Stateful drawing design </a:t>
            </a:r>
            <a:r>
              <a:rPr lang="en-US" sz="2400" b="1" dirty="0">
                <a:sym typeface="Wingdings" pitchFamily="2" charset="2"/>
              </a:rPr>
              <a:t> </a:t>
            </a:r>
            <a:r>
              <a:rPr lang="en-US" sz="2400" b="1" dirty="0" err="1">
                <a:sym typeface="Wingdings" pitchFamily="2" charset="2"/>
              </a:rPr>
              <a:t>Layouter</a:t>
            </a:r>
            <a:endParaRPr lang="en-US" sz="2000" b="1" dirty="0"/>
          </a:p>
          <a:p>
            <a:endParaRPr lang="en-US" sz="24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E970019A-7E98-BC41-B707-E1F3966F55E6}"/>
              </a:ext>
            </a:extLst>
          </p:cNvPr>
          <p:cNvPicPr>
            <a:picLocks noChangeAspect="1"/>
          </p:cNvPicPr>
          <p:nvPr/>
        </p:nvPicPr>
        <p:blipFill>
          <a:blip r:embed="rId3"/>
          <a:stretch>
            <a:fillRect/>
          </a:stretch>
        </p:blipFill>
        <p:spPr>
          <a:xfrm>
            <a:off x="918409" y="1899404"/>
            <a:ext cx="9717434" cy="4651830"/>
          </a:xfrm>
          <a:prstGeom prst="rect">
            <a:avLst/>
          </a:prstGeom>
        </p:spPr>
      </p:pic>
      <p:sp>
        <p:nvSpPr>
          <p:cNvPr id="9" name="Rectangle 8">
            <a:extLst>
              <a:ext uri="{FF2B5EF4-FFF2-40B4-BE49-F238E27FC236}">
                <a16:creationId xmlns:a16="http://schemas.microsoft.com/office/drawing/2014/main" id="{D0BAED73-B7C4-7F45-8F05-0155B88B0157}"/>
              </a:ext>
            </a:extLst>
          </p:cNvPr>
          <p:cNvSpPr/>
          <p:nvPr/>
        </p:nvSpPr>
        <p:spPr>
          <a:xfrm>
            <a:off x="5432119" y="3572722"/>
            <a:ext cx="1327759" cy="33398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A653E4DE-07AB-6942-91A1-022B106E5EAE}"/>
              </a:ext>
            </a:extLst>
          </p:cNvPr>
          <p:cNvSpPr/>
          <p:nvPr/>
        </p:nvSpPr>
        <p:spPr>
          <a:xfrm>
            <a:off x="6003634" y="3017520"/>
            <a:ext cx="184730" cy="923330"/>
          </a:xfrm>
          <a:prstGeom prst="rect">
            <a:avLst/>
          </a:prstGeom>
          <a:noFill/>
        </p:spPr>
        <p:txBody>
          <a:bodyPr wrap="none" lIns="91440" tIns="45720" rIns="91440" bIns="45720">
            <a:spAutoFit/>
          </a:bodyPr>
          <a:lstStyle/>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3" name="Rectangle 12">
            <a:extLst>
              <a:ext uri="{FF2B5EF4-FFF2-40B4-BE49-F238E27FC236}">
                <a16:creationId xmlns:a16="http://schemas.microsoft.com/office/drawing/2014/main" id="{EFDD1BB3-4F7B-4F42-B8B0-B3AED986A179}"/>
              </a:ext>
            </a:extLst>
          </p:cNvPr>
          <p:cNvSpPr/>
          <p:nvPr/>
        </p:nvSpPr>
        <p:spPr>
          <a:xfrm>
            <a:off x="2823100" y="6040919"/>
            <a:ext cx="5426807" cy="369332"/>
          </a:xfrm>
          <a:prstGeom prst="rect">
            <a:avLst/>
          </a:prstGeom>
        </p:spPr>
        <p:txBody>
          <a:bodyPr wrap="none">
            <a:spAutoFit/>
          </a:bodyPr>
          <a:lstStyle/>
          <a:p>
            <a:r>
              <a:rPr lang="en-US" dirty="0"/>
              <a:t>Sequence diagram for previous stateless drawing design</a:t>
            </a:r>
          </a:p>
        </p:txBody>
      </p:sp>
    </p:spTree>
    <p:extLst>
      <p:ext uri="{BB962C8B-B14F-4D97-AF65-F5344CB8AC3E}">
        <p14:creationId xmlns:p14="http://schemas.microsoft.com/office/powerpoint/2010/main" val="3376909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6326</TotalTime>
  <Words>1188</Words>
  <Application>Microsoft Macintosh PowerPoint</Application>
  <PresentationFormat>Widescreen</PresentationFormat>
  <Paragraphs>114</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JetUML diagram layout enhancements</vt:lpstr>
      <vt:lpstr>Problems to solve: make connection edges smarter</vt:lpstr>
      <vt:lpstr>Definition of position in class diagram</vt:lpstr>
      <vt:lpstr>Edge layout algorithm for class diagram</vt:lpstr>
      <vt:lpstr>Edge layout algorithm for class diagram</vt:lpstr>
      <vt:lpstr>PowerPoint Presentation</vt:lpstr>
      <vt:lpstr>PowerPoint Presentation</vt:lpstr>
      <vt:lpstr>Edge layout algorithm for class diagram</vt:lpstr>
      <vt:lpstr>Edge layout algorithm for class diagram</vt:lpstr>
      <vt:lpstr>Layouter</vt:lpstr>
      <vt:lpstr>PowerPoint Presentation</vt:lpstr>
      <vt:lpstr>PowerPoint Presentation</vt:lpstr>
      <vt:lpstr>Benefit of Layouter design in State Diagram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xuyingjie619</dc:creator>
  <cp:lastModifiedBy>xuyingjie619</cp:lastModifiedBy>
  <cp:revision>33</cp:revision>
  <dcterms:created xsi:type="dcterms:W3CDTF">2021-04-09T14:52:54Z</dcterms:created>
  <dcterms:modified xsi:type="dcterms:W3CDTF">2021-04-28T09:55:38Z</dcterms:modified>
</cp:coreProperties>
</file>