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9" r:id="rId2"/>
    <p:sldId id="299" r:id="rId3"/>
    <p:sldId id="280" r:id="rId4"/>
    <p:sldId id="307" r:id="rId5"/>
    <p:sldId id="308" r:id="rId6"/>
    <p:sldId id="309" r:id="rId7"/>
    <p:sldId id="310" r:id="rId8"/>
    <p:sldId id="316" r:id="rId9"/>
    <p:sldId id="317" r:id="rId10"/>
    <p:sldId id="311" r:id="rId11"/>
    <p:sldId id="322" r:id="rId12"/>
    <p:sldId id="312" r:id="rId13"/>
    <p:sldId id="321" r:id="rId14"/>
    <p:sldId id="306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701"/>
  </p:normalViewPr>
  <p:slideViewPr>
    <p:cSldViewPr snapToGrid="0" snapToObjects="1">
      <p:cViewPr varScale="1">
        <p:scale>
          <a:sx n="96" d="100"/>
          <a:sy n="96" d="100"/>
        </p:scale>
        <p:origin x="9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5EBC-4EFE-4D42-ACF4-721CBB58A65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2FB6-E2C2-44C4-A6AD-9677857E0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4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2FB6-E2C2-44C4-A6AD-9677857E0B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662400"/>
            <a:ext cx="7886700" cy="1028288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79600"/>
            <a:ext cx="6628950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+mn-lt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+mn-lt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+mn-lt"/>
                <a:cs typeface="Georgia"/>
              </a:rPr>
              <a:t> or (217)333-9200</a:t>
            </a:r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000" y="4094725"/>
            <a:ext cx="5714550" cy="1325563"/>
          </a:xfrm>
          <a:prstGeom prst="rect">
            <a:avLst/>
          </a:prstGeom>
        </p:spPr>
        <p:txBody>
          <a:bodyPr/>
          <a:lstStyle>
            <a:lvl1pPr algn="l"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97225" y="5565775"/>
            <a:ext cx="3232150" cy="71913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4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7CBD-3911-41CF-9087-1283D37A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IMDB Movie Review Text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DFA5-F02A-4024-8887-5ADE95BE7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25" y="5618783"/>
            <a:ext cx="3232150" cy="719138"/>
          </a:xfrm>
        </p:spPr>
        <p:txBody>
          <a:bodyPr/>
          <a:lstStyle/>
          <a:p>
            <a:r>
              <a:rPr lang="en-US" dirty="0"/>
              <a:t>Presenter: Yingjun Guan</a:t>
            </a:r>
          </a:p>
          <a:p>
            <a:r>
              <a:rPr lang="en-US" dirty="0"/>
              <a:t>Course: STAT578A</a:t>
            </a:r>
          </a:p>
        </p:txBody>
      </p:sp>
    </p:spTree>
    <p:extLst>
      <p:ext uri="{BB962C8B-B14F-4D97-AF65-F5344CB8AC3E}">
        <p14:creationId xmlns:p14="http://schemas.microsoft.com/office/powerpoint/2010/main" val="346162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3EC3-34F9-4D35-848E-975A5166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6E6C-EE63-439A-8441-8FEE242A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Punctuation.</a:t>
            </a:r>
          </a:p>
          <a:p>
            <a:r>
              <a:rPr lang="en-US" altLang="zh-CN" dirty="0"/>
              <a:t>Case normalization.</a:t>
            </a:r>
          </a:p>
          <a:p>
            <a:r>
              <a:rPr lang="en-US" altLang="zh-CN" dirty="0"/>
              <a:t>Number removal.</a:t>
            </a:r>
          </a:p>
          <a:p>
            <a:r>
              <a:rPr lang="en-US" altLang="zh-CN" dirty="0"/>
              <a:t>Stemming.</a:t>
            </a:r>
          </a:p>
          <a:p>
            <a:r>
              <a:rPr lang="en-US" altLang="zh-CN" dirty="0"/>
              <a:t>Stopping. </a:t>
            </a:r>
          </a:p>
          <a:p>
            <a:r>
              <a:rPr lang="en-US" altLang="zh-CN" dirty="0"/>
              <a:t>Threshold cutoff.</a:t>
            </a:r>
          </a:p>
        </p:txBody>
      </p:sp>
    </p:spTree>
    <p:extLst>
      <p:ext uri="{BB962C8B-B14F-4D97-AF65-F5344CB8AC3E}">
        <p14:creationId xmlns:p14="http://schemas.microsoft.com/office/powerpoint/2010/main" val="328189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FCD9-E2CA-4177-AE08-DF054449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74D0-88A8-4831-B3E3-EE33702B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/>
              <a:t>Sentimental Analysis</a:t>
            </a:r>
            <a:endParaRPr lang="en-US" dirty="0"/>
          </a:p>
        </p:txBody>
      </p:sp>
      <p:sp>
        <p:nvSpPr>
          <p:cNvPr id="4" name="AutoShape 2" descr="data:image/png;base64,iVBORw0KGgoAAAANSUhEUgAAAYcAAAD8CAYAAACcjGjIAAAABHNCSVQICAgIfAhkiAAAAAlwSFlz%0AAAALEgAACxIB0t1+/AAAADl0RVh0U29mdHdhcmUAbWF0cGxvdGxpYiB2ZXJzaW9uIDIuMS4wLCBo%0AdHRwOi8vbWF0cGxvdGxpYi5vcmcvpW3flQAAGaJJREFUeJzt3X2QXNV55/HvL2KRE00sCWNPZIlE%0AQ2Ugy8uubE0p1LrszJgXDSSxcGISUQlINpQMAddurbcWsc4WLggVObFDhYTgjIMiERwGAiZMQKxW%0AlpmwqRK2UCLrBYw1ElozklZaEMgewyoRefaPPgOXOT3T093T3SP4faq6+vZzz7n99Jmefvqee7tb%0AEYGZmVnRT7Q6ATMzm35cHMzMLOPiYGZmGRcHMzPLuDiYmVnGxcHMzDIuDmZmlnFxMDOzjIuDmZll%0ATml1ArU6/fTTY+HChTX1/fGPf8ysWbOmNqEp4Lyq47yq47yq807Na9u2bS9FxPsrNoyIk/KyePHi%0AqNWTTz5Zc99Gcl7VcV7VcV7VeafmBTwTk3iN9bSSmZllXBzMzCzj4mBmZhkXBzMzy7g4mJlZxsXB%0AzMwyLg5mZpZxcTAzs4yLg5mZZU7ar88wM2ulhasfb8n9ruttzld6eM/BzMwyLg5mZpZxcTAzs4yL%0Ag5mZZVwczMws4+JgZmYZFwczM8u4OJiZWcbFwczMMi4OZmaWcXEwM7NMxeIgaa2kI5J2FWIPSNqe%0ALvslbU/xhZJeL6z7aqHPYkk7JQ1JulOSUvw0SZsk7UnXcxvxQM3MbPIms+ewDugtBiLiNyNiUUQs%0AAh4GvlFYvXd0XURcV4jfDawCOtNldJurgc0R0QlsTrfNzKyFKhaHiHgKOFpuXXr3/xvA/RNtQ9I8%0A4L0RsSUiArgXuDytXgasT8vrC3EzM2uReo85fBQ4HBF7CrEOSf8k6e8lfTTF5gPDhTbDKQbQHhGH%0AANL1B+rMyczM6qTSG/kKjaSFwGMRcd6Y+N3AUER8Jd2eCbRFxMuSFgN/C5wLnA38fkRclNp9FPiv%0AEfGrkl6NiDmFbb4SEWWPO0haRWlqivb29sX9/f3VPl4ARkZGaGtrq6lvIzmv6jiv6jiv6lTKa+eB%0AY03M5i0ds2fUNV49PT3bIqKrUruaf+xH0inArwGLR2MRcRw4npa3SdoLnEVpT2FBofsC4GBaPixp%0AXkQcStNPR8a7z4joA/oAurq6oru7u6bcBwcHqbVvIzmv6jiv6jiv6lTKa2ULf+ynGeNVz7TSRcD3%0AIuLN6SJJ75c0Iy2fSenA8740XfQjSRek4xRXA4+mbgPAirS8ohA3M7MWmcyprPcDW4CzJQ1Luiat%0AWk5+IPpjwA5J3wUeAq6LiNGD2dcDfwEMAXuBJ1J8DXCxpD3Axem2mZm1UMVppYi4cpz4yjKxhymd%0A2lqu/TPAeWXiLwMXVsrDzMyax5+QNjOzjIuDmZllXBzMzCzj4mBmZhkXBzMzy7g4mJlZxsXBzMwy%0ALg5mZpZxcTAzs4yLg5mZZVwczMws4+JgZmYZFwczM8u4OJiZWcbFwczMMi4OZmaWcXEwM7OMi4OZ%0AmWUm8xvSayUdkbSrEPuipAOStqfLZYV1N0sakvS8pKWFeG+KDUlaXYh3SPq2pD2SHpB06lQ+QDMz%0Aq95k9hzWAb1l4ndExKJ02QAg6RxgOXBu6vNnkmZImgHcBVwKnANcmdoCfCltqxN4BbimngdkZmb1%0Aq1gcIuIp4Ogkt7cM6I+I4xHxAjAELEmXoYjYFxH/DPQDyyQJ+DjwUOq/Hri8ysdgZmZTrJ5jDjdK%0A2pGmneam2HzgxUKb4RQbL/4+4NWIODEmbmZmLaSIqNxIWgg8FhHnpdvtwEtAALcB8yLiM5LuArZE%0AxH2p3T3ABkpFaGlEXJviV1Ham7g1tf/5FD8D2BAR54+TxypgFUB7e/vi/v7+mh70yMgIbW1tNfVt%0AJOdVHedVHedVnUp57TxwrInZvKVj9oy6xqunp2dbRHRVandKLRuPiMOjy5K+BjyWbg4DZxSaLgAO%0ApuVy8ZeAOZJOSXsPxfbl7rcP6APo6uqK7u7uWtJncHCQWvs2kvOqjvOqjvOqTqW8Vq5+vHnJFKzr%0AndWU8appWknSvMLNTwKjZzINAMslzZTUAXQC3wG2Ap3pzKRTKR20HojSbsuTwKdS/xXAo7XkZGZm%0AU6finoOk+4Fu4HRJw8AtQLekRZSmlfYDnwWIiN2SHgSeBU4AN0TEG2k7NwIbgRnA2ojYne7iJqBf%0A0u8B/wTcM2WPzszMalKxOETElWXC476AR8TtwO1l4hsoHX8YG99H6fiDmZlNE/6EtJmZZVwczMws%0A4+JgZmYZFwczM8u4OJiZWcbFwczMMi4OZmaWcXEwM7OMi4OZmWVcHMzMLOPiYGZmGRcHMzPLuDiY%0AmVnGxcHMzDIuDmZmlnFxMDOzjIuDmZllXBzMzCzj4mBmZpmKxUHSWklHJO0qxP5Q0vck7ZD0iKQ5%0AKb5Q0uuStqfLVwt9FkvaKWlI0p2SlOKnSdokaU+6ntuIB2pmZpM3mT2HdUDvmNgm4LyI+HfA94Gb%0AC+v2RsSidLmuEL8bWAV0psvoNlcDmyOiE9icbpuZWQtVLA4R8RRwdEzsf0bEiXTzaWDBRNuQNA94%0Ab0RsiYgA7gUuT6uXAevT8vpC3MzMWkSl1+oKjaSFwGMRcV6ZdX8HPBAR96V2uyntTfwQ+N2I+F+S%0AuoA1EXFR6vNR4KaI+BVJr0bEnML2XomIslNLklZR2vugvb19cX9/fzWP9U0jIyO0tbXV1LeRnFd1%0AnFd1nFd1KuW188CxJmbzlo7ZM+oar56enm0R0VWp3Sk13wMg6QvACeDrKXQI+NmIeFnSYuBvJZ0L%0AqEz3ylVpbIeIPqAPoKurK7q7u2vKe3BwkFr7NpLzqo7zqo7zqk6lvFaufrx5yRSs653VlPGquThI%0AWgH8CnBhmioiIo4Dx9PyNkl7gbOAYd4+9bQAOJiWD0uaFxGH0vTTkVpzMjOzqVHTqaySeoGbgE9E%0AxGuF+PslzUjLZ1I68LwvIg4BP5J0QTpL6Wrg0dRtAFiRllcU4mZm1iIV9xwk3Q90A6dLGgZuoXR2%0A0kxgUzoj9el0ZtLHgFslnQDeAK6LiNGD2ddTOvPpJ4En0gVgDfCgpGuAHwBXTMkjMzOzmlUsDhFx%0AZZnwPeO0fRh4eJx1zwDZAe2IeBm4sFIeZmbWPP6EtJmZZVwczMws4+JgZmYZFwczM8u4OJiZWcbF%0AwczMMi4OZmaWcXEwM7OMi4OZmWVcHMzMLOPiYGZmGRcHMzPLuDiYmVnGxcHMzDIuDmZmlnFxMDOz%0AjIuDmZllXBzMzCwzqeIgaa2kI5J2FWKnSdokaU+6npviknSnpCFJOyR9uNBnRWq/R9KKQnyxpJ2p%0Az51KP0xtZmatMdk9h3VA75jYamBzRHQCm9NtgEuBznRZBdwNpWIC3AL8IrAEuGW0oKQ2qwr9xt6X%0AmZk10aSKQ0Q8BRwdE14GrE/L64HLC/F7o+RpYI6kecBSYFNEHI2IV4BNQG9a996I2BIRAdxb2JaZ%0AmbVAPccc2iPiEEC6/kCKzwdeLLQbTrGJ4sNl4mZm1iKnNGCb5Y4XRA3xfMPSKkrTT7S3tzM4OFhT%0AgiMjIzX3bSTnVR3nVR3nVZ1KeX3+/BPNS6agWeNVT3E4LGleRBxKU0NHUnwYOKPQbgFwMMW7x8QH%0AU3xBmfaZiOgD+gC6urqiu7u7XLOKBgcHqbVvIzmv6jiv6jiv6lTKa+Xqx5uXTMG63llNGa96ppUG%0AgNEzjlYAjxbiV6ezli4AjqVpp43AJZLmpgPRlwAb07ofSbognaV0dWFbZmbWApPac5B0P6V3/adL%0AGqZ01tEa4EFJ1wA/AK5IzTcAlwFDwGvApwEi4qik24Ctqd2tETF6kPt6SmdE/STwRLqYmVmLTKo4%0ARMSV46y6sEzbAG4YZztrgbVl4s8A500mFzMzazx/QtrMzDIuDmZmlnFxMDOzjIuDmZllXBzMzCzj%0A4mBmZhkXBzMzy7g4mJlZxsXBzMwyLg5mZpZxcTAzs4yLg5mZZVwczMws4+JgZmYZFwczM8u4OJiZ%0AWcbFwczMMi4OZmaWqbk4SDpb0vbC5YeS/pOkL0o6UIhfVuhzs6QhSc9LWlqI96bYkKTV9T4oMzOr%0Az6R+Q7qciHgeWAQgaQZwAHgE+DRwR0R8udhe0jnAcuBc4IPANyWdlVbfBVwMDANbJQ1ExLO15mZm%0AZvWpuTiMcSGwNyL+t6Tx2iwD+iPiOPCCpCFgSVo3FBH7ACT1p7YuDmZmLTJVxxyWA/cXbt8oaYek%0AtZLmpth84MVCm+EUGy9uZmYtooiobwPSqcBB4NyIOCypHXgJCOA2YF5EfEbSXcCWiLgv9bsH2ECp%0AQC2NiGtT/CpgSUR8rsx9rQJWAbS3ty/u7++vKeeRkRHa2tpq6ttIzqs6zqs6zqs6lfLaeeBYE7N5%0AS8fsGXWNV09Pz7aI6KrUbiqmlS4F/jEiDgOMXgNI+hrwWLo5DJxR6LeAUlFhgvjbREQf0AfQ1dUV%0A3d3dNSU8ODhIrX0byXlVx3lVx3lVp1JeK1c/3rxkCtb1zmrKeE3FtNKVFKaUJM0rrPsksCstDwDL%0AJc2U1AF0At8BtgKdkjrSXsjy1NbMzFqkrj0HST9F6SyjzxbCfyBpEaVppf2j6yJit6QHKR1oPgHc%0AEBFvpO3cCGwEZgBrI2J3PXmZmVl96ioOEfEa8L4xsasmaH87cHuZ+AZKxx/MzGwa8Cekzcws4+Jg%0AZmYZFwczM8u4OJiZWcbFwczMMi4OZmaWcXEwM7OMi4OZmWVcHMzMLOPiYGZmGRcHMzPLuDiYmVnG%0AxcHMzDIuDmZmlnFxMDOzjIuDmZllXBzMzCzj4mBmZpm6fib0ZLXzwDFWrn686fe7f80vN/0+zcxq%0AUfeeg6T9knZK2i7pmRQ7TdImSXvS9dwUl6Q7JQ1J2iHpw4XtrEjt90haUW9eZmZWu6maVuqJiEUR%0A0ZVurwY2R0QnsDndBrgU6EyXVcDdUComwC3ALwJLgFtGC4qZmTVfo445LAPWp+X1wOWF+L1R8jQw%0AR9I8YCmwKSKORsQrwCagt0G5mZlZBYqI+jYgvQC8AgTw5xHRJ+nViJhTaPNKRMyV9BiwJiL+IcU3%0AAzcB3cB7IuL3Uvy/A69HxJfH3NcqSnsctLe3L+7v768p5yNHj3H49Zq61uX8+bMnXD8yMkJbW1uT%0Aspk851Ud51WdkzWvnQeONTGbt3TMnlHXePX09GwrzPKMayoOSH8kIg5K+gCwSdL3JmirMrGYIP72%0AQEQf0AfQ1dUV3d3dNaQLf/L1R/nKzuYfi9//W90Trh8cHKTWx9RIzqs6zqs6J2terTipBWBd76ym%0AjFfd00oRcTBdHwEeoXTM4HCaLiJdH0nNh4EzCt0XAAcniJuZWQvUVRwkzZL006PLwCXALmAAGD3j%0AaAXwaFoeAK5OZy1dAByLiEPARuASSXPTgehLUszMzFqg3rmVduARSaPb+uuI+B+StgIPSroG+AFw%0ARWq/AbgMGAJeAz4NEBFHJd0GbE3tbo2Io3XmZmZmNaqrOETEPuDfl4m/DFxYJh7ADeNsay2wtp58%0AzMxsavjrM8zMLOPiYGZmGRcHMzPLuDiYmVnGxcHMzDIuDmZmlnFxMDOzjIuDmZllXBzMzCzj4mBm%0AZhkXBzMzy7g4mJlZxsXBzMwyLg5mZpZxcTAzs4yLg5mZZVwczMws4+JgZmaZmouDpDMkPSnpOUm7%0AJf3HFP+ipAOStqfLZYU+N0sakvS8pKWFeG+KDUlaXd9DMjOzetXzG9IngM9HxD9K+mlgm6RNad0d%0AEfHlYmNJ5wDLgXOBDwLflHRWWn0XcDEwDGyVNBARz9aRm5mZ1aHm4hARh4BDaflHkp4D5k/QZRnQ%0AHxHHgRckDQFL0rqhiNgHIKk/tXVxMDNrkSk55iBpIfAh4NspdKOkHZLWSpqbYvOBFwvdhlNsvLiZ%0AmbWIIqK+DUhtwN8Dt0fENyS1Ay8BAdwGzIuIz0i6C9gSEfelfvcAGygVqKURcW2KXwUsiYjPlbmv%0AVcAqgPb29sX9/f015Xzk6DEOv15T17qcP3/2hOtHRkZoa2trUjaT57yq47yqc7LmtfPAsSZm85aO%0A2TPqGq+enp5tEdFVqV09xxyQ9G+Ah4GvR8Q3ACLicGH914DH0s1h4IxC9wXAwbQ8XvxtIqIP6APo%0A6uqK7u7umvL+k68/yld21vXQa7L/t7onXD84OEitj6mRnFd1nFd1Tta8Vq5+vHnJFKzrndWU8arn%0AbCUB9wDPRcQfFeLzCs0+CexKywPAckkzJXUAncB3gK1Ap6QOSadSOmg9UGteZmZWv3rePn8EuArY%0AKWl7iv034EpJiyhNK+0HPgsQEbslPUjpQPMJ4IaIeANA0o3ARmAGsDYidteRl5mZ1ames5X+AVCZ%0AVRsm6HM7cHuZ+IaJ+pmZWXP5E9JmZpZxcTAzs4yLg5mZZVwczMws4+JgZmYZFwczM8u4OJiZWcbF%0AwczMMi4OZmaWcXEwM7OMi4OZmWVcHMzMLNP8HzUwM5tCCxv0uwqfP/9Ey36zYTrwnoOZmWW859BE%0Ald7hNPKdyv41v9yQ7ZrZO5P3HMzMLOPiYGZmGU8rvUvUc9CunukuT2e9O7Tq+WWNM22Kg6Re4I8p%0A/Y70X0TEmhanZHbSmehF2i/CVo1pURwkzQDuAi4GhoGtkgYi4tnWZmb1atRphjB9X+zW9c5qdQpm%0AdZsWxQFYAgxFxD4ASf3AMsDFwU46Ow8cm5ZFy6wa0+WA9HzgxcLt4RQzM7MWUES0OgckXQEsjYhr%0A0+2rgCUR8bkx7VYBq9LNs4Hna7zL04GXauzbSM6rOs6rOs6rOu/UvH4uIt5fqdF0mVYaBs4o3F4A%0AHBzbKCL6gL5670zSMxHRVe92pprzqo7zqo7zqs67Pa/pMq20FeiU1CHpVGA5MNDinMzM3rWmxZ5D%0ARJyQdCOwkdKprGsjYneL0zIze9eaFsUBICI2ABuadHd1T001iPOqjvOqjvOqzrs6r2lxQNrMzKaX%0A6XLMwczMppF3bHGQdIWk3ZL+VdK4R/Yl9Up6XtKQpNWFeIekb0vaI+mBdKB8KvI6TdKmtN1NkuaW%0AadMjaXvh8v8kXZ7WrZP0QmHdomblldq9UbjvgUK8leO1SNKW9PfeIek3C+umdLzGe74U1s9Mj38o%0AjcfCwrqbU/x5SUvryaOGvP6zpGfT+GyW9HOFdWX/pk3Ka6Wk/1u4/2sL61akv/seSSuanNcdhZy+%0AL+nVwrqGjJektZKOSNo1znpJujPlvEPShwvrpn6sIuIdeQH+LaXPQgwCXeO0mQHsBc4ETgW+C5yT%0A1j0ILE/LXwWun6K8/gBYnZZXA1+q0P404CjwU+n2OuBTDRivSeUFjIwTb9l4AWcBnWn5g8AhYM5U%0Aj9dEz5dCm98BvpqWlwMPpOVzUvuZQEfazowm5tVTeA5dP5rXRH/TJuW1EvjTMn1PA/al67lpeW6z%0A8hrT/nOUTpJp9Hh9DPgwsGuc9ZcBTwACLgC+3cixesfuOUTEcxFR6UNyb35tR0T8M9APLJMk4OPA%0AQ6ndeuDyKUptWdreZLf7KeCJiHhtiu5/PNXm9aZWj1dEfD8i9qTlg8ARoOKHfGpQ9vkyQb4PARem%0A8VkG9EfE8Yh4ARhK22tKXhHxZOE59DSlzxI12mTGazxLgU0RcTQiXgE2Ab0tyutK4P4puu9xRcRT%0AlN4IjmcZcG+UPA3MkTSPBo3VO7Y4TNJ4X9vxPuDViDgxJj4V2iPiEEC6/kCF9svJn5i3p93KOyTN%0AbHJe75H0jKSnR6e6mEbjJWkJpXeDewvhqRqvyXzNy5tt0ngcozQ+jfyKmGq3fQ2ld6Cjyv1Nm5nX%0Ar6e/z0OSRj8MOy3GK02/dQDfKoQbNV6VjJd3Q8Zq2pzKWgtJ3wR+psyqL0TEo5PZRJlYTBCvO6/J%0AbiNtZx5wPqXPf4y6Gfg/lF4A+4CbgFubmNfPRsRBSWcC35K0E/hhmXatGq+/AlZExL+mcM3jVe4u%0AysTGPs6GPKcqmPS2Jf020AX8UiGc/U0jYm+5/g3I6++A+yPiuKTrKO11fXySfRuZ16jlwEMR8UYh%0A1qjxqqSpz62TujhExEV1bmK8r+14idIu2ynp3V/Zr/OoJS9JhyXNi4hD6cXsyASb+g3gkYj4l8K2%0AD6XF45L+EvgvzcwrTdsQEfskDQIfAh6mxeMl6b3A48Dvpl3u0W3XPF5lTOZrXkbbDEs6BZhNaapg%0AUl8R08C8kHQRpYL7SxFxfDQ+zt90Kl7sKuYVES8Xbn4N+FKhb/eYvoNTkNOk8ipYDtxQDDRwvCoZ%0AL++GjNW7fVqp7Nd2ROkoz5OU5vsBVgCT2ROZjIG0vclsN5vrTC+Qo/P8lwNlz2xoRF6S5o5Oy0g6%0AHfgI8Gyrxyv97R6hNB/7N2PWTeV4TeZrXor5fgr4VhqfAWC5SmczdQCdwHfqyKWqvCR9CPhz4BMR%0AcaQQL/s3bWJe8wo3PwE8l5Y3Apek/OYCl/D2PeiG5pVyO5vSAd4thVgjx6uSAeDqdNbSBcCx9Oan%0AMWPViKPu0+ECfJJSRT0OHAY2pvgHgQ2FdpcB36dU+b9QiJ9J6Z93CPgbYOYU5fU+YDOwJ12fluJd%0AlH4Bb7TdQuAA8BNj+n8L2EnpRe4+oK1ZeQH/Id33d9P1NdNhvIDfBv4F2F64LGrEeJV7vlCapvpE%0AWn5PevxDaTzOLPT9Qur3PHDpFD/fK+X1zfR/MDo+A5X+pk3K6/eB3en+nwR+odD3M2kch4BPNzOv%0AdPuLwJox/Ro2XpTeCB5Kz+VhSseGrgOuS+tF6UfR9qb77ir0nfKx8iekzcws826fVjIzszJcHMzM%0ALOPiYGZmGRcHMzPLuDiYmVnGxcHMzDIuDmZmlnFxMDOzzP8HpHbLu/tmuysAAAAASUVORK5CYII=">
            <a:extLst>
              <a:ext uri="{FF2B5EF4-FFF2-40B4-BE49-F238E27FC236}">
                <a16:creationId xmlns:a16="http://schemas.microsoft.com/office/drawing/2014/main" id="{4A46380A-5808-43F2-97FA-DF35DD8E8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C1B6C-876F-45D6-93CF-0978F0E8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375"/>
            <a:ext cx="9144000" cy="24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5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FCD9-E2CA-4177-AE08-DF054449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74D0-88A8-4831-B3E3-EE33702B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/>
              <a:t>Sentimental Analysis</a:t>
            </a:r>
            <a:endParaRPr lang="en-US" dirty="0"/>
          </a:p>
        </p:txBody>
      </p:sp>
      <p:sp>
        <p:nvSpPr>
          <p:cNvPr id="4" name="AutoShape 2" descr="data:image/png;base64,iVBORw0KGgoAAAANSUhEUgAAAYcAAAD8CAYAAACcjGjIAAAABHNCSVQICAgIfAhkiAAAAAlwSFlz%0AAAALEgAACxIB0t1+/AAAADl0RVh0U29mdHdhcmUAbWF0cGxvdGxpYiB2ZXJzaW9uIDIuMS4wLCBo%0AdHRwOi8vbWF0cGxvdGxpYi5vcmcvpW3flQAAGaJJREFUeJzt3X2QXNV55/HvL2KRE00sCWNPZIlE%0AQ2Ugy8uubE0p1LrszJgXDSSxcGISUQlINpQMAddurbcWsc4WLggVObFDhYTgjIMiERwGAiZMQKxW%0AlpmwqRK2UCLrBYw1ElozklZaEMgewyoRefaPPgOXOT3T093T3SP4faq6+vZzz7n99Jmefvqee7tb%0AEYGZmVnRT7Q6ATMzm35cHMzMLOPiYGZmGRcHMzPLuDiYmVnGxcHMzDIuDmZmlnFxMDOzjIuDmZll%0ATml1ArU6/fTTY+HChTX1/fGPf8ysWbOmNqEp4Lyq47yq47yq807Na9u2bS9FxPsrNoyIk/KyePHi%0AqNWTTz5Zc99Gcl7VcV7VcV7VeafmBTwTk3iN9bSSmZllXBzMzCzj4mBmZhkXBzMzy7g4mJlZxsXB%0AzMwyLg5mZpZxcTAzs4yLg5mZZU7ar88wM2ulhasfb8n9ruttzld6eM/BzMwyLg5mZpZxcTAzs4yL%0Ag5mZZVwczMws4+JgZmYZFwczM8u4OJiZWcbFwczMMi4OZmaWcXEwM7NMxeIgaa2kI5J2FWIPSNqe%0ALvslbU/xhZJeL6z7aqHPYkk7JQ1JulOSUvw0SZsk7UnXcxvxQM3MbPIms+ewDugtBiLiNyNiUUQs%0AAh4GvlFYvXd0XURcV4jfDawCOtNldJurgc0R0QlsTrfNzKyFKhaHiHgKOFpuXXr3/xvA/RNtQ9I8%0A4L0RsSUiArgXuDytXgasT8vrC3EzM2uReo85fBQ4HBF7CrEOSf8k6e8lfTTF5gPDhTbDKQbQHhGH%0AANL1B+rMyczM6qTSG/kKjaSFwGMRcd6Y+N3AUER8Jd2eCbRFxMuSFgN/C5wLnA38fkRclNp9FPiv%0AEfGrkl6NiDmFbb4SEWWPO0haRWlqivb29sX9/f3VPl4ARkZGaGtrq6lvIzmv6jiv6jiv6lTKa+eB%0AY03M5i0ds2fUNV49PT3bIqKrUruaf+xH0inArwGLR2MRcRw4npa3SdoLnEVpT2FBofsC4GBaPixp%0AXkQcStNPR8a7z4joA/oAurq6oru7u6bcBwcHqbVvIzmv6jiv6jiv6lTKa2ULf+ynGeNVz7TSRcD3%0AIuLN6SJJ75c0Iy2fSenA8740XfQjSRek4xRXA4+mbgPAirS8ohA3M7MWmcyprPcDW4CzJQ1Luiat%0AWk5+IPpjwA5J3wUeAq6LiNGD2dcDfwEMAXuBJ1J8DXCxpD3Axem2mZm1UMVppYi4cpz4yjKxhymd%0A2lqu/TPAeWXiLwMXVsrDzMyax5+QNjOzjIuDmZllXBzMzCzj4mBmZhkXBzMzy7g4mJlZxsXBzMwy%0ALg5mZpZxcTAzs4yLg5mZZVwczMws4+JgZmYZFwczM8u4OJiZWcbFwczMMi4OZmaWcXEwM7OMi4OZ%0AmWUm8xvSayUdkbSrEPuipAOStqfLZYV1N0sakvS8pKWFeG+KDUlaXYh3SPq2pD2SHpB06lQ+QDMz%0Aq95k9hzWAb1l4ndExKJ02QAg6RxgOXBu6vNnkmZImgHcBVwKnANcmdoCfCltqxN4BbimngdkZmb1%0Aq1gcIuIp4Ogkt7cM6I+I4xHxAjAELEmXoYjYFxH/DPQDyyQJ+DjwUOq/Hri8ysdgZmZTrJ5jDjdK%0A2pGmneam2HzgxUKb4RQbL/4+4NWIODEmbmZmLaSIqNxIWgg8FhHnpdvtwEtAALcB8yLiM5LuArZE%0AxH2p3T3ABkpFaGlEXJviV1Ham7g1tf/5FD8D2BAR54+TxypgFUB7e/vi/v7+mh70yMgIbW1tNfVt%0AJOdVHedVHedVnUp57TxwrInZvKVj9oy6xqunp2dbRHRVandKLRuPiMOjy5K+BjyWbg4DZxSaLgAO%0ApuVy8ZeAOZJOSXsPxfbl7rcP6APo6uqK7u7uWtJncHCQWvs2kvOqjvOqjvOqTqW8Vq5+vHnJFKzr%0AndWU8appWknSvMLNTwKjZzINAMslzZTUAXQC3wG2Ap3pzKRTKR20HojSbsuTwKdS/xXAo7XkZGZm%0AU6finoOk+4Fu4HRJw8AtQLekRZSmlfYDnwWIiN2SHgSeBU4AN0TEG2k7NwIbgRnA2ojYne7iJqBf%0A0u8B/wTcM2WPzszMalKxOETElWXC476AR8TtwO1l4hsoHX8YG99H6fiDmZlNE/6EtJmZZVwczMws%0A4+JgZmYZFwczM8u4OJiZWcbFwczMMi4OZmaWcXEwM7OMi4OZmWVcHMzMLOPiYGZmGRcHMzPLuDiY%0AmVnGxcHMzDIuDmZmlnFxMDOzjIuDmZllXBzMzCzj4mBmZpmKxUHSWklHJO0qxP5Q0vck7ZD0iKQ5%0AKb5Q0uuStqfLVwt9FkvaKWlI0p2SlOKnSdokaU+6ntuIB2pmZpM3mT2HdUDvmNgm4LyI+HfA94Gb%0AC+v2RsSidLmuEL8bWAV0psvoNlcDmyOiE9icbpuZWQtVLA4R8RRwdEzsf0bEiXTzaWDBRNuQNA94%0Ab0RsiYgA7gUuT6uXAevT8vpC3MzMWkSl1+oKjaSFwGMRcV6ZdX8HPBAR96V2uyntTfwQ+N2I+F+S%0AuoA1EXFR6vNR4KaI+BVJr0bEnML2XomIslNLklZR2vugvb19cX9/fzWP9U0jIyO0tbXV1LeRnFd1%0AnFd1nFd1KuW188CxJmbzlo7ZM+oar56enm0R0VWp3Sk13wMg6QvACeDrKXQI+NmIeFnSYuBvJZ0L%0AqEz3ylVpbIeIPqAPoKurK7q7u2vKe3BwkFr7NpLzqo7zqo7zqk6lvFaufrx5yRSs653VlPGquThI%0AWgH8CnBhmioiIo4Dx9PyNkl7gbOAYd4+9bQAOJiWD0uaFxGH0vTTkVpzMjOzqVHTqaySeoGbgE9E%0AxGuF+PslzUjLZ1I68LwvIg4BP5J0QTpL6Wrg0dRtAFiRllcU4mZm1iIV9xwk3Q90A6dLGgZuoXR2%0A0kxgUzoj9el0ZtLHgFslnQDeAK6LiNGD2ddTOvPpJ4En0gVgDfCgpGuAHwBXTMkjMzOzmlUsDhFx%0AZZnwPeO0fRh4eJx1zwDZAe2IeBm4sFIeZmbWPP6EtJmZZVwczMws4+JgZmYZFwczM8u4OJiZWcbF%0AwczMMi4OZmaWcXEwM7OMi4OZmWVcHMzMLOPiYGZmGRcHMzPLuDiYmVnGxcHMzDIuDmZmlnFxMDOz%0AjIuDmZllXBzMzCwzqeIgaa2kI5J2FWKnSdokaU+6npviknSnpCFJOyR9uNBnRWq/R9KKQnyxpJ2p%0Az51KP0xtZmatMdk9h3VA75jYamBzRHQCm9NtgEuBznRZBdwNpWIC3AL8IrAEuGW0oKQ2qwr9xt6X%0AmZk10aSKQ0Q8BRwdE14GrE/L64HLC/F7o+RpYI6kecBSYFNEHI2IV4BNQG9a996I2BIRAdxb2JaZ%0AmbVAPccc2iPiEEC6/kCKzwdeLLQbTrGJ4sNl4mZm1iKnNGCb5Y4XRA3xfMPSKkrTT7S3tzM4OFhT%0AgiMjIzX3bSTnVR3nVR3nVZ1KeX3+/BPNS6agWeNVT3E4LGleRBxKU0NHUnwYOKPQbgFwMMW7x8QH%0AU3xBmfaZiOgD+gC6urqiu7u7XLOKBgcHqbVvIzmv6jiv6jiv6lTKa+Xqx5uXTMG63llNGa96ppUG%0AgNEzjlYAjxbiV6ezli4AjqVpp43AJZLmpgPRlwAb07ofSbognaV0dWFbZmbWApPac5B0P6V3/adL%0AGqZ01tEa4EFJ1wA/AK5IzTcAlwFDwGvApwEi4qik24Ctqd2tETF6kPt6SmdE/STwRLqYmVmLTKo4%0ARMSV46y6sEzbAG4YZztrgbVl4s8A500mFzMzazx/QtrMzDIuDmZmlnFxMDOzjIuDmZllXBzMzCzj%0A4mBmZhkXBzMzy7g4mJlZxsXBzMwyLg5mZpZxcTAzs4yLg5mZZVwczMws4+JgZmYZFwczM8u4OJiZ%0AWcbFwczMMi4OZmaWqbk4SDpb0vbC5YeS/pOkL0o6UIhfVuhzs6QhSc9LWlqI96bYkKTV9T4oMzOr%0Az6R+Q7qciHgeWAQgaQZwAHgE+DRwR0R8udhe0jnAcuBc4IPANyWdlVbfBVwMDANbJQ1ExLO15mZm%0AZvWpuTiMcSGwNyL+t6Tx2iwD+iPiOPCCpCFgSVo3FBH7ACT1p7YuDmZmLTJVxxyWA/cXbt8oaYek%0AtZLmpth84MVCm+EUGy9uZmYtooiobwPSqcBB4NyIOCypHXgJCOA2YF5EfEbSXcCWiLgv9bsH2ECp%0AQC2NiGtT/CpgSUR8rsx9rQJWAbS3ty/u7++vKeeRkRHa2tpq6ttIzqs6zqs6zqs6lfLaeeBYE7N5%0AS8fsGXWNV09Pz7aI6KrUbiqmlS4F/jEiDgOMXgNI+hrwWLo5DJxR6LeAUlFhgvjbREQf0AfQ1dUV%0A3d3dNSU8ODhIrX0byXlVx3lVx3lVp1JeK1c/3rxkCtb1zmrKeE3FtNKVFKaUJM0rrPsksCstDwDL%0AJc2U1AF0At8BtgKdkjrSXsjy1NbMzFqkrj0HST9F6SyjzxbCfyBpEaVppf2j6yJit6QHKR1oPgHc%0AEBFvpO3cCGwEZgBrI2J3PXmZmVl96ioOEfEa8L4xsasmaH87cHuZ+AZKxx/MzGwa8Cekzcws4+Jg%0AZmYZFwczM8u4OJiZWcbFwczMMi4OZmaWcXEwM7OMi4OZmWVcHMzMLOPiYGZmGRcHMzPLuDiYmVnG%0AxcHMzDIuDmZmlnFxMDOzjIuDmZllXBzMzCzj4mBmZpm6fib0ZLXzwDFWrn686fe7f80vN/0+zcxq%0AUfeeg6T9knZK2i7pmRQ7TdImSXvS9dwUl6Q7JQ1J2iHpw4XtrEjt90haUW9eZmZWu6maVuqJiEUR%0A0ZVurwY2R0QnsDndBrgU6EyXVcDdUComwC3ALwJLgFtGC4qZmTVfo445LAPWp+X1wOWF+L1R8jQw%0AR9I8YCmwKSKORsQrwCagt0G5mZlZBYqI+jYgvQC8AgTw5xHRJ+nViJhTaPNKRMyV9BiwJiL+IcU3%0AAzcB3cB7IuL3Uvy/A69HxJfH3NcqSnsctLe3L+7v768p5yNHj3H49Zq61uX8+bMnXD8yMkJbW1uT%0Aspk851Ud51WdkzWvnQeONTGbt3TMnlHXePX09GwrzPKMayoOSH8kIg5K+gCwSdL3JmirMrGYIP72%0AQEQf0AfQ1dUV3d3dNaQLf/L1R/nKzuYfi9//W90Trh8cHKTWx9RIzqs6zqs6J2terTipBWBd76ym%0AjFfd00oRcTBdHwEeoXTM4HCaLiJdH0nNh4EzCt0XAAcniJuZWQvUVRwkzZL006PLwCXALmAAGD3j%0AaAXwaFoeAK5OZy1dAByLiEPARuASSXPTgehLUszMzFqg3rmVduARSaPb+uuI+B+StgIPSroG+AFw%0ARWq/AbgMGAJeAz4NEBFHJd0GbE3tbo2Io3XmZmZmNaqrOETEPuDfl4m/DFxYJh7ADeNsay2wtp58%0AzMxsavjrM8zMLOPiYGZmGRcHMzPLuDiYmVnGxcHMzDIuDmZmlnFxMDOzjIuDmZllXBzMzCzj4mBm%0AZhkXBzMzy7g4mJlZxsXBzMwyLg5mZpZxcTAzs4yLg5mZZVwczMws4+JgZmaZmouDpDMkPSnpOUm7%0AJf3HFP+ipAOStqfLZYU+N0sakvS8pKWFeG+KDUlaXd9DMjOzetXzG9IngM9HxD9K+mlgm6RNad0d%0AEfHlYmNJ5wDLgXOBDwLflHRWWn0XcDEwDGyVNBARz9aRm5mZ1aHm4hARh4BDaflHkp4D5k/QZRnQ%0AHxHHgRckDQFL0rqhiNgHIKk/tXVxMDNrkSk55iBpIfAh4NspdKOkHZLWSpqbYvOBFwvdhlNsvLiZ%0AmbWIIqK+DUhtwN8Dt0fENyS1Ay8BAdwGzIuIz0i6C9gSEfelfvcAGygVqKURcW2KXwUsiYjPlbmv%0AVcAqgPb29sX9/f015Xzk6DEOv15T17qcP3/2hOtHRkZoa2trUjaT57yq47yqc7LmtfPAsSZm85aO%0A2TPqGq+enp5tEdFVqV09xxyQ9G+Ah4GvR8Q3ACLicGH914DH0s1h4IxC9wXAwbQ8XvxtIqIP6APo%0A6uqK7u7umvL+k68/yld21vXQa7L/t7onXD84OEitj6mRnFd1nFd1Tta8Vq5+vHnJFKzrndWU8arn%0AbCUB9wDPRcQfFeLzCs0+CexKywPAckkzJXUAncB3gK1Ap6QOSadSOmg9UGteZmZWv3rePn8EuArY%0AKWl7iv034EpJiyhNK+0HPgsQEbslPUjpQPMJ4IaIeANA0o3ARmAGsDYidteRl5mZ1ames5X+AVCZ%0AVRsm6HM7cHuZ+IaJ+pmZWXP5E9JmZpZxcTAzs4yLg5mZZVwczMws4+JgZmYZFwczM8u4OJiZWcbF%0AwczMMi4OZmaWcXEwM7OMi4OZmWVcHMzMLNP8HzUwM5tCCxv0uwqfP/9Ey36zYTrwnoOZmWW859BE%0Ald7hNPKdyv41v9yQ7ZrZO5P3HMzMLOPiYGZmGU8rvUvUc9CunukuT2e9O7Tq+WWNM22Kg6Re4I8p%0A/Y70X0TEmhanZHbSmehF2i/CVo1pURwkzQDuAi4GhoGtkgYi4tnWZmb1atRphjB9X+zW9c5qdQpm%0AdZsWxQFYAgxFxD4ASf3AMsDFwU46Ow8cm5ZFy6wa0+WA9HzgxcLt4RQzM7MWUES0OgckXQEsjYhr%0A0+2rgCUR8bkx7VYBq9LNs4Hna7zL04GXauzbSM6rOs6rOs6rOu/UvH4uIt5fqdF0mVYaBs4o3F4A%0AHBzbKCL6gL5670zSMxHRVe92pprzqo7zqo7zqs67Pa/pMq20FeiU1CHpVGA5MNDinMzM3rWmxZ5D%0ARJyQdCOwkdKprGsjYneL0zIze9eaFsUBICI2ABuadHd1T001iPOqjvOqjvOqzrs6r2lxQNrMzKaX%0A6XLMwczMppF3bHGQdIWk3ZL+VdK4R/Yl9Up6XtKQpNWFeIekb0vaI+mBdKB8KvI6TdKmtN1NkuaW%0AadMjaXvh8v8kXZ7WrZP0QmHdomblldq9UbjvgUK8leO1SNKW9PfeIek3C+umdLzGe74U1s9Mj38o%0AjcfCwrqbU/x5SUvryaOGvP6zpGfT+GyW9HOFdWX/pk3Ka6Wk/1u4/2sL61akv/seSSuanNcdhZy+%0AL+nVwrqGjJektZKOSNo1znpJujPlvEPShwvrpn6sIuIdeQH+LaXPQgwCXeO0mQHsBc4ETgW+C5yT%0A1j0ILE/LXwWun6K8/gBYnZZXA1+q0P404CjwU+n2OuBTDRivSeUFjIwTb9l4AWcBnWn5g8AhYM5U%0Aj9dEz5dCm98BvpqWlwMPpOVzUvuZQEfazowm5tVTeA5dP5rXRH/TJuW1EvjTMn1PA/al67lpeW6z%0A8hrT/nOUTpJp9Hh9DPgwsGuc9ZcBTwACLgC+3cixesfuOUTEcxFR6UNyb35tR0T8M9APLJMk4OPA%0AQ6ndeuDyKUptWdreZLf7KeCJiHhtiu5/PNXm9aZWj1dEfD8i9qTlg8ARoOKHfGpQ9vkyQb4PARem%0A8VkG9EfE8Yh4ARhK22tKXhHxZOE59DSlzxI12mTGazxLgU0RcTQiXgE2Ab0tyutK4P4puu9xRcRT%0AlN4IjmcZcG+UPA3MkTSPBo3VO7Y4TNJ4X9vxPuDViDgxJj4V2iPiEEC6/kCF9svJn5i3p93KOyTN%0AbHJe75H0jKSnR6e6mEbjJWkJpXeDewvhqRqvyXzNy5tt0ngcozQ+jfyKmGq3fQ2ld6Cjyv1Nm5nX%0Ar6e/z0OSRj8MOy3GK02/dQDfKoQbNV6VjJd3Q8Zq2pzKWgtJ3wR+psyqL0TEo5PZRJlYTBCvO6/J%0AbiNtZx5wPqXPf4y6Gfg/lF4A+4CbgFubmNfPRsRBSWcC35K0E/hhmXatGq+/AlZExL+mcM3jVe4u%0AysTGPs6GPKcqmPS2Jf020AX8UiGc/U0jYm+5/g3I6++A+yPiuKTrKO11fXySfRuZ16jlwEMR8UYh%0A1qjxqqSpz62TujhExEV1bmK8r+14idIu2ynp3V/Zr/OoJS9JhyXNi4hD6cXsyASb+g3gkYj4l8K2%0AD6XF45L+EvgvzcwrTdsQEfskDQIfAh6mxeMl6b3A48Dvpl3u0W3XPF5lTOZrXkbbDEs6BZhNaapg%0AUl8R08C8kHQRpYL7SxFxfDQ+zt90Kl7sKuYVES8Xbn4N+FKhb/eYvoNTkNOk8ipYDtxQDDRwvCoZ%0AL++GjNW7fVqp7Nd2ROkoz5OU5vsBVgCT2ROZjIG0vclsN5vrTC+Qo/P8lwNlz2xoRF6S5o5Oy0g6%0AHfgI8Gyrxyv97R6hNB/7N2PWTeV4TeZrXor5fgr4VhqfAWC5SmczdQCdwHfqyKWqvCR9CPhz4BMR%0AcaQQL/s3bWJe8wo3PwE8l5Y3Apek/OYCl/D2PeiG5pVyO5vSAd4thVgjx6uSAeDqdNbSBcCx9Oan%0AMWPViKPu0+ECfJJSRT0OHAY2pvgHgQ2FdpcB36dU+b9QiJ9J6Z93CPgbYOYU5fU+YDOwJ12fluJd%0AlH4Bb7TdQuAA8BNj+n8L2EnpRe4+oK1ZeQH/Id33d9P1NdNhvIDfBv4F2F64LGrEeJV7vlCapvpE%0AWn5PevxDaTzOLPT9Qur3PHDpFD/fK+X1zfR/MDo+A5X+pk3K6/eB3en+nwR+odD3M2kch4BPNzOv%0AdPuLwJox/Ro2XpTeCB5Kz+VhSseGrgOuS+tF6UfR9qb77ir0nfKx8iekzcws826fVjIzszJcHMzM%0ALOPiYGZmGRcHMzPLuDiYmVnGxcHMzDIuDmZmlnFxMDOzzP8HpHbLu/tmuysAAAAASUVORK5CYII=">
            <a:extLst>
              <a:ext uri="{FF2B5EF4-FFF2-40B4-BE49-F238E27FC236}">
                <a16:creationId xmlns:a16="http://schemas.microsoft.com/office/drawing/2014/main" id="{4A46380A-5808-43F2-97FA-DF35DD8E8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FC539-1BE3-4AD8-8001-3E977B46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7" y="2245878"/>
            <a:ext cx="496683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9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25F0-0FAF-46B6-B39D-1C6D8551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74B3-4D4C-492D-AC41-896E9DE8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Movie Information</a:t>
            </a:r>
          </a:p>
          <a:p>
            <a:pPr lvl="1"/>
            <a:r>
              <a:rPr lang="en-US" sz="2400" dirty="0"/>
              <a:t>Info with API (</a:t>
            </a:r>
            <a:r>
              <a:rPr lang="en-US" sz="2400" i="1" u="sng" dirty="0">
                <a:solidFill>
                  <a:srgbClr val="FF0000"/>
                </a:solidFill>
              </a:rPr>
              <a:t>rating-binary</a:t>
            </a:r>
            <a:r>
              <a:rPr lang="en-US" sz="2400" dirty="0"/>
              <a:t>, genre, revenue, etc.)</a:t>
            </a:r>
          </a:p>
          <a:p>
            <a:pPr lvl="1"/>
            <a:r>
              <a:rPr lang="en-US" sz="2400" dirty="0"/>
              <a:t>Review keywords (features from </a:t>
            </a:r>
            <a:r>
              <a:rPr lang="en-US" sz="2400" dirty="0" err="1"/>
              <a:t>tf-idf</a:t>
            </a:r>
            <a:r>
              <a:rPr lang="en-US" sz="2400" dirty="0"/>
              <a:t>) </a:t>
            </a:r>
            <a:r>
              <a:rPr lang="en-US" sz="2400" i="1" u="sng" dirty="0">
                <a:solidFill>
                  <a:srgbClr val="FF0000"/>
                </a:solidFill>
              </a:rPr>
              <a:t>top100</a:t>
            </a:r>
          </a:p>
          <a:p>
            <a:r>
              <a:rPr lang="en-US" sz="2800" dirty="0"/>
              <a:t>Classification (</a:t>
            </a:r>
            <a:r>
              <a:rPr lang="en-US" sz="2800" i="1" u="sng" dirty="0">
                <a:solidFill>
                  <a:srgbClr val="FF0000"/>
                </a:solidFill>
              </a:rPr>
              <a:t>NB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80%, 20%. </a:t>
            </a:r>
          </a:p>
          <a:p>
            <a:pPr lvl="1"/>
            <a:r>
              <a:rPr lang="en-US" sz="2400" dirty="0"/>
              <a:t>5 fold Cross validation.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8F32C0-CB5F-4EA9-A565-33A9CEDD7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67350"/>
              </p:ext>
            </p:extLst>
          </p:nvPr>
        </p:nvGraphicFramePr>
        <p:xfrm>
          <a:off x="1093305" y="4392116"/>
          <a:ext cx="2902226" cy="172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13">
                  <a:extLst>
                    <a:ext uri="{9D8B030D-6E8A-4147-A177-3AD203B41FA5}">
                      <a16:colId xmlns:a16="http://schemas.microsoft.com/office/drawing/2014/main" val="3894073371"/>
                    </a:ext>
                  </a:extLst>
                </a:gridCol>
                <a:gridCol w="1451113">
                  <a:extLst>
                    <a:ext uri="{9D8B030D-6E8A-4147-A177-3AD203B41FA5}">
                      <a16:colId xmlns:a16="http://schemas.microsoft.com/office/drawing/2014/main" val="679131588"/>
                    </a:ext>
                  </a:extLst>
                </a:gridCol>
              </a:tblGrid>
              <a:tr h="431855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12447"/>
                  </a:ext>
                </a:extLst>
              </a:tr>
              <a:tr h="43185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40490"/>
                  </a:ext>
                </a:extLst>
              </a:tr>
              <a:tr h="43185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3658"/>
                  </a:ext>
                </a:extLst>
              </a:tr>
              <a:tr h="431855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63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D1D503C-451E-4DED-B15A-F0298799EE61}"/>
              </a:ext>
            </a:extLst>
          </p:cNvPr>
          <p:cNvSpPr/>
          <p:nvPr/>
        </p:nvSpPr>
        <p:spPr>
          <a:xfrm>
            <a:off x="2544418" y="4842691"/>
            <a:ext cx="642730" cy="12201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554F-B6B6-48E8-8402-229EBCEF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F7DE-43C4-4D10-A754-6E984FE5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current classification results can be improved by replace binary rating to ternary or nominal.</a:t>
            </a:r>
          </a:p>
          <a:p>
            <a:r>
              <a:rPr lang="en-US" sz="2400" dirty="0"/>
              <a:t>More features can be applied to improve the classifier.</a:t>
            </a:r>
          </a:p>
          <a:p>
            <a:r>
              <a:rPr lang="en-US" sz="2400" dirty="0"/>
              <a:t>Other models rather than NB can be tried for better classification.</a:t>
            </a:r>
          </a:p>
          <a:p>
            <a:r>
              <a:rPr lang="en-US" sz="2400" dirty="0"/>
              <a:t>Take into the sentimental analysis results as a parameter, and more parameters from users and items. It’s possible to construct a recommend system, if time allows.</a:t>
            </a:r>
          </a:p>
        </p:txBody>
      </p:sp>
    </p:spTree>
    <p:extLst>
      <p:ext uri="{BB962C8B-B14F-4D97-AF65-F5344CB8AC3E}">
        <p14:creationId xmlns:p14="http://schemas.microsoft.com/office/powerpoint/2010/main" val="235398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849-0355-4A38-8D53-232255C3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C78-5F0D-41DE-9253-DE3BA901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Thanks for your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of Yingjun Guan">
            <a:extLst>
              <a:ext uri="{FF2B5EF4-FFF2-40B4-BE49-F238E27FC236}">
                <a16:creationId xmlns:a16="http://schemas.microsoft.com/office/drawing/2014/main" id="{4BE1F977-0C06-4DD9-B438-4DAE57F29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r="18892" b="1"/>
          <a:stretch/>
        </p:blipFill>
        <p:spPr bwMode="auto">
          <a:xfrm>
            <a:off x="6028182" y="1904281"/>
            <a:ext cx="2531107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668F7-9D7C-422F-8096-8C66A31F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dirty="0"/>
              <a:t>About 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158D-EDD2-42B1-806C-5A007EE7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36058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Yingjun Guan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First-year doctoral student from School of Information Sciences (</a:t>
            </a:r>
            <a:r>
              <a:rPr lang="en-US" sz="1600" dirty="0" err="1"/>
              <a:t>iSchool</a:t>
            </a:r>
            <a:r>
              <a:rPr lang="en-US" sz="1600" dirty="0"/>
              <a:t>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Advisor: Vetle Torvik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Research Interest: data mining, text mining, machine learning, and data visualization, specifically on how DM and TM can help analyze sociotechnical data such as medical data, publication data, or geographical data, </a:t>
            </a:r>
            <a:r>
              <a:rPr lang="en-US" sz="1600" dirty="0" err="1"/>
              <a:t>etc</a:t>
            </a:r>
            <a:r>
              <a:rPr lang="en-US" sz="1600" dirty="0"/>
              <a:t>; and how to better visualize and story tell the data. 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28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1672-B0F8-49F9-BA2A-1DEB601D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2A39-CD20-4770-8110-86398F88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Data Preprocessing</a:t>
            </a:r>
          </a:p>
          <a:p>
            <a:r>
              <a:rPr lang="en-US" dirty="0"/>
              <a:t>3. Algorithm</a:t>
            </a:r>
          </a:p>
          <a:p>
            <a:r>
              <a:rPr lang="en-US" dirty="0"/>
              <a:t>4. Results</a:t>
            </a:r>
          </a:p>
          <a:p>
            <a:r>
              <a:rPr lang="en-US" dirty="0"/>
              <a:t>5. Future work</a:t>
            </a:r>
          </a:p>
        </p:txBody>
      </p:sp>
    </p:spTree>
    <p:extLst>
      <p:ext uri="{BB962C8B-B14F-4D97-AF65-F5344CB8AC3E}">
        <p14:creationId xmlns:p14="http://schemas.microsoft.com/office/powerpoint/2010/main" val="109377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E924B5-0607-4875-9F66-0BE5862D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1" y="307731"/>
            <a:ext cx="3967654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D4989-9C70-4226-9C22-25FD8CAC1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07" y="2515145"/>
            <a:ext cx="4091938" cy="1790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C49CE-B417-40AF-9B40-4B13F7D5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61F4-10DE-48C2-9657-4F714C48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521" y="5815698"/>
            <a:ext cx="6858000" cy="5645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D4719"/>
                </a:solidFill>
              </a:rPr>
              <a:t>In our daily life, we always discuss and review for our experiences (Yelp, IMDB, rate-my-professor)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B20B87-8982-46A4-BAAA-1FBD4359A1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101" b="38349"/>
          <a:stretch/>
        </p:blipFill>
        <p:spPr>
          <a:xfrm>
            <a:off x="4949687" y="307731"/>
            <a:ext cx="3173894" cy="22581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CB8E48-C7BB-4378-B900-8A92CF04CD1A}"/>
              </a:ext>
            </a:extLst>
          </p:cNvPr>
          <p:cNvSpPr/>
          <p:nvPr/>
        </p:nvSpPr>
        <p:spPr>
          <a:xfrm>
            <a:off x="4770707" y="2565903"/>
            <a:ext cx="1113241" cy="263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569A-F665-464B-BC50-9ED80DEC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4EC3-4D85-4588-BE36-0D265A1B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01420"/>
            <a:ext cx="8358809" cy="4525963"/>
          </a:xfrm>
        </p:spPr>
        <p:txBody>
          <a:bodyPr/>
          <a:lstStyle/>
          <a:p>
            <a:r>
              <a:rPr lang="en-US" dirty="0"/>
              <a:t>Text Mining</a:t>
            </a:r>
          </a:p>
          <a:p>
            <a:pPr lvl="1"/>
            <a:r>
              <a:rPr lang="en-US" sz="2000" dirty="0"/>
              <a:t>Text Mining is the process of deriving high-quality information from text data. (Data mining + Text Data) </a:t>
            </a:r>
          </a:p>
          <a:p>
            <a:r>
              <a:rPr lang="en-US" dirty="0"/>
              <a:t>Opinion mining</a:t>
            </a:r>
          </a:p>
          <a:p>
            <a:pPr lvl="1"/>
            <a:r>
              <a:rPr lang="en-US" sz="2000" dirty="0"/>
              <a:t>Generally speaking, opinion mining aims to determine the attitude of a speaker, writer, or other subject with respect to some topic or the overall contextual polarity or emotional reaction to a document, interaction, or event. </a:t>
            </a:r>
            <a:endParaRPr lang="en-US" dirty="0"/>
          </a:p>
          <a:p>
            <a:r>
              <a:rPr lang="en-US" dirty="0"/>
              <a:t>Topics:</a:t>
            </a:r>
          </a:p>
          <a:p>
            <a:pPr lvl="1"/>
            <a:r>
              <a:rPr lang="en-US" sz="2000" u="sng" dirty="0"/>
              <a:t>Sentiment Analysis</a:t>
            </a:r>
            <a:r>
              <a:rPr lang="en-US" sz="2000" dirty="0"/>
              <a:t>; </a:t>
            </a:r>
            <a:r>
              <a:rPr lang="en-US" altLang="zh-CN" sz="2000" u="sng" dirty="0"/>
              <a:t>Text classification</a:t>
            </a:r>
            <a:r>
              <a:rPr lang="en-US" altLang="zh-CN" sz="2000" dirty="0"/>
              <a:t>; Annotation; Entailment; auto review; NLP.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58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8569-BAD2-4119-AC8C-88D56646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F07A-EED2-4F35-8CF1-AEEB2D31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</a:t>
            </a:r>
          </a:p>
          <a:p>
            <a:pPr lvl="1"/>
            <a:r>
              <a:rPr lang="en-US" dirty="0"/>
              <a:t>This project focuses on the movie reviews from IMDB for different movies and tries to extract effective sentiment ratings (binary and intensity) for the sentiment analysis.</a:t>
            </a:r>
          </a:p>
          <a:p>
            <a:pPr lvl="1"/>
            <a:r>
              <a:rPr lang="en-US" dirty="0"/>
              <a:t>The project also tries to train movie reviews as classifiers to predict and analyze the movie information (</a:t>
            </a:r>
            <a:r>
              <a:rPr lang="en-US" dirty="0" err="1"/>
              <a:t>eg</a:t>
            </a:r>
            <a:r>
              <a:rPr lang="en-US" dirty="0"/>
              <a:t>: genres, overall ratings, etc.)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31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E3E-8ACC-413D-B220-70AFA87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74A6-F066-4FD5-9CD2-FE6D22D0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Bag of words</a:t>
            </a:r>
          </a:p>
          <a:p>
            <a:r>
              <a:rPr lang="en-US" altLang="zh-CN" dirty="0"/>
              <a:t>N-grams</a:t>
            </a:r>
          </a:p>
          <a:p>
            <a:r>
              <a:rPr lang="en-US" dirty="0"/>
              <a:t>TF-IDF</a:t>
            </a:r>
          </a:p>
          <a:p>
            <a:r>
              <a:rPr lang="en-US" dirty="0"/>
              <a:t>Sentimental lexicon</a:t>
            </a:r>
          </a:p>
        </p:txBody>
      </p:sp>
    </p:spTree>
    <p:extLst>
      <p:ext uri="{BB962C8B-B14F-4D97-AF65-F5344CB8AC3E}">
        <p14:creationId xmlns:p14="http://schemas.microsoft.com/office/powerpoint/2010/main" val="224496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2EE-FC50-4FE5-96DD-9A4CD265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719A-F19C-4D24-BB83-AC13D98D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more than 27,000 movie reviews have been extracted from IMDB.</a:t>
            </a:r>
          </a:p>
          <a:p>
            <a:r>
              <a:rPr lang="en-US" dirty="0"/>
              <a:t>IMDB also provides the corresponding movie information (Title, year, rating, genres, etc.) and corresponding user information (User name, contact info, all his/her reviews,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3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2EE-FC50-4FE5-96DD-9A4CD265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review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5853D-80C0-45C9-9FEC-F8A28A0D1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64"/>
          <a:stretch/>
        </p:blipFill>
        <p:spPr>
          <a:xfrm>
            <a:off x="281466" y="1233821"/>
            <a:ext cx="8778282" cy="43897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CE102B-F7A9-49D0-B984-2162B62B2647}"/>
              </a:ext>
            </a:extLst>
          </p:cNvPr>
          <p:cNvSpPr txBox="1">
            <a:spLocks/>
          </p:cNvSpPr>
          <p:nvPr/>
        </p:nvSpPr>
        <p:spPr>
          <a:xfrm>
            <a:off x="395653" y="5170627"/>
            <a:ext cx="8354891" cy="92881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>
                <a:solidFill>
                  <a:schemeClr val="bg1"/>
                </a:solidFill>
              </a:rPr>
              <a:t>Example of Reviews</a:t>
            </a:r>
            <a:endParaRPr lang="en-US" sz="405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B5FE9-7101-4512-A4B5-B1A2D84508E3}"/>
              </a:ext>
            </a:extLst>
          </p:cNvPr>
          <p:cNvSpPr/>
          <p:nvPr/>
        </p:nvSpPr>
        <p:spPr>
          <a:xfrm>
            <a:off x="7397016" y="4165396"/>
            <a:ext cx="1581331" cy="173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F4B03-BC5B-4437-B139-4859A02D0900}"/>
              </a:ext>
            </a:extLst>
          </p:cNvPr>
          <p:cNvSpPr/>
          <p:nvPr/>
        </p:nvSpPr>
        <p:spPr>
          <a:xfrm>
            <a:off x="231914" y="2703407"/>
            <a:ext cx="8827834" cy="1684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A8B7B-C6FD-470E-8559-DE9D34ECC3A9}"/>
              </a:ext>
            </a:extLst>
          </p:cNvPr>
          <p:cNvSpPr/>
          <p:nvPr/>
        </p:nvSpPr>
        <p:spPr>
          <a:xfrm>
            <a:off x="3783973" y="1216716"/>
            <a:ext cx="1768688" cy="343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1965F-E3F4-4EBB-BE53-F9270A403C17}"/>
              </a:ext>
            </a:extLst>
          </p:cNvPr>
          <p:cNvSpPr/>
          <p:nvPr/>
        </p:nvSpPr>
        <p:spPr>
          <a:xfrm>
            <a:off x="4244095" y="1719261"/>
            <a:ext cx="877870" cy="2015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3220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360</Words>
  <Application>Microsoft Office PowerPoint</Application>
  <PresentationFormat>On-screen Show (4:3)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Office Theme</vt:lpstr>
      <vt:lpstr>IMDB Movie Review Text Mining</vt:lpstr>
      <vt:lpstr>About Me</vt:lpstr>
      <vt:lpstr>Content</vt:lpstr>
      <vt:lpstr>Introduction</vt:lpstr>
      <vt:lpstr>Introduction</vt:lpstr>
      <vt:lpstr>Introduction</vt:lpstr>
      <vt:lpstr>Algorithm and literature review</vt:lpstr>
      <vt:lpstr>Data</vt:lpstr>
      <vt:lpstr>Movie review example</vt:lpstr>
      <vt:lpstr>Data-Preprocessing</vt:lpstr>
      <vt:lpstr>Results</vt:lpstr>
      <vt:lpstr>Results</vt:lpstr>
      <vt:lpstr>Results</vt:lpstr>
      <vt:lpstr>Summary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Guan, Yingjun</cp:lastModifiedBy>
  <cp:revision>92</cp:revision>
  <dcterms:created xsi:type="dcterms:W3CDTF">2016-01-13T21:18:08Z</dcterms:created>
  <dcterms:modified xsi:type="dcterms:W3CDTF">2018-04-23T21:52:23Z</dcterms:modified>
</cp:coreProperties>
</file>