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8" r:id="rId2"/>
  </p:sldMasterIdLst>
  <p:notesMasterIdLst>
    <p:notesMasterId r:id="rId16"/>
  </p:notesMasterIdLst>
  <p:sldIdLst>
    <p:sldId id="256" r:id="rId3"/>
    <p:sldId id="265" r:id="rId4"/>
    <p:sldId id="268" r:id="rId5"/>
    <p:sldId id="269" r:id="rId6"/>
    <p:sldId id="266" r:id="rId7"/>
    <p:sldId id="267" r:id="rId8"/>
    <p:sldId id="270" r:id="rId9"/>
    <p:sldId id="271" r:id="rId10"/>
    <p:sldId id="272" r:id="rId11"/>
    <p:sldId id="273" r:id="rId12"/>
    <p:sldId id="277" r:id="rId13"/>
    <p:sldId id="27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6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047B4-D057-4D61-95DD-0AC8056FF06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9854-D75A-4521-9F38-1743A138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61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26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59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5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95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9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1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2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69E5B3D-10E2-374E-89E1-D76DF1BB5247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85D8CC6-5F22-9F42-B211-D5B31A73C596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62051"/>
            <a:ext cx="9144000" cy="2438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Geographical Distribution of Biomedical Research in the USA and China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000875" cy="149588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Garamond" panose="02020404030301010803" pitchFamily="18" charset="0"/>
              </a:rPr>
              <a:t>6</a:t>
            </a:r>
            <a:r>
              <a:rPr lang="en-US" altLang="en-US" dirty="0" smtClean="0">
                <a:latin typeface="Garamond" panose="02020404030301010803" pitchFamily="18" charset="0"/>
              </a:rPr>
              <a:t>/19/2017</a:t>
            </a:r>
            <a:endParaRPr lang="en-US" altLang="en-US" dirty="0">
              <a:latin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</a:rPr>
              <a:t>b</a:t>
            </a:r>
            <a:r>
              <a:rPr lang="en-US" altLang="en-US" dirty="0" smtClean="0">
                <a:latin typeface="Garamond" panose="02020404030301010803" pitchFamily="18" charset="0"/>
              </a:rPr>
              <a:t>y </a:t>
            </a:r>
            <a:r>
              <a:rPr lang="en-US" altLang="en-US" dirty="0" err="1">
                <a:latin typeface="Garamond" panose="02020404030301010803" pitchFamily="18" charset="0"/>
              </a:rPr>
              <a:t>Y</a:t>
            </a:r>
            <a:r>
              <a:rPr lang="en-US" altLang="en-US" dirty="0" err="1" smtClean="0">
                <a:latin typeface="Garamond" panose="02020404030301010803" pitchFamily="18" charset="0"/>
              </a:rPr>
              <a:t>ingjun</a:t>
            </a:r>
            <a:r>
              <a:rPr lang="en-US" altLang="en-US" dirty="0" smtClean="0">
                <a:latin typeface="Garamond" panose="02020404030301010803" pitchFamily="18" charset="0"/>
              </a:rPr>
              <a:t> Guan, Jing Du, </a:t>
            </a:r>
            <a:r>
              <a:rPr lang="en-US" altLang="en-US" dirty="0" err="1" smtClean="0">
                <a:latin typeface="Garamond" panose="02020404030301010803" pitchFamily="18" charset="0"/>
              </a:rPr>
              <a:t>Vetle</a:t>
            </a:r>
            <a:r>
              <a:rPr lang="en-US" altLang="en-US" dirty="0" smtClean="0">
                <a:latin typeface="Garamond" panose="02020404030301010803" pitchFamily="18" charset="0"/>
              </a:rPr>
              <a:t> I. </a:t>
            </a:r>
            <a:r>
              <a:rPr lang="en-US" altLang="en-US" dirty="0" err="1" smtClean="0">
                <a:latin typeface="Garamond" panose="02020404030301010803" pitchFamily="18" charset="0"/>
              </a:rPr>
              <a:t>Torvik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endParaRPr lang="en-US" altLang="en-US" dirty="0" smtClean="0"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K-means clustering in the USA 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sz="3600" dirty="0" smtClean="0">
                <a:latin typeface="Garamond" panose="02020404030301010803" pitchFamily="18" charset="0"/>
              </a:rPr>
              <a:t>(using </a:t>
            </a:r>
            <a:r>
              <a:rPr lang="en-US" sz="3600" dirty="0" err="1" smtClean="0">
                <a:latin typeface="Garamond" panose="02020404030301010803" pitchFamily="18" charset="0"/>
              </a:rPr>
              <a:t>Vincenty</a:t>
            </a:r>
            <a:r>
              <a:rPr lang="en-US" sz="3600" dirty="0" smtClean="0">
                <a:latin typeface="Garamond" panose="02020404030301010803" pitchFamily="18" charset="0"/>
              </a:rPr>
              <a:t> distance)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2" y="1121227"/>
            <a:ext cx="8605157" cy="57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33" y="551013"/>
            <a:ext cx="9191054" cy="6127371"/>
          </a:xfrm>
        </p:spPr>
      </p:pic>
    </p:spTree>
    <p:extLst>
      <p:ext uri="{BB962C8B-B14F-4D97-AF65-F5344CB8AC3E}">
        <p14:creationId xmlns:p14="http://schemas.microsoft.com/office/powerpoint/2010/main" val="67133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69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Clustering in China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" y="1133281"/>
            <a:ext cx="8960005" cy="59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latin typeface="Garamond" panose="02020404030301010803" pitchFamily="18" charset="0"/>
              </a:rPr>
              <a:t>Acknowledgements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National </a:t>
            </a:r>
            <a:r>
              <a:rPr lang="en-US" dirty="0">
                <a:latin typeface="Garamond" panose="02020404030301010803" pitchFamily="18" charset="0"/>
              </a:rPr>
              <a:t>Institute on Aging of the US NIH grant </a:t>
            </a:r>
            <a:r>
              <a:rPr lang="en-US" dirty="0" smtClean="0">
                <a:latin typeface="Garamond" panose="02020404030301010803" pitchFamily="18" charset="0"/>
              </a:rPr>
              <a:t>P01AG039347</a:t>
            </a:r>
          </a:p>
        </p:txBody>
      </p:sp>
    </p:spTree>
    <p:extLst>
      <p:ext uri="{BB962C8B-B14F-4D97-AF65-F5344CB8AC3E}">
        <p14:creationId xmlns:p14="http://schemas.microsoft.com/office/powerpoint/2010/main" val="30201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314" y="239486"/>
            <a:ext cx="8763000" cy="1050925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MapAffil</a:t>
            </a:r>
            <a:r>
              <a:rPr lang="en-US" altLang="en-US" sz="3200" dirty="0" smtClean="0">
                <a:latin typeface="Garamond" panose="02020404030301010803" pitchFamily="18" charset="0"/>
              </a:rPr>
              <a:t>: </a:t>
            </a:r>
            <a:r>
              <a:rPr lang="en-US" altLang="en-US" sz="3200" dirty="0" err="1" smtClean="0">
                <a:latin typeface="Garamond" panose="02020404030301010803" pitchFamily="18" charset="0"/>
              </a:rPr>
              <a:t>toponym</a:t>
            </a:r>
            <a:r>
              <a:rPr lang="en-US" altLang="en-US" sz="3200" dirty="0" smtClean="0">
                <a:latin typeface="Garamond" panose="02020404030301010803" pitchFamily="18" charset="0"/>
              </a:rPr>
              <a:t> resolution, geocoding, linked </a:t>
            </a:r>
            <a:r>
              <a:rPr lang="en-US" altLang="en-US" sz="3200" dirty="0">
                <a:latin typeface="Garamond" panose="02020404030301010803" pitchFamily="18" charset="0"/>
              </a:rPr>
              <a:t>data</a:t>
            </a:r>
            <a:br>
              <a:rPr lang="en-US" altLang="en-US" sz="3200" dirty="0">
                <a:latin typeface="Garamond" panose="02020404030301010803" pitchFamily="18" charset="0"/>
              </a:rPr>
            </a:br>
            <a:r>
              <a:rPr lang="en-US" altLang="en-US" sz="3200" b="1" dirty="0">
                <a:solidFill>
                  <a:srgbClr val="0070C0"/>
                </a:solidFill>
                <a:latin typeface="Garamond" panose="02020404030301010803" pitchFamily="18" charset="0"/>
              </a:rPr>
              <a:t>http://abel.ischool.illinois.edu</a:t>
            </a:r>
            <a:endParaRPr lang="en-US" altLang="en-US" sz="3200" b="1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2" y="1213757"/>
            <a:ext cx="8534400" cy="5742216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8939791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High Level Research1251 Mountain View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DriveSmithfield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Utah 84335, USA.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Smithfield,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UT, USA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(41.832,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111.825)</a:t>
            </a: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Census female(50.3%) white(94.2%)</a:t>
            </a: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CDC mortality: circulatory(134.1) neoplasms(130.6) 	respiratory(43.2) nervous(57.4) mental(56.8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2725440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Department of Pharmacology, School of Pharmacy, University of Mississippi, University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38677.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EDU: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University,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MS, USA 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34.366,-89.539)</a:t>
            </a: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Census female(50.6%) white(72.8%)</a:t>
            </a: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CDC mortality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circulatory(263.4) neoplasms(156.9); 	respiratory(83.7) nervous(58.1) mental(86.5)  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2042550: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Martin Army Community Hospital, Fort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Benning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Georgia.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HOS: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Fort Benning,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GA,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USA (32.358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,-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84.956)</a:t>
            </a: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Census female(37.5%) white(73.1%) </a:t>
            </a:r>
          </a:p>
          <a:p>
            <a:pPr>
              <a:defRPr/>
            </a:pPr>
            <a:endParaRPr lang="en-US" sz="1800" b="1" dirty="0">
              <a:solidFill>
                <a:srgbClr val="00AE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Place names with very low precision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" y="1409693"/>
            <a:ext cx="4446815" cy="51816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University, MS,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Oita,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Japan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Institute, WV,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York, NE,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London, KY,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Boston, Lincolnshire,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USA; 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USA; IN,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Washington, TX,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Street, Somerset,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North, VA,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Paris, IL,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Harvard, MA,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Cambridge, WI,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Carolina, PR,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Columbia, NJ,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Federal, NSW,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Australia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Ontario, OR,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Houston, Renfrew, Renfrewshire,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Poland, ME, 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Hopkins, MN,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Rochester, MO,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Florida, NY,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Oxford, IA,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Rome, NY, 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Mexico, NY,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92928" y="1496786"/>
            <a:ext cx="4767943" cy="509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66557" y="1398802"/>
            <a:ext cx="4446815" cy="5121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Victoria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TX,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Birmingham, MI,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Amsterdam, NY,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Barcelona,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Anzoategui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Venezuela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Ghana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Berlin, WI,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Mayo, YT,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Canada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Norway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MI,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Sydney, NS,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Canada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Durham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CT,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King, NC,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Melbourne, AR,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Yale, MI,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Madison, MN,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Cleveland, TN,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Wales, WI,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Indiana, PA,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Athens, TN,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Delhi, CA,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Cornell, IL,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Mary,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Turkmenistan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Anderson, IN,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Lake, MI, USA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Imperial, MO, USA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029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Top 10 most common cities</a:t>
            </a:r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740763"/>
              </p:ext>
            </p:extLst>
          </p:nvPr>
        </p:nvGraphicFramePr>
        <p:xfrm>
          <a:off x="0" y="1689788"/>
          <a:ext cx="9143999" cy="495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871"/>
                <a:gridCol w="1175658"/>
                <a:gridCol w="1028700"/>
                <a:gridCol w="968828"/>
                <a:gridCol w="1447800"/>
                <a:gridCol w="1415142"/>
              </a:tblGrid>
              <a:tr h="465591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country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country population*</a:t>
                      </a:r>
                      <a:endParaRPr lang="en-US" dirty="0"/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London, UK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91.8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York, NY, USA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68.0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87.6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76.6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Boston, MA, USA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93.3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95.9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5.1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Paris, France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81.1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Tokyo, Japan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96.0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Beijing, China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Seoul, Korea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48.8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Baltimore, MD, USA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94.9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Philadelphia, PA, USA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95.1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2.7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11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Los Angeles, CA, USA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86.5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92.6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2.6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MapAffil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100 million PubMed author name instances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37 million with affiliations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 of which 10 million were harvested by cross-links to PMC, MAG, ADS, NIH grants (using a citation matcher called </a:t>
            </a:r>
            <a:r>
              <a:rPr lang="en-US" dirty="0" err="1">
                <a:latin typeface="Garamond" panose="02020404030301010803" pitchFamily="18" charset="0"/>
              </a:rPr>
              <a:t>Patci</a:t>
            </a:r>
            <a:r>
              <a:rPr lang="en-US" dirty="0" smtClean="0">
                <a:latin typeface="Garamond" panose="02020404030301010803" pitchFamily="18" charset="0"/>
              </a:rPr>
              <a:t>)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Incomplete: ~2%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Errors and unresolved ambiguity: &lt; 0.1%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apaffil_cover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57"/>
            <a:ext cx="9204266" cy="67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3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USA (lower 48)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4" y="1866378"/>
            <a:ext cx="9256119" cy="49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China (mainland)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237" y="1680838"/>
            <a:ext cx="11093918" cy="51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Change in centrality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4" y="1277297"/>
            <a:ext cx="8700459" cy="5564374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93095093"/>
      </p:ext>
    </p:extLst>
  </p:cSld>
  <p:clrMapOvr>
    <a:masterClrMapping/>
  </p:clrMapOvr>
</p:sld>
</file>

<file path=ppt/theme/theme1.xml><?xml version="1.0" encoding="utf-8"?>
<a:theme xmlns:a="http://schemas.openxmlformats.org/drawingml/2006/main" name="iSchool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526</Words>
  <Application>Microsoft Office PowerPoint</Application>
  <PresentationFormat>On-screen Show (4:3)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Garamond</vt:lpstr>
      <vt:lpstr>iSchoolTemplate</vt:lpstr>
      <vt:lpstr>Custom Design</vt:lpstr>
      <vt:lpstr>Geographical Distribution of Biomedical Research in the USA and China</vt:lpstr>
      <vt:lpstr>MapAffil: toponym resolution, geocoding, linked data http://abel.ischool.illinois.edu</vt:lpstr>
      <vt:lpstr>Place names with very low precision</vt:lpstr>
      <vt:lpstr>Top 10 most common cities</vt:lpstr>
      <vt:lpstr>MapAffil</vt:lpstr>
      <vt:lpstr>PowerPoint Presentation</vt:lpstr>
      <vt:lpstr>USA (lower 48)</vt:lpstr>
      <vt:lpstr>China (mainland)</vt:lpstr>
      <vt:lpstr>Change in centrality</vt:lpstr>
      <vt:lpstr>K-means clustering in the USA  (using Vincenty distance)</vt:lpstr>
      <vt:lpstr>PowerPoint Presentation</vt:lpstr>
      <vt:lpstr>Clustering in China</vt:lpstr>
      <vt:lpstr>Acknowledgements</vt:lpstr>
    </vt:vector>
  </TitlesOfParts>
  <Company>University of Illinois GSLIS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Glaze</dc:creator>
  <cp:lastModifiedBy>tempadmin</cp:lastModifiedBy>
  <cp:revision>39</cp:revision>
  <dcterms:created xsi:type="dcterms:W3CDTF">2016-06-20T18:58:23Z</dcterms:created>
  <dcterms:modified xsi:type="dcterms:W3CDTF">2017-06-19T19:45:55Z</dcterms:modified>
</cp:coreProperties>
</file>