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94724"/>
  </p:normalViewPr>
  <p:slideViewPr>
    <p:cSldViewPr snapToObjects="1">
      <p:cViewPr>
        <p:scale>
          <a:sx n="50" d="100"/>
          <a:sy n="50" d="100"/>
        </p:scale>
        <p:origin x="160" y="14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Yingjun/Desktop/tempA.tx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600" dirty="0"/>
              <a:t>TOP</a:t>
            </a:r>
            <a:r>
              <a:rPr lang="zh-CN" sz="1600" dirty="0"/>
              <a:t> </a:t>
            </a:r>
            <a:r>
              <a:rPr lang="en-US" sz="1600" dirty="0"/>
              <a:t>20</a:t>
            </a:r>
            <a:r>
              <a:rPr lang="zh-CN" sz="1600" dirty="0"/>
              <a:t> </a:t>
            </a:r>
            <a:r>
              <a:rPr lang="en-US" sz="1600" dirty="0"/>
              <a:t>COUNTRIES</a:t>
            </a:r>
            <a:r>
              <a:rPr lang="zh-CN" sz="1600" dirty="0"/>
              <a:t> </a:t>
            </a:r>
            <a:r>
              <a:rPr lang="en-US" sz="1600" dirty="0"/>
              <a:t>WITH</a:t>
            </a:r>
            <a:r>
              <a:rPr lang="zh-CN" sz="1600" dirty="0"/>
              <a:t> </a:t>
            </a:r>
            <a:r>
              <a:rPr lang="en-US" sz="1600" dirty="0"/>
              <a:t>MOST</a:t>
            </a:r>
            <a:r>
              <a:rPr lang="zh-CN" sz="1600" dirty="0"/>
              <a:t> </a:t>
            </a:r>
            <a:r>
              <a:rPr lang="en-US" sz="1600" dirty="0"/>
              <a:t>PUBLICATIONS</a:t>
            </a:r>
            <a:r>
              <a:rPr lang="zh-CN" sz="1600" dirty="0"/>
              <a:t> </a:t>
            </a:r>
            <a:r>
              <a:rPr lang="en-US" sz="1600" dirty="0" smtClean="0"/>
              <a:t>IN</a:t>
            </a:r>
            <a:r>
              <a:rPr lang="zh-CN" sz="1600" dirty="0" smtClean="0"/>
              <a:t> </a:t>
            </a:r>
            <a:r>
              <a:rPr lang="en-US" sz="1600" dirty="0" smtClean="0"/>
              <a:t>PUBMED</a:t>
            </a:r>
            <a:r>
              <a:rPr lang="zh-CN" altLang="en-US" sz="1600" dirty="0" smtClean="0"/>
              <a:t> </a:t>
            </a:r>
            <a:r>
              <a:rPr lang="en-US" altLang="zh-CN" sz="1600" dirty="0" smtClean="0"/>
              <a:t>(1988-2016)</a:t>
            </a:r>
            <a:r>
              <a:rPr lang="zh-CN" sz="1600" dirty="0" smtClean="0"/>
              <a:t> </a:t>
            </a:r>
            <a:endParaRPr lang="en-US" sz="16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tempA!$B$1:$B$20</c:f>
              <c:strCache>
                <c:ptCount val="20"/>
                <c:pt idx="0">
                  <c:v>USA</c:v>
                </c:pt>
                <c:pt idx="1">
                  <c:v>China</c:v>
                </c:pt>
                <c:pt idx="2">
                  <c:v>UK</c:v>
                </c:pt>
                <c:pt idx="3">
                  <c:v>Japan</c:v>
                </c:pt>
                <c:pt idx="4">
                  <c:v>Germany</c:v>
                </c:pt>
                <c:pt idx="5">
                  <c:v>Italy</c:v>
                </c:pt>
                <c:pt idx="6">
                  <c:v>France</c:v>
                </c:pt>
                <c:pt idx="7">
                  <c:v>Canada</c:v>
                </c:pt>
                <c:pt idx="8">
                  <c:v>Spain</c:v>
                </c:pt>
                <c:pt idx="9">
                  <c:v>Australia</c:v>
                </c:pt>
                <c:pt idx="10">
                  <c:v>India</c:v>
                </c:pt>
                <c:pt idx="11">
                  <c:v>Netherlands</c:v>
                </c:pt>
                <c:pt idx="12">
                  <c:v>Korea</c:v>
                </c:pt>
                <c:pt idx="13">
                  <c:v>Brazil</c:v>
                </c:pt>
                <c:pt idx="14">
                  <c:v>Sweden</c:v>
                </c:pt>
                <c:pt idx="15">
                  <c:v>Switzerland</c:v>
                </c:pt>
                <c:pt idx="16">
                  <c:v>Turkey</c:v>
                </c:pt>
                <c:pt idx="17">
                  <c:v>Taiwan</c:v>
                </c:pt>
                <c:pt idx="18">
                  <c:v>Belgium</c:v>
                </c:pt>
                <c:pt idx="19">
                  <c:v>Denmark</c:v>
                </c:pt>
              </c:strCache>
            </c:strRef>
          </c:tx>
          <c:spPr>
            <a:solidFill>
              <a:schemeClr val="accent1"/>
            </a:solidFill>
            <a:ln>
              <a:noFill/>
            </a:ln>
            <a:effectLst/>
          </c:spPr>
          <c:invertIfNegative val="0"/>
          <c:cat>
            <c:strRef>
              <c:f>tempA!$B$1:$B$20</c:f>
              <c:strCache>
                <c:ptCount val="20"/>
                <c:pt idx="0">
                  <c:v>USA</c:v>
                </c:pt>
                <c:pt idx="1">
                  <c:v>China</c:v>
                </c:pt>
                <c:pt idx="2">
                  <c:v>UK</c:v>
                </c:pt>
                <c:pt idx="3">
                  <c:v>Japan</c:v>
                </c:pt>
                <c:pt idx="4">
                  <c:v>Germany</c:v>
                </c:pt>
                <c:pt idx="5">
                  <c:v>Italy</c:v>
                </c:pt>
                <c:pt idx="6">
                  <c:v>France</c:v>
                </c:pt>
                <c:pt idx="7">
                  <c:v>Canada</c:v>
                </c:pt>
                <c:pt idx="8">
                  <c:v>Spain</c:v>
                </c:pt>
                <c:pt idx="9">
                  <c:v>Australia</c:v>
                </c:pt>
                <c:pt idx="10">
                  <c:v>India</c:v>
                </c:pt>
                <c:pt idx="11">
                  <c:v>Netherlands</c:v>
                </c:pt>
                <c:pt idx="12">
                  <c:v>Korea</c:v>
                </c:pt>
                <c:pt idx="13">
                  <c:v>Brazil</c:v>
                </c:pt>
                <c:pt idx="14">
                  <c:v>Sweden</c:v>
                </c:pt>
                <c:pt idx="15">
                  <c:v>Switzerland</c:v>
                </c:pt>
                <c:pt idx="16">
                  <c:v>Turkey</c:v>
                </c:pt>
                <c:pt idx="17">
                  <c:v>Taiwan</c:v>
                </c:pt>
                <c:pt idx="18">
                  <c:v>Belgium</c:v>
                </c:pt>
                <c:pt idx="19">
                  <c:v>Denmark</c:v>
                </c:pt>
              </c:strCache>
            </c:strRef>
          </c:cat>
          <c:val>
            <c:numRef>
              <c:f>tempA!$A$1:$A$20</c:f>
              <c:numCache>
                <c:formatCode>0</c:formatCode>
                <c:ptCount val="20"/>
                <c:pt idx="0">
                  <c:v>1.1917037E7</c:v>
                </c:pt>
                <c:pt idx="1">
                  <c:v>2.493063E6</c:v>
                </c:pt>
                <c:pt idx="2">
                  <c:v>2.436006E6</c:v>
                </c:pt>
                <c:pt idx="3">
                  <c:v>2.108931E6</c:v>
                </c:pt>
                <c:pt idx="4">
                  <c:v>1.831688E6</c:v>
                </c:pt>
                <c:pt idx="5">
                  <c:v>1.340874E6</c:v>
                </c:pt>
                <c:pt idx="6">
                  <c:v>1.315967E6</c:v>
                </c:pt>
                <c:pt idx="7">
                  <c:v>1.142192E6</c:v>
                </c:pt>
                <c:pt idx="8">
                  <c:v>852767.0</c:v>
                </c:pt>
                <c:pt idx="9">
                  <c:v>829377.0</c:v>
                </c:pt>
                <c:pt idx="10">
                  <c:v>771836.0</c:v>
                </c:pt>
                <c:pt idx="11">
                  <c:v>731406.0</c:v>
                </c:pt>
                <c:pt idx="12">
                  <c:v>725051.0</c:v>
                </c:pt>
                <c:pt idx="13">
                  <c:v>622793.0</c:v>
                </c:pt>
                <c:pt idx="14">
                  <c:v>488526.0</c:v>
                </c:pt>
                <c:pt idx="15">
                  <c:v>451302.0</c:v>
                </c:pt>
                <c:pt idx="16">
                  <c:v>349083.0</c:v>
                </c:pt>
                <c:pt idx="17">
                  <c:v>338652.0</c:v>
                </c:pt>
                <c:pt idx="18">
                  <c:v>322787.0</c:v>
                </c:pt>
                <c:pt idx="19">
                  <c:v>301022.0</c:v>
                </c:pt>
              </c:numCache>
            </c:numRef>
          </c:val>
        </c:ser>
        <c:dLbls>
          <c:showLegendKey val="0"/>
          <c:showVal val="0"/>
          <c:showCatName val="0"/>
          <c:showSerName val="0"/>
          <c:showPercent val="0"/>
          <c:showBubbleSize val="0"/>
        </c:dLbls>
        <c:gapWidth val="219"/>
        <c:overlap val="-27"/>
        <c:axId val="-1399937584"/>
        <c:axId val="-1505000288"/>
      </c:barChart>
      <c:catAx>
        <c:axId val="-13999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505000288"/>
        <c:crosses val="autoZero"/>
        <c:auto val="1"/>
        <c:lblAlgn val="ctr"/>
        <c:lblOffset val="100"/>
        <c:noMultiLvlLbl val="0"/>
      </c:catAx>
      <c:valAx>
        <c:axId val="-1505000288"/>
        <c:scaling>
          <c:logBase val="10.0"/>
          <c:orientation val="minMax"/>
          <c:max val="7.0E7"/>
          <c:min val="100000.0"/>
        </c:scaling>
        <c:delete val="0"/>
        <c:axPos val="l"/>
        <c:majorGridlines>
          <c:spPr>
            <a:ln w="9525" cap="flat" cmpd="sng" algn="ctr">
              <a:solidFill>
                <a:schemeClr val="tx1">
                  <a:lumMod val="15000"/>
                  <a:lumOff val="85000"/>
                </a:schemeClr>
              </a:solidFill>
              <a:round/>
            </a:ln>
            <a:effectLst/>
          </c:spPr>
        </c:majorGridlines>
        <c:minorGridlines>
          <c:spPr>
            <a:ln w="19050" cap="flat" cmpd="sng" algn="ctr">
              <a:solidFill>
                <a:schemeClr val="accent1"/>
              </a:solidFill>
              <a:round/>
            </a:ln>
            <a:effectLst/>
          </c:spPr>
        </c:min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a:t>#</a:t>
                </a:r>
                <a:r>
                  <a:rPr lang="zh-CN"/>
                  <a:t> </a:t>
                </a:r>
                <a:r>
                  <a:rPr lang="en-US"/>
                  <a:t>OF</a:t>
                </a:r>
                <a:r>
                  <a:rPr lang="zh-CN"/>
                  <a:t> </a:t>
                </a:r>
                <a:r>
                  <a:rPr lang="en-US"/>
                  <a:t>PUBLICATIONS</a:t>
                </a:r>
                <a:r>
                  <a:rPr lang="zh-CN"/>
                  <a:t> </a:t>
                </a:r>
                <a:r>
                  <a:rPr lang="en-US"/>
                  <a:t>(MILLIONS)</a:t>
                </a: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399937584"/>
        <c:crosses val="autoZero"/>
        <c:crossBetween val="between"/>
        <c:dispUnits>
          <c:builtInUnit val="millions"/>
        </c:dispUnits>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dash"/>
      <a:round/>
    </a:ln>
    <a:effectLst/>
  </c:spPr>
  <c:txPr>
    <a:bodyPr/>
    <a:lstStyle/>
    <a:p>
      <a:pPr>
        <a:defRPr sz="15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10/27/17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ea typeface="ＭＳ Ｐゴシック" pitchFamily="-65" charset="-128"/>
            </a:endParaRPr>
          </a:p>
          <a:p>
            <a:pPr eaLnBrk="1" hangingPunct="1">
              <a:spcBef>
                <a:spcPct val="0"/>
              </a:spcBef>
            </a:pPr>
            <a:endParaRPr lang="en-US" dirty="0" smtClean="0">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10/27/17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10/27/17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10/27/17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10/27/17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10/27/17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10/27/17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10/27/17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10/27/17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10/27/17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10/27/17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10/27/17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10/27/17</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7.png"/><Relationship Id="rId10" Type="http://schemas.openxmlformats.org/officeDocument/2006/relationships/image" Target="../media/image8.png"/><Relationship Id="rId11" Type="http://schemas.openxmlformats.org/officeDocument/2006/relationships/image" Target="../media/image9.jp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chart" Target="../charts/chart1.xml"/><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69" name="Rectangle 68"/>
          <p:cNvSpPr/>
          <p:nvPr/>
        </p:nvSpPr>
        <p:spPr>
          <a:xfrm>
            <a:off x="1524000" y="14706600"/>
            <a:ext cx="8915400" cy="44449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xmlns="">
                <a:noFill/>
              </a14:hiddenFill>
            </a:ext>
          </a:extLst>
        </p:spPr>
      </p:cxnSp>
      <p:sp>
        <p:nvSpPr>
          <p:cNvPr id="30" name="Rectangle 5"/>
          <p:cNvSpPr>
            <a:spLocks noChangeArrowheads="1"/>
          </p:cNvSpPr>
          <p:nvPr/>
        </p:nvSpPr>
        <p:spPr bwMode="auto">
          <a:xfrm>
            <a:off x="1143000" y="2441575"/>
            <a:ext cx="41605200" cy="1292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altLang="zh-CN" sz="5000" b="1" dirty="0" err="1"/>
              <a:t>Yingjun</a:t>
            </a:r>
            <a:r>
              <a:rPr lang="zh-CN" altLang="en-US" sz="5000" b="1" dirty="0"/>
              <a:t> </a:t>
            </a:r>
            <a:r>
              <a:rPr lang="en-US" altLang="zh-CN" sz="5000" b="1" dirty="0"/>
              <a:t>Guan,</a:t>
            </a:r>
            <a:r>
              <a:rPr lang="zh-CN" altLang="en-US" sz="5000" b="1" dirty="0"/>
              <a:t> </a:t>
            </a:r>
            <a:r>
              <a:rPr lang="en-US" altLang="zh-CN" sz="5000" b="1" dirty="0"/>
              <a:t>Jing</a:t>
            </a:r>
            <a:r>
              <a:rPr lang="zh-CN" altLang="en-US" sz="5000" b="1" dirty="0"/>
              <a:t> </a:t>
            </a:r>
            <a:r>
              <a:rPr lang="en-US" altLang="zh-CN" sz="5000" b="1" dirty="0"/>
              <a:t>Du,</a:t>
            </a:r>
            <a:r>
              <a:rPr lang="zh-CN" altLang="en-US" sz="5000" b="1" dirty="0"/>
              <a:t> </a:t>
            </a:r>
            <a:r>
              <a:rPr lang="en-US" altLang="zh-CN" sz="5000" b="1" dirty="0" err="1"/>
              <a:t>Vetle</a:t>
            </a:r>
            <a:r>
              <a:rPr lang="zh-CN" altLang="en-US" sz="5000" b="1" dirty="0"/>
              <a:t> </a:t>
            </a:r>
            <a:r>
              <a:rPr lang="en-US" altLang="zh-CN" sz="5000" b="1" dirty="0" err="1"/>
              <a:t>Torvik</a:t>
            </a:r>
            <a:r>
              <a:rPr lang="en-US" sz="4800" b="1" dirty="0"/>
              <a:t/>
            </a:r>
            <a:br>
              <a:rPr lang="en-US" sz="4800" b="1" dirty="0"/>
            </a:br>
            <a:r>
              <a:rPr lang="en-US" altLang="zh-CN" sz="2800" b="1" dirty="0"/>
              <a:t>School</a:t>
            </a:r>
            <a:r>
              <a:rPr lang="zh-CN" altLang="en-US" sz="2800" b="1" dirty="0"/>
              <a:t> </a:t>
            </a:r>
            <a:r>
              <a:rPr lang="en-US" altLang="zh-CN" sz="2800" b="1" dirty="0"/>
              <a:t>of</a:t>
            </a:r>
            <a:r>
              <a:rPr lang="zh-CN" altLang="en-US" sz="2800" b="1" dirty="0"/>
              <a:t> </a:t>
            </a:r>
            <a:r>
              <a:rPr lang="en-US" altLang="zh-CN" sz="2800" b="1" dirty="0"/>
              <a:t>Information</a:t>
            </a:r>
            <a:r>
              <a:rPr lang="zh-CN" altLang="en-US" sz="2800" b="1" dirty="0"/>
              <a:t> </a:t>
            </a:r>
            <a:r>
              <a:rPr lang="en-US" altLang="zh-CN" sz="2800" b="1" dirty="0"/>
              <a:t>Sciences,</a:t>
            </a:r>
            <a:r>
              <a:rPr lang="zh-CN" altLang="en-US" sz="2800" b="1" dirty="0"/>
              <a:t> </a:t>
            </a:r>
            <a:r>
              <a:rPr lang="en-US" sz="2800" b="1" dirty="0"/>
              <a:t>University of Illinois at Urbana-Champaign</a:t>
            </a:r>
          </a:p>
        </p:txBody>
      </p:sp>
      <p:sp>
        <p:nvSpPr>
          <p:cNvPr id="31" name="TextBox 93"/>
          <p:cNvSpPr txBox="1">
            <a:spLocks noChangeArrowheads="1"/>
          </p:cNvSpPr>
          <p:nvPr/>
        </p:nvSpPr>
        <p:spPr bwMode="auto">
          <a:xfrm>
            <a:off x="1143000" y="887413"/>
            <a:ext cx="41605200" cy="1508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altLang="zh-CN" sz="9200" dirty="0">
                <a:solidFill>
                  <a:srgbClr val="052754"/>
                </a:solidFill>
                <a:latin typeface="Abadi MT Condensed Extra Bold" charset="0"/>
                <a:ea typeface="Abadi MT Condensed Extra Bold" charset="0"/>
                <a:cs typeface="Abadi MT Condensed Extra Bold" charset="0"/>
              </a:rPr>
              <a:t>Geographical</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Distribution</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of</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Biomedical</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Research</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in</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USA</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and</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China</a:t>
            </a:r>
            <a:endParaRPr lang="en-US" sz="9200" dirty="0">
              <a:solidFill>
                <a:srgbClr val="052754"/>
              </a:solidFill>
              <a:latin typeface="Abadi MT Condensed Extra Bold" charset="0"/>
              <a:ea typeface="Abadi MT Condensed Extra Bold" charset="0"/>
              <a:cs typeface="Abadi MT Condensed Extra Bold" charset="0"/>
            </a:endParaRPr>
          </a:p>
        </p:txBody>
      </p:sp>
      <p:sp>
        <p:nvSpPr>
          <p:cNvPr id="32" name="Rectangle 35"/>
          <p:cNvSpPr>
            <a:spLocks noChangeArrowheads="1"/>
          </p:cNvSpPr>
          <p:nvPr/>
        </p:nvSpPr>
        <p:spPr bwMode="auto">
          <a:xfrm>
            <a:off x="32918400" y="24158448"/>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chemeClr val="accent1"/>
                </a:solidFill>
              </a:rPr>
              <a:t>Acknowledgments</a:t>
            </a:r>
            <a:endParaRPr lang="en-GB" sz="4000" b="1" dirty="0">
              <a:solidFill>
                <a:schemeClr val="accent1"/>
              </a:solidFill>
            </a:endParaRPr>
          </a:p>
          <a:p>
            <a:endParaRPr lang="en-US" sz="2800" dirty="0"/>
          </a:p>
          <a:p>
            <a:r>
              <a:rPr lang="en-US" sz="2800" dirty="0"/>
              <a:t>Research reported in this publication was supported in part by NIH National Institute on Aging P01AG039347. The content is solely the responsibility of the authors and does not necessarily represent the official views of the NIH.</a:t>
            </a:r>
          </a:p>
          <a:p>
            <a:endParaRPr lang="en-US" sz="2800" dirty="0"/>
          </a:p>
        </p:txBody>
      </p:sp>
      <p:sp>
        <p:nvSpPr>
          <p:cNvPr id="34" name="Rectangle 33"/>
          <p:cNvSpPr>
            <a:spLocks noChangeArrowheads="1"/>
          </p:cNvSpPr>
          <p:nvPr/>
        </p:nvSpPr>
        <p:spPr bwMode="auto">
          <a:xfrm>
            <a:off x="1143000" y="12796963"/>
            <a:ext cx="9829800" cy="189784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548640" bIns="360000"/>
          <a:lstStyle/>
          <a:p>
            <a:pPr>
              <a:spcBef>
                <a:spcPct val="50000"/>
              </a:spcBef>
            </a:pPr>
            <a:r>
              <a:rPr lang="en-US" altLang="zh-CN" sz="4000" b="1" dirty="0" smtClean="0">
                <a:solidFill>
                  <a:schemeClr val="accent1"/>
                </a:solidFill>
              </a:rPr>
              <a:t>Data</a:t>
            </a:r>
            <a:endParaRPr lang="en-US" sz="2800" dirty="0" smtClean="0"/>
          </a:p>
          <a:p>
            <a:pPr marL="457200" indent="-457200" algn="just">
              <a:spcBef>
                <a:spcPts val="200"/>
              </a:spcBef>
              <a:buFont typeface="Wingdings" panose="05000000000000000000" pitchFamily="2" charset="2"/>
              <a:buChar char="q"/>
            </a:pPr>
            <a:endParaRPr lang="en-US" altLang="zh-CN" sz="2800" b="1" dirty="0" smtClean="0"/>
          </a:p>
          <a:p>
            <a:pPr marL="457200" indent="-457200" algn="just">
              <a:spcBef>
                <a:spcPts val="200"/>
              </a:spcBef>
              <a:buFont typeface="Wingdings" panose="05000000000000000000" pitchFamily="2" charset="2"/>
              <a:buChar char="q"/>
            </a:pPr>
            <a:r>
              <a:rPr lang="en-US" altLang="zh-CN" sz="2800" b="1" dirty="0" smtClean="0"/>
              <a:t>Large but </a:t>
            </a:r>
            <a:r>
              <a:rPr lang="en-US" altLang="zh-CN" sz="2800" b="1" dirty="0"/>
              <a:t>a</a:t>
            </a:r>
            <a:r>
              <a:rPr lang="en-US" altLang="zh-CN" sz="2800" b="1" dirty="0" smtClean="0"/>
              <a:t>mbiguous database</a:t>
            </a:r>
          </a:p>
          <a:p>
            <a:pPr marL="457200" algn="just">
              <a:spcBef>
                <a:spcPts val="200"/>
              </a:spcBef>
            </a:pPr>
            <a:r>
              <a:rPr lang="en-US" altLang="zh-CN" sz="2800" dirty="0" smtClean="0"/>
              <a:t>PubMed</a:t>
            </a:r>
            <a:r>
              <a:rPr lang="zh-CN" altLang="en-US" sz="2800" dirty="0" smtClean="0"/>
              <a:t> </a:t>
            </a:r>
            <a:r>
              <a:rPr lang="en-US" altLang="zh-CN" sz="2800" dirty="0" smtClean="0"/>
              <a:t>database offers more</a:t>
            </a:r>
            <a:r>
              <a:rPr lang="zh-CN" altLang="en-US" sz="2800" dirty="0" smtClean="0"/>
              <a:t> </a:t>
            </a:r>
            <a:r>
              <a:rPr lang="en-US" altLang="zh-CN" sz="2800" dirty="0" smtClean="0"/>
              <a:t>than</a:t>
            </a:r>
            <a:r>
              <a:rPr lang="zh-CN" altLang="en-US" sz="2800" dirty="0" smtClean="0"/>
              <a:t> </a:t>
            </a:r>
            <a:r>
              <a:rPr lang="en-US" altLang="zh-CN" sz="2800" dirty="0" smtClean="0"/>
              <a:t>37million medical</a:t>
            </a:r>
            <a:r>
              <a:rPr lang="zh-CN" altLang="en-US" sz="2800" dirty="0" smtClean="0"/>
              <a:t> </a:t>
            </a:r>
            <a:r>
              <a:rPr lang="en-US" altLang="zh-CN" sz="2800" dirty="0" smtClean="0"/>
              <a:t>publications</a:t>
            </a:r>
            <a:r>
              <a:rPr lang="zh-CN" altLang="en-US" sz="2800" dirty="0" smtClean="0"/>
              <a:t> </a:t>
            </a:r>
            <a:r>
              <a:rPr lang="en-US" altLang="zh-CN" sz="2800" dirty="0" smtClean="0"/>
              <a:t>with</a:t>
            </a:r>
            <a:r>
              <a:rPr lang="zh-CN" altLang="en-US" sz="2800" dirty="0" smtClean="0"/>
              <a:t> </a:t>
            </a:r>
            <a:r>
              <a:rPr lang="en-US" altLang="zh-CN" sz="2800" dirty="0" smtClean="0"/>
              <a:t>affiliation</a:t>
            </a:r>
            <a:r>
              <a:rPr lang="zh-CN" altLang="en-US" sz="2800" dirty="0" smtClean="0"/>
              <a:t> </a:t>
            </a:r>
            <a:r>
              <a:rPr lang="en-US" altLang="zh-CN" sz="2800" dirty="0" smtClean="0"/>
              <a:t>and</a:t>
            </a:r>
            <a:r>
              <a:rPr lang="zh-CN" altLang="en-US" sz="2800" dirty="0" smtClean="0"/>
              <a:t> </a:t>
            </a:r>
            <a:r>
              <a:rPr lang="en-US" altLang="zh-CN" sz="2800" dirty="0" smtClean="0"/>
              <a:t>author</a:t>
            </a:r>
            <a:r>
              <a:rPr lang="zh-CN" altLang="en-US" sz="2800" dirty="0" smtClean="0"/>
              <a:t> </a:t>
            </a:r>
            <a:r>
              <a:rPr lang="en-US" altLang="zh-CN" sz="2800" dirty="0" smtClean="0"/>
              <a:t>information.</a:t>
            </a:r>
          </a:p>
          <a:p>
            <a:pPr marL="457200" lvl="2" indent="0" algn="just">
              <a:spcBef>
                <a:spcPts val="200"/>
              </a:spcBef>
            </a:pPr>
            <a:endParaRPr lang="en-US" altLang="zh-CN" sz="2800" dirty="0"/>
          </a:p>
          <a:p>
            <a:pPr marL="457200" lvl="2" indent="0" algn="just">
              <a:spcBef>
                <a:spcPts val="200"/>
              </a:spcBef>
            </a:pPr>
            <a:endParaRPr lang="en-US" altLang="zh-CN" sz="10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r>
              <a:rPr lang="en-US" sz="2800" dirty="0" smtClean="0"/>
              <a:t>Our research team exploits </a:t>
            </a:r>
            <a:r>
              <a:rPr lang="en-US" sz="2800" dirty="0" err="1" smtClean="0"/>
              <a:t>MapAffil</a:t>
            </a:r>
            <a:r>
              <a:rPr lang="en-US" sz="2800" dirty="0"/>
              <a:t>, which maps </a:t>
            </a:r>
            <a:r>
              <a:rPr lang="en-US" sz="2800" dirty="0" smtClean="0"/>
              <a:t>author’s </a:t>
            </a:r>
            <a:r>
              <a:rPr lang="en-US" sz="2800" dirty="0"/>
              <a:t>affiliation to </a:t>
            </a:r>
            <a:r>
              <a:rPr lang="en-US" sz="2800" dirty="0" smtClean="0"/>
              <a:t>the its accurate city location. </a:t>
            </a:r>
            <a:r>
              <a:rPr lang="en-US" sz="2800" dirty="0"/>
              <a:t>The top 20 most common countries are listed in Figure </a:t>
            </a:r>
            <a:r>
              <a:rPr lang="en-US" altLang="zh-CN" sz="2800" dirty="0"/>
              <a:t>2</a:t>
            </a:r>
            <a:r>
              <a:rPr lang="en-US" sz="2800" dirty="0"/>
              <a:t>. </a:t>
            </a:r>
          </a:p>
          <a:p>
            <a:pPr marL="457200" algn="just">
              <a:spcBef>
                <a:spcPts val="200"/>
              </a:spcBef>
            </a:pPr>
            <a:endParaRPr lang="en-US" sz="2800" dirty="0"/>
          </a:p>
          <a:p>
            <a:pPr marL="457200" algn="just">
              <a:spcBef>
                <a:spcPts val="200"/>
              </a:spcBef>
            </a:pPr>
            <a:endParaRPr lang="en-US" sz="2800" dirty="0" smtClean="0"/>
          </a:p>
          <a:p>
            <a:pPr marL="457200" algn="just">
              <a:spcBef>
                <a:spcPts val="200"/>
              </a:spcBef>
            </a:pPr>
            <a:endParaRPr lang="en-US" sz="2800" dirty="0" smtClean="0"/>
          </a:p>
          <a:p>
            <a:pPr marL="457200" algn="just">
              <a:spcBef>
                <a:spcPts val="200"/>
              </a:spcBef>
            </a:pPr>
            <a:endParaRPr lang="en-US" sz="14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p:txBody>
      </p:sp>
      <p:sp>
        <p:nvSpPr>
          <p:cNvPr id="35" name="Rectangle 29"/>
          <p:cNvSpPr>
            <a:spLocks noChangeArrowheads="1"/>
          </p:cNvSpPr>
          <p:nvPr/>
        </p:nvSpPr>
        <p:spPr bwMode="auto">
          <a:xfrm>
            <a:off x="1143000" y="4724400"/>
            <a:ext cx="9829800" cy="7464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548640" bIns="360000"/>
          <a:lstStyle/>
          <a:p>
            <a:pPr>
              <a:spcBef>
                <a:spcPct val="50000"/>
              </a:spcBef>
            </a:pPr>
            <a:r>
              <a:rPr lang="en-GB" sz="4000" b="1" dirty="0" smtClean="0">
                <a:solidFill>
                  <a:schemeClr val="accent1"/>
                </a:solidFill>
              </a:rPr>
              <a:t>Introduction</a:t>
            </a:r>
            <a:endParaRPr lang="en-GB" sz="4000" b="1" dirty="0">
              <a:solidFill>
                <a:schemeClr val="accent1"/>
              </a:solidFill>
            </a:endParaRPr>
          </a:p>
          <a:p>
            <a:r>
              <a:rPr lang="en-US" sz="2800" b="1" dirty="0">
                <a:solidFill>
                  <a:schemeClr val="accent1"/>
                </a:solidFill>
              </a:rPr>
              <a:t> </a:t>
            </a:r>
            <a:endParaRPr lang="en-US" sz="2800" dirty="0">
              <a:solidFill>
                <a:schemeClr val="accent1"/>
              </a:solidFill>
            </a:endParaRPr>
          </a:p>
          <a:p>
            <a:pPr marL="571500" indent="-571500" algn="just">
              <a:spcBef>
                <a:spcPts val="200"/>
              </a:spcBef>
              <a:buFont typeface="Wingdings" panose="05000000000000000000" pitchFamily="2" charset="2"/>
              <a:buChar char="q"/>
            </a:pPr>
            <a:r>
              <a:rPr lang="en-US" altLang="zh-CN" sz="2800" b="1" dirty="0" smtClean="0"/>
              <a:t>Research</a:t>
            </a:r>
            <a:r>
              <a:rPr lang="zh-CN" altLang="en-US" sz="2800" b="1" dirty="0" smtClean="0"/>
              <a:t> </a:t>
            </a:r>
            <a:r>
              <a:rPr lang="en-US" altLang="zh-CN" sz="2800" b="1" dirty="0" smtClean="0"/>
              <a:t>Questions</a:t>
            </a:r>
            <a:r>
              <a:rPr lang="zh-CN" altLang="en-US" sz="2800" b="1" dirty="0" smtClean="0"/>
              <a:t> </a:t>
            </a:r>
            <a:r>
              <a:rPr lang="en-US" altLang="zh-CN" sz="2800" dirty="0" smtClean="0"/>
              <a:t>Using</a:t>
            </a:r>
            <a:r>
              <a:rPr lang="zh-CN" altLang="en-US" sz="2800" dirty="0" smtClean="0"/>
              <a:t> </a:t>
            </a:r>
            <a:r>
              <a:rPr lang="en-US" altLang="zh-CN" sz="2800" dirty="0" smtClean="0"/>
              <a:t>disambiguated</a:t>
            </a:r>
            <a:r>
              <a:rPr lang="zh-CN" altLang="en-US" sz="2800" dirty="0" smtClean="0"/>
              <a:t> </a:t>
            </a:r>
            <a:r>
              <a:rPr lang="en-US" altLang="zh-CN" sz="2800" dirty="0" smtClean="0"/>
              <a:t>and geocoded</a:t>
            </a:r>
            <a:r>
              <a:rPr lang="zh-CN" altLang="en-US" sz="2800" dirty="0" smtClean="0"/>
              <a:t> </a:t>
            </a:r>
            <a:r>
              <a:rPr lang="en-US" altLang="zh-CN" sz="2800" dirty="0" smtClean="0"/>
              <a:t>names of 19.4</a:t>
            </a:r>
            <a:r>
              <a:rPr lang="zh-CN" altLang="en-US" sz="2800" dirty="0" smtClean="0"/>
              <a:t> </a:t>
            </a:r>
            <a:r>
              <a:rPr lang="en-US" altLang="zh-CN" sz="2800" dirty="0" smtClean="0"/>
              <a:t>millions</a:t>
            </a:r>
            <a:r>
              <a:rPr lang="zh-CN" altLang="en-US" sz="2800" dirty="0" smtClean="0"/>
              <a:t> </a:t>
            </a:r>
            <a:r>
              <a:rPr lang="en-US" altLang="zh-CN" sz="2800" dirty="0" smtClean="0"/>
              <a:t>author</a:t>
            </a:r>
            <a:r>
              <a:rPr lang="zh-CN" altLang="en-US" sz="2800" dirty="0" smtClean="0"/>
              <a:t> </a:t>
            </a:r>
            <a:r>
              <a:rPr lang="en-US" altLang="zh-CN" sz="2800" dirty="0" smtClean="0"/>
              <a:t>affiliations</a:t>
            </a:r>
            <a:r>
              <a:rPr lang="zh-CN" altLang="en-US" sz="2800" dirty="0" smtClean="0"/>
              <a:t> </a:t>
            </a:r>
            <a:r>
              <a:rPr lang="en-US" altLang="zh-CN" sz="2800" dirty="0" smtClean="0"/>
              <a:t>in</a:t>
            </a:r>
            <a:r>
              <a:rPr lang="zh-CN" altLang="en-US" sz="2800" dirty="0" smtClean="0"/>
              <a:t> </a:t>
            </a:r>
            <a:r>
              <a:rPr lang="en-US" altLang="zh-CN" sz="2800" dirty="0" smtClean="0"/>
              <a:t>PubMed,</a:t>
            </a:r>
            <a:r>
              <a:rPr lang="zh-CN" altLang="en-US" sz="2800" dirty="0" smtClean="0"/>
              <a:t> </a:t>
            </a:r>
            <a:r>
              <a:rPr lang="en-US" altLang="zh-CN" sz="2800" dirty="0"/>
              <a:t>w</a:t>
            </a:r>
            <a:r>
              <a:rPr lang="en-US" altLang="zh-CN" sz="2800" dirty="0" smtClean="0"/>
              <a:t>e</a:t>
            </a:r>
            <a:r>
              <a:rPr lang="zh-CN" altLang="en-US" sz="2800" dirty="0" smtClean="0"/>
              <a:t> </a:t>
            </a:r>
            <a:r>
              <a:rPr lang="en-US" altLang="zh-CN" sz="2800" dirty="0" smtClean="0"/>
              <a:t>address</a:t>
            </a:r>
            <a:r>
              <a:rPr lang="zh-CN" altLang="en-US" sz="2800" dirty="0" smtClean="0"/>
              <a:t> </a:t>
            </a:r>
            <a:r>
              <a:rPr lang="en-US" altLang="zh-CN" sz="2800" dirty="0" smtClean="0"/>
              <a:t>the</a:t>
            </a:r>
            <a:r>
              <a:rPr lang="zh-CN" altLang="en-US" sz="2800" dirty="0" smtClean="0"/>
              <a:t> </a:t>
            </a:r>
            <a:r>
              <a:rPr lang="en-US" altLang="zh-CN" sz="2800" dirty="0" smtClean="0"/>
              <a:t>following</a:t>
            </a:r>
            <a:r>
              <a:rPr lang="zh-CN" altLang="en-US" sz="2800" dirty="0" smtClean="0"/>
              <a:t> </a:t>
            </a:r>
            <a:r>
              <a:rPr lang="en-US" altLang="zh-CN" sz="2800" dirty="0" smtClean="0"/>
              <a:t>questions:</a:t>
            </a:r>
          </a:p>
          <a:p>
            <a:pPr marL="914400" lvl="2" indent="-457200" algn="just">
              <a:spcBef>
                <a:spcPts val="200"/>
              </a:spcBef>
              <a:buFont typeface="Arial" panose="020B0604020202020204" pitchFamily="34" charset="0"/>
              <a:buChar char="•"/>
            </a:pPr>
            <a:r>
              <a:rPr lang="en-US" altLang="zh-CN" sz="2800" dirty="0" smtClean="0"/>
              <a:t>What</a:t>
            </a:r>
            <a:r>
              <a:rPr lang="zh-CN" altLang="en-US" sz="2800" dirty="0" smtClean="0"/>
              <a:t> </a:t>
            </a:r>
            <a:r>
              <a:rPr lang="en-US" altLang="zh-CN" sz="2800" dirty="0" smtClean="0"/>
              <a:t>was</a:t>
            </a:r>
            <a:r>
              <a:rPr lang="zh-CN" altLang="en-US" sz="2800" dirty="0" smtClean="0"/>
              <a:t> </a:t>
            </a:r>
            <a:r>
              <a:rPr lang="en-US" altLang="zh-CN" sz="2800" dirty="0" smtClean="0"/>
              <a:t>the</a:t>
            </a:r>
            <a:r>
              <a:rPr lang="zh-CN" altLang="en-US" sz="2800" dirty="0" smtClean="0"/>
              <a:t> </a:t>
            </a:r>
            <a:r>
              <a:rPr lang="en-US" altLang="zh-CN" sz="2800" dirty="0" smtClean="0"/>
              <a:t>geospatial</a:t>
            </a:r>
            <a:r>
              <a:rPr lang="zh-CN" altLang="en-US" sz="2800" dirty="0" smtClean="0"/>
              <a:t> </a:t>
            </a:r>
            <a:r>
              <a:rPr lang="en-US" altLang="zh-CN" sz="2800" dirty="0" smtClean="0"/>
              <a:t>distribution</a:t>
            </a:r>
            <a:r>
              <a:rPr lang="zh-CN" altLang="en-US" sz="2800" dirty="0" smtClean="0"/>
              <a:t> </a:t>
            </a:r>
            <a:r>
              <a:rPr lang="en-US" altLang="zh-CN" sz="2800" dirty="0" smtClean="0"/>
              <a:t>of</a:t>
            </a:r>
            <a:r>
              <a:rPr lang="zh-CN" altLang="en-US" sz="2800" dirty="0" smtClean="0"/>
              <a:t> </a:t>
            </a:r>
            <a:r>
              <a:rPr lang="en-US" altLang="zh-CN" sz="2800" dirty="0" smtClean="0"/>
              <a:t>biomedical</a:t>
            </a:r>
            <a:r>
              <a:rPr lang="zh-CN" altLang="en-US" sz="2800" dirty="0" smtClean="0"/>
              <a:t> </a:t>
            </a:r>
            <a:r>
              <a:rPr lang="en-US" altLang="zh-CN" sz="2800" dirty="0" smtClean="0"/>
              <a:t>research</a:t>
            </a:r>
            <a:r>
              <a:rPr lang="zh-CN" altLang="en-US" sz="2800" dirty="0" smtClean="0"/>
              <a:t> </a:t>
            </a:r>
            <a:r>
              <a:rPr lang="en-US" altLang="zh-CN" sz="2800" dirty="0" smtClean="0"/>
              <a:t>in</a:t>
            </a:r>
            <a:r>
              <a:rPr lang="zh-CN" altLang="en-US" sz="2800" dirty="0" smtClean="0"/>
              <a:t> </a:t>
            </a:r>
            <a:r>
              <a:rPr lang="en-US" altLang="zh-CN" sz="2800" dirty="0" smtClean="0"/>
              <a:t>USA</a:t>
            </a:r>
            <a:r>
              <a:rPr lang="zh-CN" altLang="en-US" sz="2800" dirty="0" smtClean="0"/>
              <a:t> </a:t>
            </a:r>
            <a:r>
              <a:rPr lang="en-US" altLang="zh-CN" sz="2800" dirty="0" smtClean="0"/>
              <a:t>and</a:t>
            </a:r>
            <a:r>
              <a:rPr lang="zh-CN" altLang="en-US" sz="2800" dirty="0" smtClean="0"/>
              <a:t> </a:t>
            </a:r>
            <a:r>
              <a:rPr lang="en-US" altLang="zh-CN" sz="2800" dirty="0" smtClean="0"/>
              <a:t>China,</a:t>
            </a:r>
            <a:r>
              <a:rPr lang="zh-CN" altLang="en-US" sz="2800" dirty="0" smtClean="0"/>
              <a:t> </a:t>
            </a:r>
            <a:r>
              <a:rPr lang="en-US" altLang="zh-CN" sz="2800" dirty="0" smtClean="0"/>
              <a:t>and</a:t>
            </a:r>
            <a:r>
              <a:rPr lang="zh-CN" altLang="en-US" sz="2800" dirty="0" smtClean="0"/>
              <a:t> </a:t>
            </a:r>
            <a:r>
              <a:rPr lang="en-US" altLang="zh-CN" sz="2800" dirty="0" smtClean="0"/>
              <a:t>how</a:t>
            </a:r>
            <a:r>
              <a:rPr lang="zh-CN" altLang="en-US" sz="2800" dirty="0"/>
              <a:t> </a:t>
            </a:r>
            <a:r>
              <a:rPr lang="en-US" altLang="zh-CN" sz="2800" dirty="0" smtClean="0"/>
              <a:t>has</a:t>
            </a:r>
            <a:r>
              <a:rPr lang="zh-CN" altLang="en-US" sz="2800" dirty="0" smtClean="0"/>
              <a:t> </a:t>
            </a:r>
            <a:r>
              <a:rPr lang="en-US" altLang="zh-CN" sz="2800" dirty="0" smtClean="0"/>
              <a:t>it</a:t>
            </a:r>
            <a:r>
              <a:rPr lang="zh-CN" altLang="en-US" sz="2800" dirty="0" smtClean="0"/>
              <a:t> </a:t>
            </a:r>
            <a:r>
              <a:rPr lang="en-US" altLang="zh-CN" sz="2800" dirty="0" smtClean="0"/>
              <a:t>changed</a:t>
            </a:r>
            <a:r>
              <a:rPr lang="zh-CN" altLang="en-US" sz="2800" dirty="0" smtClean="0"/>
              <a:t> </a:t>
            </a:r>
            <a:r>
              <a:rPr lang="en-US" altLang="zh-CN" sz="2800" dirty="0" smtClean="0"/>
              <a:t>over</a:t>
            </a:r>
            <a:r>
              <a:rPr lang="zh-CN" altLang="en-US" sz="2800" dirty="0" smtClean="0"/>
              <a:t> </a:t>
            </a:r>
            <a:r>
              <a:rPr lang="en-US" altLang="zh-CN" sz="2800" dirty="0" smtClean="0"/>
              <a:t>the</a:t>
            </a:r>
            <a:r>
              <a:rPr lang="zh-CN" altLang="en-US" sz="2800" dirty="0" smtClean="0"/>
              <a:t> </a:t>
            </a:r>
            <a:r>
              <a:rPr lang="en-US" altLang="zh-CN" sz="2800" dirty="0" smtClean="0"/>
              <a:t>past</a:t>
            </a:r>
            <a:r>
              <a:rPr lang="zh-CN" altLang="en-US" sz="2800" dirty="0" smtClean="0"/>
              <a:t> </a:t>
            </a:r>
            <a:r>
              <a:rPr lang="en-US" altLang="zh-CN" sz="2800" dirty="0" smtClean="0"/>
              <a:t>30</a:t>
            </a:r>
            <a:r>
              <a:rPr lang="zh-CN" altLang="en-US" sz="2800" dirty="0" smtClean="0"/>
              <a:t> </a:t>
            </a:r>
            <a:r>
              <a:rPr lang="en-US" altLang="zh-CN" sz="2800" dirty="0" smtClean="0"/>
              <a:t>years?</a:t>
            </a:r>
            <a:r>
              <a:rPr lang="zh-CN" altLang="en-US" sz="2800" dirty="0" smtClean="0"/>
              <a:t> </a:t>
            </a:r>
            <a:endParaRPr lang="en-US" altLang="zh-CN" sz="2800" dirty="0" smtClean="0"/>
          </a:p>
          <a:p>
            <a:pPr marL="914400" lvl="2" indent="-457200" algn="just">
              <a:spcBef>
                <a:spcPts val="200"/>
              </a:spcBef>
              <a:buFont typeface="Arial" panose="020B0604020202020204" pitchFamily="34" charset="0"/>
              <a:buChar char="•"/>
            </a:pPr>
            <a:r>
              <a:rPr lang="en-US" altLang="zh-CN" sz="2800" dirty="0" smtClean="0"/>
              <a:t>To</a:t>
            </a:r>
            <a:r>
              <a:rPr lang="zh-CN" altLang="en-US" sz="2800" dirty="0" smtClean="0"/>
              <a:t> </a:t>
            </a:r>
            <a:r>
              <a:rPr lang="en-US" altLang="zh-CN" sz="2800" dirty="0" smtClean="0"/>
              <a:t>what</a:t>
            </a:r>
            <a:r>
              <a:rPr lang="zh-CN" altLang="en-US" sz="2800" dirty="0" smtClean="0"/>
              <a:t> </a:t>
            </a:r>
            <a:r>
              <a:rPr lang="en-US" altLang="zh-CN" sz="2800" dirty="0" smtClean="0"/>
              <a:t>degree</a:t>
            </a:r>
            <a:r>
              <a:rPr lang="zh-CN" altLang="en-US" sz="2800" dirty="0" smtClean="0"/>
              <a:t> </a:t>
            </a:r>
            <a:r>
              <a:rPr lang="en-US" altLang="zh-CN" sz="2800" dirty="0"/>
              <a:t>a</a:t>
            </a:r>
            <a:r>
              <a:rPr lang="en-US" altLang="zh-CN" sz="2800" dirty="0" smtClean="0"/>
              <a:t>re</a:t>
            </a:r>
            <a:r>
              <a:rPr lang="zh-CN" altLang="en-US" sz="2800" dirty="0" smtClean="0"/>
              <a:t> </a:t>
            </a:r>
            <a:r>
              <a:rPr lang="en-US" altLang="zh-CN" sz="2800" dirty="0" smtClean="0"/>
              <a:t>the</a:t>
            </a:r>
            <a:r>
              <a:rPr lang="zh-CN" altLang="en-US" sz="2800" dirty="0" smtClean="0"/>
              <a:t> </a:t>
            </a:r>
            <a:r>
              <a:rPr lang="en-US" altLang="zh-CN" sz="2800" dirty="0" smtClean="0"/>
              <a:t>publications</a:t>
            </a:r>
            <a:r>
              <a:rPr lang="zh-CN" altLang="en-US" sz="2800" dirty="0" smtClean="0"/>
              <a:t> </a:t>
            </a:r>
            <a:r>
              <a:rPr lang="en-US" altLang="zh-CN" sz="2800" dirty="0" smtClean="0"/>
              <a:t>concentrated</a:t>
            </a:r>
            <a:r>
              <a:rPr lang="zh-CN" altLang="en-US" sz="2800" dirty="0" smtClean="0"/>
              <a:t> </a:t>
            </a:r>
            <a:r>
              <a:rPr lang="en-US" altLang="zh-CN" sz="2800" dirty="0" smtClean="0"/>
              <a:t>in</a:t>
            </a:r>
            <a:r>
              <a:rPr lang="zh-CN" altLang="en-US" sz="2800" dirty="0" smtClean="0"/>
              <a:t> </a:t>
            </a:r>
            <a:r>
              <a:rPr lang="en-US" altLang="zh-CN" sz="2800" dirty="0" smtClean="0"/>
              <a:t>a</a:t>
            </a:r>
            <a:r>
              <a:rPr lang="zh-CN" altLang="en-US" sz="2800" dirty="0" smtClean="0"/>
              <a:t> </a:t>
            </a:r>
            <a:r>
              <a:rPr lang="en-US" altLang="zh-CN" sz="2800" dirty="0" smtClean="0"/>
              <a:t>few</a:t>
            </a:r>
            <a:r>
              <a:rPr lang="zh-CN" altLang="en-US" sz="2800" dirty="0" smtClean="0"/>
              <a:t> </a:t>
            </a:r>
            <a:r>
              <a:rPr lang="en-US" altLang="zh-CN" sz="2800" dirty="0" smtClean="0"/>
              <a:t>cities</a:t>
            </a:r>
            <a:r>
              <a:rPr lang="zh-CN" altLang="en-US" sz="2800" dirty="0" smtClean="0"/>
              <a:t> </a:t>
            </a:r>
            <a:r>
              <a:rPr lang="en-US" altLang="zh-CN" sz="2800" dirty="0" smtClean="0"/>
              <a:t>or</a:t>
            </a:r>
            <a:r>
              <a:rPr lang="zh-CN" altLang="en-US" sz="2800" dirty="0" smtClean="0"/>
              <a:t> </a:t>
            </a:r>
            <a:r>
              <a:rPr lang="en-US" altLang="zh-CN" sz="2800" dirty="0" smtClean="0"/>
              <a:t>in</a:t>
            </a:r>
            <a:r>
              <a:rPr lang="zh-CN" altLang="en-US" sz="2800" dirty="0" smtClean="0"/>
              <a:t> </a:t>
            </a:r>
            <a:r>
              <a:rPr lang="en-US" altLang="zh-CN" sz="2800" dirty="0" smtClean="0"/>
              <a:t>some</a:t>
            </a:r>
            <a:r>
              <a:rPr lang="zh-CN" altLang="en-US" sz="2800" dirty="0" smtClean="0"/>
              <a:t> </a:t>
            </a:r>
            <a:r>
              <a:rPr lang="en-US" altLang="zh-CN" sz="2800" dirty="0" smtClean="0"/>
              <a:t>regional</a:t>
            </a:r>
            <a:r>
              <a:rPr lang="zh-CN" altLang="en-US" sz="2800" dirty="0" smtClean="0"/>
              <a:t> </a:t>
            </a:r>
            <a:r>
              <a:rPr lang="en-US" altLang="zh-CN" sz="2800" dirty="0" smtClean="0"/>
              <a:t>hubs? Try analyze the clusters and measure of distances inside the publication clusters</a:t>
            </a:r>
            <a:r>
              <a:rPr lang="zh-CN" altLang="en-US" sz="2800" dirty="0" smtClean="0"/>
              <a:t> </a:t>
            </a:r>
            <a:r>
              <a:rPr lang="en-US" altLang="zh-CN" sz="2800" dirty="0" smtClean="0"/>
              <a:t>in</a:t>
            </a:r>
            <a:r>
              <a:rPr lang="zh-CN" altLang="en-US" sz="2800" dirty="0" smtClean="0"/>
              <a:t> </a:t>
            </a:r>
            <a:r>
              <a:rPr lang="en-US" altLang="zh-CN" sz="2800" dirty="0" smtClean="0"/>
              <a:t>both</a:t>
            </a:r>
            <a:r>
              <a:rPr lang="zh-CN" altLang="en-US" sz="2800" dirty="0" smtClean="0"/>
              <a:t> </a:t>
            </a:r>
            <a:r>
              <a:rPr lang="en-US" altLang="zh-CN" sz="2800" dirty="0" smtClean="0"/>
              <a:t>countries.</a:t>
            </a:r>
          </a:p>
          <a:p>
            <a:pPr marL="914400" lvl="2" indent="-457200" algn="just">
              <a:spcBef>
                <a:spcPts val="200"/>
              </a:spcBef>
              <a:buFont typeface="Arial" panose="020B0604020202020204" pitchFamily="34" charset="0"/>
              <a:buChar char="•"/>
            </a:pPr>
            <a:endParaRPr lang="en-US" sz="2800" dirty="0" smtClean="0"/>
          </a:p>
          <a:p>
            <a:pPr marL="571500" indent="-571500" algn="just">
              <a:spcBef>
                <a:spcPts val="200"/>
              </a:spcBef>
              <a:buFont typeface="Wingdings" charset="2"/>
              <a:buChar char="v"/>
            </a:pPr>
            <a:r>
              <a:rPr lang="en-US" altLang="zh-CN" sz="2800" b="1" i="1" u="sng" dirty="0" smtClean="0"/>
              <a:t>Note:</a:t>
            </a:r>
            <a:r>
              <a:rPr lang="zh-CN" altLang="en-US" sz="2800" b="1" i="1" u="sng" dirty="0" smtClean="0"/>
              <a:t> </a:t>
            </a:r>
            <a:r>
              <a:rPr lang="en-US" altLang="zh-CN" sz="2800" i="1" u="sng" dirty="0" smtClean="0"/>
              <a:t>In</a:t>
            </a:r>
            <a:r>
              <a:rPr lang="zh-CN" altLang="en-US" sz="2800" i="1" u="sng" dirty="0" smtClean="0"/>
              <a:t> </a:t>
            </a:r>
            <a:r>
              <a:rPr lang="en-US" altLang="zh-CN" sz="2800" i="1" u="sng" dirty="0" smtClean="0"/>
              <a:t>this</a:t>
            </a:r>
            <a:r>
              <a:rPr lang="zh-CN" altLang="en-US" sz="2800" i="1" u="sng" dirty="0" smtClean="0"/>
              <a:t> </a:t>
            </a:r>
            <a:r>
              <a:rPr lang="en-US" altLang="zh-CN" sz="2800" i="1" u="sng" dirty="0" smtClean="0"/>
              <a:t>research,</a:t>
            </a:r>
            <a:r>
              <a:rPr lang="zh-CN" altLang="en-US" sz="2800" i="1" u="sng" dirty="0" smtClean="0"/>
              <a:t> </a:t>
            </a:r>
            <a:r>
              <a:rPr lang="en-US" altLang="zh-CN" sz="2800" i="1" u="sng" dirty="0" smtClean="0"/>
              <a:t>USA</a:t>
            </a:r>
            <a:r>
              <a:rPr lang="zh-CN" altLang="en-US" sz="2800" i="1" u="sng" dirty="0" smtClean="0"/>
              <a:t> </a:t>
            </a:r>
            <a:r>
              <a:rPr lang="en-US" altLang="zh-CN" sz="2800" i="1" u="sng" dirty="0" smtClean="0"/>
              <a:t>refers</a:t>
            </a:r>
            <a:r>
              <a:rPr lang="zh-CN" altLang="en-US" sz="2800" i="1" u="sng" dirty="0" smtClean="0"/>
              <a:t> </a:t>
            </a:r>
            <a:r>
              <a:rPr lang="en-US" altLang="zh-CN" sz="2800" i="1" u="sng" dirty="0" smtClean="0"/>
              <a:t>to</a:t>
            </a:r>
            <a:r>
              <a:rPr lang="zh-CN" altLang="en-US" sz="2800" i="1" u="sng" dirty="0" smtClean="0"/>
              <a:t> </a:t>
            </a:r>
            <a:r>
              <a:rPr lang="en-US" altLang="zh-CN" sz="2800" i="1" u="sng" dirty="0" smtClean="0"/>
              <a:t>the</a:t>
            </a:r>
            <a:r>
              <a:rPr lang="zh-CN" altLang="en-US" sz="2800" i="1" u="sng" dirty="0" smtClean="0"/>
              <a:t> </a:t>
            </a:r>
            <a:r>
              <a:rPr lang="en-US" altLang="zh-CN" sz="2800" i="1" u="sng" dirty="0" smtClean="0"/>
              <a:t>lower</a:t>
            </a:r>
            <a:r>
              <a:rPr lang="zh-CN" altLang="en-US" sz="2800" i="1" u="sng" dirty="0" smtClean="0"/>
              <a:t> </a:t>
            </a:r>
            <a:r>
              <a:rPr lang="en-US" altLang="zh-CN" sz="2800" i="1" u="sng" dirty="0" smtClean="0"/>
              <a:t>48</a:t>
            </a:r>
            <a:r>
              <a:rPr lang="zh-CN" altLang="en-US" sz="2800" i="1" u="sng" dirty="0" smtClean="0"/>
              <a:t> </a:t>
            </a:r>
            <a:r>
              <a:rPr lang="en-US" altLang="zh-CN" sz="2800" i="1" u="sng" dirty="0" smtClean="0"/>
              <a:t>states</a:t>
            </a:r>
            <a:r>
              <a:rPr lang="zh-CN" altLang="en-US" sz="2800" i="1" u="sng" dirty="0" smtClean="0"/>
              <a:t> </a:t>
            </a:r>
            <a:r>
              <a:rPr lang="en-US" altLang="zh-CN" sz="2800" i="1" u="sng" dirty="0" smtClean="0"/>
              <a:t>and</a:t>
            </a:r>
            <a:r>
              <a:rPr lang="zh-CN" altLang="en-US" sz="2800" i="1" u="sng" dirty="0" smtClean="0"/>
              <a:t> </a:t>
            </a:r>
            <a:r>
              <a:rPr lang="en-US" altLang="zh-CN" sz="2800" i="1" u="sng" dirty="0" smtClean="0"/>
              <a:t>China</a:t>
            </a:r>
            <a:r>
              <a:rPr lang="zh-CN" altLang="en-US" sz="2800" i="1" u="sng" dirty="0" smtClean="0"/>
              <a:t> </a:t>
            </a:r>
            <a:r>
              <a:rPr lang="en-US" altLang="zh-CN" sz="2800" i="1" u="sng" dirty="0" smtClean="0"/>
              <a:t>stands</a:t>
            </a:r>
            <a:r>
              <a:rPr lang="zh-CN" altLang="en-US" sz="2800" i="1" u="sng" dirty="0" smtClean="0"/>
              <a:t> </a:t>
            </a:r>
            <a:r>
              <a:rPr lang="en-US" altLang="zh-CN" sz="2800" i="1" u="sng" dirty="0" smtClean="0"/>
              <a:t>for</a:t>
            </a:r>
            <a:r>
              <a:rPr lang="zh-CN" altLang="en-US" sz="2800" i="1" u="sng" dirty="0" smtClean="0"/>
              <a:t> </a:t>
            </a:r>
            <a:r>
              <a:rPr lang="en-US" altLang="zh-CN" sz="2800" i="1" u="sng" dirty="0" smtClean="0"/>
              <a:t>the</a:t>
            </a:r>
            <a:r>
              <a:rPr lang="zh-CN" altLang="en-US" sz="2800" i="1" u="sng" dirty="0" smtClean="0"/>
              <a:t> </a:t>
            </a:r>
            <a:r>
              <a:rPr lang="en-US" altLang="zh-CN" sz="2800" i="1" u="sng" dirty="0" smtClean="0"/>
              <a:t>mainland</a:t>
            </a:r>
            <a:r>
              <a:rPr lang="zh-CN" altLang="en-US" sz="2800" i="1" u="sng" dirty="0" smtClean="0"/>
              <a:t> </a:t>
            </a:r>
            <a:r>
              <a:rPr lang="en-US" altLang="zh-CN" sz="2800" i="1" u="sng" dirty="0" smtClean="0"/>
              <a:t>China.</a:t>
            </a:r>
            <a:endParaRPr lang="en-US" sz="2800" i="1" u="sng" dirty="0"/>
          </a:p>
        </p:txBody>
      </p:sp>
      <p:sp>
        <p:nvSpPr>
          <p:cNvPr id="36" name="Rectangle 32"/>
          <p:cNvSpPr>
            <a:spLocks noChangeArrowheads="1"/>
          </p:cNvSpPr>
          <p:nvPr/>
        </p:nvSpPr>
        <p:spPr bwMode="auto">
          <a:xfrm>
            <a:off x="32918400" y="4724399"/>
            <a:ext cx="9829800" cy="1863712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457200" indent="-457200" algn="just">
              <a:buFont typeface="Wingdings" charset="2"/>
              <a:buChar char="q"/>
            </a:pPr>
            <a:r>
              <a:rPr lang="en-US" altLang="zh-CN" sz="2800" b="1" dirty="0"/>
              <a:t>Clustering</a:t>
            </a:r>
            <a:r>
              <a:rPr lang="zh-CN" altLang="en-US" sz="2800" b="1" dirty="0"/>
              <a:t> </a:t>
            </a:r>
            <a:r>
              <a:rPr lang="en-US" altLang="zh-CN" sz="2800" b="1" dirty="0"/>
              <a:t>analysis</a:t>
            </a:r>
            <a:r>
              <a:rPr lang="zh-CN" altLang="en-US" sz="2800" b="1" dirty="0"/>
              <a:t> </a:t>
            </a:r>
            <a:r>
              <a:rPr lang="en-US" altLang="zh-CN" sz="2800" b="1" dirty="0"/>
              <a:t>of</a:t>
            </a:r>
            <a:r>
              <a:rPr lang="zh-CN" altLang="en-US" sz="2800" b="1" dirty="0"/>
              <a:t> </a:t>
            </a:r>
            <a:r>
              <a:rPr lang="en-US" altLang="zh-CN" sz="2800" b="1" dirty="0"/>
              <a:t>the</a:t>
            </a:r>
            <a:r>
              <a:rPr lang="zh-CN" altLang="en-US" sz="2800" b="1" dirty="0"/>
              <a:t> </a:t>
            </a:r>
            <a:r>
              <a:rPr lang="en-US" altLang="zh-CN" sz="2800" b="1" dirty="0"/>
              <a:t>dataset</a:t>
            </a:r>
          </a:p>
          <a:p>
            <a:pPr marL="457200" indent="-457200">
              <a:buFont typeface="Wingdings" charset="2"/>
              <a:buChar char="q"/>
            </a:pPr>
            <a:endParaRPr lang="en-US" altLang="zh-CN" sz="2800" b="1" dirty="0"/>
          </a:p>
          <a:p>
            <a:pPr algn="just"/>
            <a:r>
              <a:rPr lang="en-US" altLang="zh-CN" sz="2800" dirty="0"/>
              <a:t>In</a:t>
            </a:r>
            <a:r>
              <a:rPr lang="zh-CN" altLang="en-US" sz="2800" dirty="0"/>
              <a:t> </a:t>
            </a:r>
            <a:r>
              <a:rPr lang="en-US" altLang="zh-CN" sz="2800" dirty="0"/>
              <a:t>this</a:t>
            </a:r>
            <a:r>
              <a:rPr lang="zh-CN" altLang="en-US" sz="2800" dirty="0"/>
              <a:t> </a:t>
            </a:r>
            <a:r>
              <a:rPr lang="en-US" altLang="zh-CN" sz="2800" dirty="0"/>
              <a:t>paper,</a:t>
            </a:r>
            <a:r>
              <a:rPr lang="zh-CN" altLang="en-US" sz="2800" dirty="0"/>
              <a:t> </a:t>
            </a:r>
            <a:r>
              <a:rPr lang="en-US" altLang="zh-CN" sz="2800" dirty="0"/>
              <a:t>K-Means</a:t>
            </a:r>
            <a:r>
              <a:rPr lang="zh-CN" altLang="en-US" sz="2800" dirty="0"/>
              <a:t> </a:t>
            </a:r>
            <a:r>
              <a:rPr lang="en-US" altLang="zh-CN" sz="2800" dirty="0"/>
              <a:t>method</a:t>
            </a:r>
            <a:r>
              <a:rPr lang="zh-CN" altLang="en-US" sz="2800" dirty="0"/>
              <a:t> </a:t>
            </a:r>
            <a:r>
              <a:rPr lang="en-US" altLang="zh-CN" sz="2800" dirty="0"/>
              <a:t>is</a:t>
            </a:r>
            <a:r>
              <a:rPr lang="zh-CN" altLang="en-US" sz="2800" dirty="0"/>
              <a:t> </a:t>
            </a:r>
            <a:r>
              <a:rPr lang="en-US" altLang="zh-CN" sz="2800" dirty="0"/>
              <a:t>applied</a:t>
            </a:r>
            <a:r>
              <a:rPr lang="zh-CN" altLang="en-US" sz="2800" dirty="0"/>
              <a:t> </a:t>
            </a:r>
            <a:r>
              <a:rPr lang="en-US" altLang="zh-CN" sz="2800" dirty="0"/>
              <a:t>in</a:t>
            </a:r>
            <a:r>
              <a:rPr lang="zh-CN" altLang="en-US" sz="2800" dirty="0"/>
              <a:t> </a:t>
            </a:r>
            <a:r>
              <a:rPr lang="en-US" altLang="zh-CN" sz="2800" dirty="0"/>
              <a:t>clustering</a:t>
            </a:r>
            <a:r>
              <a:rPr lang="zh-CN" altLang="en-US" sz="2800" dirty="0"/>
              <a:t> </a:t>
            </a:r>
            <a:r>
              <a:rPr lang="en-US" altLang="zh-CN" sz="2800" dirty="0"/>
              <a:t>the</a:t>
            </a:r>
            <a:r>
              <a:rPr lang="zh-CN" altLang="en-US" sz="2800" dirty="0"/>
              <a:t> </a:t>
            </a:r>
            <a:r>
              <a:rPr lang="en-US" altLang="zh-CN" sz="2800" dirty="0"/>
              <a:t>dataset.</a:t>
            </a:r>
            <a:r>
              <a:rPr lang="zh-CN" altLang="en-US" sz="2800" dirty="0"/>
              <a:t> </a:t>
            </a:r>
            <a:r>
              <a:rPr lang="en-US" altLang="zh-CN" sz="2800" dirty="0"/>
              <a:t>By</a:t>
            </a:r>
            <a:r>
              <a:rPr lang="zh-CN" altLang="en-US" sz="2800" dirty="0"/>
              <a:t> </a:t>
            </a:r>
            <a:r>
              <a:rPr lang="en-US" altLang="zh-CN" sz="2800" dirty="0"/>
              <a:t>trying</a:t>
            </a:r>
            <a:r>
              <a:rPr lang="zh-CN" altLang="en-US" sz="2800" dirty="0"/>
              <a:t> </a:t>
            </a:r>
            <a:r>
              <a:rPr lang="en-US" altLang="zh-CN" sz="2800" dirty="0"/>
              <a:t>different</a:t>
            </a:r>
            <a:r>
              <a:rPr lang="zh-CN" altLang="en-US" sz="2800" dirty="0"/>
              <a:t> </a:t>
            </a:r>
            <a:r>
              <a:rPr lang="en-US" altLang="zh-CN" sz="2800" dirty="0"/>
              <a:t>parameters</a:t>
            </a:r>
            <a:r>
              <a:rPr lang="zh-CN" altLang="en-US" sz="2800" dirty="0"/>
              <a:t> </a:t>
            </a:r>
            <a:r>
              <a:rPr lang="en-US" altLang="zh-CN" sz="2800" dirty="0"/>
              <a:t>of</a:t>
            </a:r>
            <a:r>
              <a:rPr lang="zh-CN" altLang="en-US" sz="2800" dirty="0"/>
              <a:t> </a:t>
            </a:r>
            <a:r>
              <a:rPr lang="en-US" altLang="zh-CN" sz="2800" dirty="0"/>
              <a:t>k</a:t>
            </a:r>
            <a:r>
              <a:rPr lang="zh-CN" altLang="en-US" sz="2800" dirty="0"/>
              <a:t> </a:t>
            </a:r>
            <a:r>
              <a:rPr lang="en-US" altLang="zh-CN" sz="2800" dirty="0"/>
              <a:t>value.</a:t>
            </a:r>
          </a:p>
          <a:p>
            <a:endParaRPr lang="en-US" sz="2800" dirty="0"/>
          </a:p>
          <a:p>
            <a:endParaRPr lang="en-US" sz="2800" dirty="0"/>
          </a:p>
        </p:txBody>
      </p:sp>
      <p:sp>
        <p:nvSpPr>
          <p:cNvPr id="37"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38" name="Picture 90" descr="wordmark_horz_bol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36000" y="29692600"/>
            <a:ext cx="7713663" cy="1285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8" descr="iSchoolwordmark_I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6895" y="1106550"/>
            <a:ext cx="9181305" cy="2048605"/>
          </a:xfrm>
          <a:prstGeom prst="rect">
            <a:avLst/>
          </a:prstGeom>
        </p:spPr>
      </p:pic>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11734800" y="4724400"/>
                <a:ext cx="9829800" cy="270510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685800" bIns="360000"/>
              <a:lstStyle/>
              <a:p>
                <a:pPr>
                  <a:spcBef>
                    <a:spcPct val="50000"/>
                  </a:spcBef>
                </a:pPr>
                <a:r>
                  <a:rPr lang="en-US" altLang="zh-CN" sz="4000" b="1" dirty="0" smtClean="0">
                    <a:solidFill>
                      <a:schemeClr val="accent1"/>
                    </a:solidFill>
                  </a:rPr>
                  <a:t>Method</a:t>
                </a:r>
                <a:endParaRPr lang="en-GB" sz="4000" b="1" dirty="0">
                  <a:solidFill>
                    <a:schemeClr val="accent1"/>
                  </a:solidFill>
                </a:endParaRPr>
              </a:p>
              <a:p>
                <a:endParaRPr lang="en-US" sz="2800" dirty="0"/>
              </a:p>
              <a:p>
                <a:pPr marL="457200" indent="-457200" algn="just">
                  <a:spcBef>
                    <a:spcPts val="200"/>
                  </a:spcBef>
                  <a:buFont typeface="Wingdings" panose="05000000000000000000" pitchFamily="2" charset="2"/>
                  <a:buChar char="q"/>
                </a:pPr>
                <a:r>
                  <a:rPr lang="en-US" altLang="zh-CN" sz="3000" dirty="0" smtClean="0"/>
                  <a:t>The</a:t>
                </a:r>
                <a:r>
                  <a:rPr lang="zh-CN" altLang="en-US" sz="3000" dirty="0" smtClean="0"/>
                  <a:t> </a:t>
                </a:r>
                <a:r>
                  <a:rPr lang="en-US" altLang="zh-CN" sz="3000" dirty="0" smtClean="0"/>
                  <a:t>spatial distribution of</a:t>
                </a:r>
                <a:r>
                  <a:rPr lang="zh-CN" altLang="en-US" sz="3000" dirty="0" smtClean="0"/>
                  <a:t> </a:t>
                </a:r>
                <a:r>
                  <a:rPr lang="en-US" altLang="zh-CN" sz="3000" dirty="0" smtClean="0"/>
                  <a:t>biomedical</a:t>
                </a:r>
                <a:r>
                  <a:rPr lang="zh-CN" altLang="en-US" sz="3000" dirty="0" smtClean="0"/>
                  <a:t> </a:t>
                </a:r>
                <a:r>
                  <a:rPr lang="en-US" altLang="zh-CN" sz="3000" dirty="0" smtClean="0"/>
                  <a:t>researches</a:t>
                </a:r>
                <a:r>
                  <a:rPr lang="zh-CN" altLang="en-US" sz="3000" dirty="0" smtClean="0"/>
                  <a:t> </a:t>
                </a:r>
                <a:r>
                  <a:rPr lang="en-US" altLang="zh-CN" sz="3000" dirty="0" smtClean="0"/>
                  <a:t>in</a:t>
                </a:r>
                <a:r>
                  <a:rPr lang="zh-CN" altLang="en-US" sz="3000" dirty="0" smtClean="0"/>
                  <a:t> </a:t>
                </a:r>
                <a:r>
                  <a:rPr lang="en-US" altLang="zh-CN" sz="3000" dirty="0" smtClean="0"/>
                  <a:t>USA</a:t>
                </a:r>
                <a:r>
                  <a:rPr lang="zh-CN" altLang="en-US" sz="3000" dirty="0" smtClean="0"/>
                  <a:t> </a:t>
                </a:r>
                <a:r>
                  <a:rPr lang="en-US" altLang="zh-CN" sz="3000" dirty="0" smtClean="0"/>
                  <a:t>and</a:t>
                </a:r>
                <a:r>
                  <a:rPr lang="zh-CN" altLang="en-US" sz="3000" dirty="0" smtClean="0"/>
                  <a:t> </a:t>
                </a:r>
                <a:r>
                  <a:rPr lang="en-US" altLang="zh-CN" sz="3000" dirty="0" smtClean="0"/>
                  <a:t>China,</a:t>
                </a:r>
                <a:r>
                  <a:rPr lang="zh-CN" altLang="en-US" sz="3000" dirty="0" smtClean="0"/>
                  <a:t> </a:t>
                </a:r>
                <a:r>
                  <a:rPr lang="en-US" altLang="zh-CN" sz="3000" dirty="0" smtClean="0"/>
                  <a:t>and</a:t>
                </a:r>
                <a:r>
                  <a:rPr lang="zh-CN" altLang="en-US" sz="3000" dirty="0" smtClean="0"/>
                  <a:t> </a:t>
                </a:r>
                <a:r>
                  <a:rPr lang="en-US" altLang="zh-CN" sz="3000" dirty="0" smtClean="0"/>
                  <a:t>its</a:t>
                </a:r>
                <a:r>
                  <a:rPr lang="zh-CN" altLang="en-US" sz="3000" dirty="0" smtClean="0"/>
                  <a:t> </a:t>
                </a:r>
                <a:r>
                  <a:rPr lang="en-US" altLang="zh-CN" sz="3000" dirty="0" smtClean="0"/>
                  <a:t>change</a:t>
                </a:r>
                <a:r>
                  <a:rPr lang="zh-CN" altLang="en-US" sz="3000" dirty="0" smtClean="0"/>
                  <a:t> </a:t>
                </a:r>
                <a:r>
                  <a:rPr lang="en-US" altLang="zh-CN" sz="3000" dirty="0" smtClean="0"/>
                  <a:t>over</a:t>
                </a:r>
                <a:r>
                  <a:rPr lang="zh-CN" altLang="en-US" sz="3000" dirty="0" smtClean="0"/>
                  <a:t> </a:t>
                </a:r>
                <a:r>
                  <a:rPr lang="en-US" altLang="zh-CN" sz="3000" dirty="0" smtClean="0"/>
                  <a:t>time.</a:t>
                </a:r>
                <a:endParaRPr lang="en-US" altLang="zh-CN" sz="3000" dirty="0"/>
              </a:p>
              <a:p>
                <a:pPr marL="457200" lvl="2" indent="0" algn="just">
                  <a:spcBef>
                    <a:spcPts val="500"/>
                  </a:spcBef>
                </a:pPr>
                <a:r>
                  <a:rPr lang="en-US" altLang="zh-CN" sz="2800" b="1" i="1" dirty="0" smtClean="0"/>
                  <a:t>Locality</a:t>
                </a:r>
                <a:r>
                  <a:rPr lang="zh-CN" altLang="en-US" sz="2800" b="1" i="1" dirty="0" smtClean="0"/>
                  <a:t> </a:t>
                </a:r>
                <a:r>
                  <a:rPr lang="en-US" altLang="zh-CN" sz="2800" b="1" i="1" dirty="0" smtClean="0"/>
                  <a:t>calculation</a:t>
                </a:r>
                <a:r>
                  <a:rPr lang="en-US" altLang="zh-CN" sz="2800" dirty="0" smtClean="0"/>
                  <a:t>: Each</a:t>
                </a:r>
                <a:r>
                  <a:rPr lang="zh-CN" altLang="en-US" sz="2800" dirty="0" smtClean="0"/>
                  <a:t> </a:t>
                </a:r>
                <a:r>
                  <a:rPr lang="en-US" altLang="zh-CN" sz="2800" dirty="0" smtClean="0"/>
                  <a:t>publication</a:t>
                </a:r>
                <a:r>
                  <a:rPr lang="zh-CN" altLang="en-US" sz="2800" dirty="0" smtClean="0"/>
                  <a:t> </a:t>
                </a:r>
                <a:r>
                  <a:rPr lang="en-US" altLang="zh-CN" sz="2800" dirty="0" smtClean="0"/>
                  <a:t>might</a:t>
                </a:r>
                <a:r>
                  <a:rPr lang="zh-CN" altLang="en-US" sz="2800" dirty="0" smtClean="0"/>
                  <a:t> </a:t>
                </a:r>
                <a:r>
                  <a:rPr lang="en-US" altLang="zh-CN" sz="2800" dirty="0" smtClean="0"/>
                  <a:t>have</a:t>
                </a:r>
                <a:r>
                  <a:rPr lang="zh-CN" altLang="en-US" sz="2800" dirty="0" smtClean="0"/>
                  <a:t> </a:t>
                </a:r>
                <a:r>
                  <a:rPr lang="en-US" altLang="zh-CN" sz="2800" dirty="0" smtClean="0"/>
                  <a:t>multiple</a:t>
                </a:r>
                <a:r>
                  <a:rPr lang="zh-CN" altLang="en-US" sz="2800" dirty="0" smtClean="0"/>
                  <a:t> </a:t>
                </a:r>
                <a:r>
                  <a:rPr lang="en-US" altLang="zh-CN" sz="2800" dirty="0" smtClean="0"/>
                  <a:t>affiliations</a:t>
                </a:r>
                <a:r>
                  <a:rPr lang="zh-CN" altLang="en-US" sz="2800" dirty="0" smtClean="0"/>
                  <a:t> </a:t>
                </a:r>
                <a:r>
                  <a:rPr lang="en-US" altLang="zh-CN" sz="2800" dirty="0" smtClean="0"/>
                  <a:t>involved,</a:t>
                </a:r>
                <a:r>
                  <a:rPr lang="zh-CN" altLang="en-US" sz="2800" dirty="0" smtClean="0"/>
                  <a:t> </a:t>
                </a:r>
                <a:r>
                  <a:rPr lang="en-US" altLang="zh-CN" sz="2800" dirty="0" smtClean="0"/>
                  <a:t>and</a:t>
                </a:r>
                <a:r>
                  <a:rPr lang="zh-CN" altLang="en-US" sz="2800" dirty="0" smtClean="0"/>
                  <a:t> </a:t>
                </a:r>
                <a:r>
                  <a:rPr lang="en-US" altLang="zh-CN" sz="2800" dirty="0" smtClean="0"/>
                  <a:t>each</a:t>
                </a:r>
                <a:r>
                  <a:rPr lang="zh-CN" altLang="en-US" sz="2800" dirty="0" smtClean="0"/>
                  <a:t> </a:t>
                </a:r>
                <a:r>
                  <a:rPr lang="en-US" altLang="zh-CN" sz="2800" dirty="0" smtClean="0"/>
                  <a:t>affiliation</a:t>
                </a:r>
                <a:r>
                  <a:rPr lang="zh-CN" altLang="en-US" sz="2800" dirty="0" smtClean="0"/>
                  <a:t> </a:t>
                </a:r>
                <a:r>
                  <a:rPr lang="en-US" altLang="zh-CN" sz="2800" dirty="0" smtClean="0"/>
                  <a:t>is</a:t>
                </a:r>
                <a:r>
                  <a:rPr lang="zh-CN" altLang="en-US" sz="2800" dirty="0" smtClean="0"/>
                  <a:t> </a:t>
                </a:r>
                <a:r>
                  <a:rPr lang="en-US" altLang="zh-CN" sz="2800" dirty="0" smtClean="0"/>
                  <a:t>counted</a:t>
                </a:r>
                <a:r>
                  <a:rPr lang="zh-CN" altLang="en-US" sz="2800" dirty="0" smtClean="0"/>
                  <a:t> </a:t>
                </a:r>
                <a:r>
                  <a:rPr lang="en-US" altLang="zh-CN" sz="2800" dirty="0" smtClean="0"/>
                  <a:t>towards</a:t>
                </a:r>
                <a:r>
                  <a:rPr lang="zh-CN" altLang="en-US" sz="2800" dirty="0" smtClean="0"/>
                  <a:t> </a:t>
                </a:r>
                <a:r>
                  <a:rPr lang="en-US" altLang="zh-CN" sz="2800" dirty="0" smtClean="0"/>
                  <a:t>its</a:t>
                </a:r>
                <a:r>
                  <a:rPr lang="zh-CN" altLang="en-US" sz="2800" dirty="0" smtClean="0"/>
                  <a:t> </a:t>
                </a:r>
                <a:r>
                  <a:rPr lang="en-US" altLang="zh-CN" sz="2800" dirty="0" smtClean="0"/>
                  <a:t>locality</a:t>
                </a:r>
                <a:r>
                  <a:rPr lang="zh-CN" altLang="en-US" sz="2800" dirty="0" smtClean="0"/>
                  <a:t> </a:t>
                </a:r>
                <a:r>
                  <a:rPr lang="en-US" altLang="zh-CN" sz="2800" dirty="0" smtClean="0"/>
                  <a:t>(city</a:t>
                </a:r>
                <a:r>
                  <a:rPr lang="zh-CN" altLang="en-US" sz="2800" dirty="0" smtClean="0"/>
                  <a:t> </a:t>
                </a:r>
                <a:r>
                  <a:rPr lang="en-US" altLang="zh-CN" sz="2800" dirty="0" smtClean="0"/>
                  <a:t>or</a:t>
                </a:r>
                <a:r>
                  <a:rPr lang="zh-CN" altLang="en-US" sz="2800" dirty="0" smtClean="0"/>
                  <a:t> </a:t>
                </a:r>
                <a:r>
                  <a:rPr lang="en-US" altLang="zh-CN" sz="2800" dirty="0" smtClean="0"/>
                  <a:t>suburb).</a:t>
                </a:r>
                <a:r>
                  <a:rPr lang="zh-CN" altLang="en-US" sz="2800" dirty="0" smtClean="0"/>
                  <a:t> </a:t>
                </a:r>
                <a:r>
                  <a:rPr lang="en-US" altLang="zh-CN" sz="2800" dirty="0" smtClean="0"/>
                  <a:t>When</a:t>
                </a:r>
                <a:r>
                  <a:rPr lang="zh-CN" altLang="en-US" sz="2800" dirty="0" smtClean="0"/>
                  <a:t> </a:t>
                </a:r>
                <a:r>
                  <a:rPr lang="en-US" altLang="zh-CN" sz="2800" dirty="0" smtClean="0"/>
                  <a:t>a</a:t>
                </a:r>
                <a:r>
                  <a:rPr lang="zh-CN" altLang="en-US" sz="2800" dirty="0" smtClean="0"/>
                  <a:t> </a:t>
                </a:r>
                <a:r>
                  <a:rPr lang="en-US" altLang="zh-CN" sz="2800" dirty="0" smtClean="0"/>
                  <a:t>publication</a:t>
                </a:r>
                <a:r>
                  <a:rPr lang="zh-CN" altLang="en-US" sz="2800" dirty="0" smtClean="0"/>
                  <a:t> </a:t>
                </a:r>
                <a:r>
                  <a:rPr lang="en-US" altLang="zh-CN" sz="2800" dirty="0" smtClean="0"/>
                  <a:t>connects</a:t>
                </a:r>
                <a:r>
                  <a:rPr lang="zh-CN" altLang="en-US" sz="2800" dirty="0" smtClean="0"/>
                  <a:t> </a:t>
                </a:r>
                <a:r>
                  <a:rPr lang="en-US" altLang="zh-CN" sz="2800" dirty="0" smtClean="0"/>
                  <a:t>to</a:t>
                </a:r>
                <a:r>
                  <a:rPr lang="zh-CN" altLang="en-US" sz="2800" dirty="0" smtClean="0"/>
                  <a:t> </a:t>
                </a:r>
                <a:r>
                  <a:rPr lang="en-US" altLang="zh-CN" sz="2800" dirty="0" smtClean="0"/>
                  <a:t>the</a:t>
                </a:r>
                <a:r>
                  <a:rPr lang="zh-CN" altLang="en-US" sz="2800" dirty="0" smtClean="0"/>
                  <a:t> </a:t>
                </a:r>
                <a:r>
                  <a:rPr lang="en-US" altLang="zh-CN" sz="2800" dirty="0" smtClean="0"/>
                  <a:t>same</a:t>
                </a:r>
                <a:r>
                  <a:rPr lang="zh-CN" altLang="en-US" sz="2800" dirty="0" smtClean="0"/>
                  <a:t> </a:t>
                </a:r>
                <a:r>
                  <a:rPr lang="en-US" altLang="zh-CN" sz="2800" dirty="0" smtClean="0"/>
                  <a:t>locality</a:t>
                </a:r>
                <a:r>
                  <a:rPr lang="zh-CN" altLang="en-US" sz="2800" dirty="0" smtClean="0"/>
                  <a:t> </a:t>
                </a:r>
                <a:r>
                  <a:rPr lang="en-US" altLang="zh-CN" sz="2800" dirty="0" smtClean="0"/>
                  <a:t>multiple</a:t>
                </a:r>
                <a:r>
                  <a:rPr lang="zh-CN" altLang="en-US" sz="2800" dirty="0" smtClean="0"/>
                  <a:t> </a:t>
                </a:r>
                <a:r>
                  <a:rPr lang="en-US" altLang="zh-CN" sz="2800" dirty="0" smtClean="0"/>
                  <a:t>times,</a:t>
                </a:r>
                <a:r>
                  <a:rPr lang="zh-CN" altLang="en-US" sz="2800" dirty="0" smtClean="0"/>
                  <a:t> </a:t>
                </a:r>
                <a:r>
                  <a:rPr lang="en-US" altLang="zh-CN" sz="2800" dirty="0" smtClean="0"/>
                  <a:t>it</a:t>
                </a:r>
                <a:r>
                  <a:rPr lang="zh-CN" altLang="en-US" sz="2800" dirty="0" smtClean="0"/>
                  <a:t> </a:t>
                </a:r>
                <a:r>
                  <a:rPr lang="en-US" altLang="zh-CN" sz="2800" dirty="0" smtClean="0"/>
                  <a:t>will</a:t>
                </a:r>
                <a:r>
                  <a:rPr lang="zh-CN" altLang="en-US" sz="2800" dirty="0" smtClean="0"/>
                  <a:t> </a:t>
                </a:r>
                <a:r>
                  <a:rPr lang="en-US" altLang="zh-CN" sz="2800" dirty="0" smtClean="0"/>
                  <a:t>only</a:t>
                </a:r>
                <a:r>
                  <a:rPr lang="zh-CN" altLang="en-US" sz="2800" dirty="0" smtClean="0"/>
                  <a:t> </a:t>
                </a:r>
                <a:r>
                  <a:rPr lang="en-US" altLang="zh-CN" sz="2800" dirty="0" smtClean="0"/>
                  <a:t>be</a:t>
                </a:r>
                <a:r>
                  <a:rPr lang="zh-CN" altLang="en-US" sz="2800" dirty="0" smtClean="0"/>
                  <a:t> </a:t>
                </a:r>
                <a:r>
                  <a:rPr lang="en-US" altLang="zh-CN" sz="2800" dirty="0" smtClean="0"/>
                  <a:t>counted</a:t>
                </a:r>
                <a:r>
                  <a:rPr lang="zh-CN" altLang="en-US" sz="2800" dirty="0" smtClean="0"/>
                  <a:t> </a:t>
                </a:r>
                <a:r>
                  <a:rPr lang="en-US" altLang="zh-CN" sz="2800" dirty="0" smtClean="0"/>
                  <a:t>once.</a:t>
                </a:r>
                <a:r>
                  <a:rPr lang="zh-CN" altLang="en-US" sz="2800" dirty="0" smtClean="0"/>
                  <a:t> </a:t>
                </a:r>
                <a:endParaRPr lang="en-US" altLang="zh-CN" sz="2800" dirty="0" smtClean="0"/>
              </a:p>
              <a:p>
                <a:pPr marL="457200" lvl="2" indent="0" algn="just">
                  <a:spcBef>
                    <a:spcPts val="500"/>
                  </a:spcBef>
                </a:pPr>
                <a:r>
                  <a:rPr lang="en-US" altLang="zh-CN" sz="2800" dirty="0" smtClean="0"/>
                  <a:t>For</a:t>
                </a:r>
                <a:r>
                  <a:rPr lang="zh-CN" altLang="en-US" sz="2800" dirty="0" smtClean="0"/>
                  <a:t> </a:t>
                </a:r>
                <a:r>
                  <a:rPr lang="en-US" altLang="zh-CN" sz="2800" dirty="0" smtClean="0"/>
                  <a:t>example</a:t>
                </a:r>
                <a:r>
                  <a:rPr lang="zh-CN" altLang="en-US" sz="2800" dirty="0" smtClean="0"/>
                  <a:t> </a:t>
                </a:r>
                <a:r>
                  <a:rPr lang="en-US" altLang="zh-CN" sz="2800" dirty="0" smtClean="0"/>
                  <a:t>below,</a:t>
                </a:r>
                <a:r>
                  <a:rPr lang="zh-CN" altLang="en-US" sz="2800" dirty="0" smtClean="0"/>
                  <a:t> </a:t>
                </a:r>
                <a:r>
                  <a:rPr lang="en-US" altLang="zh-CN" sz="2800" dirty="0" smtClean="0"/>
                  <a:t>in</a:t>
                </a:r>
                <a:r>
                  <a:rPr lang="zh-CN" altLang="en-US" sz="2800" dirty="0" smtClean="0"/>
                  <a:t> </a:t>
                </a:r>
                <a:r>
                  <a:rPr lang="en-US" altLang="zh-CN" sz="2800" dirty="0" smtClean="0"/>
                  <a:t>a</a:t>
                </a:r>
                <a:r>
                  <a:rPr lang="zh-CN" altLang="en-US" sz="2800" dirty="0" smtClean="0"/>
                  <a:t> </a:t>
                </a:r>
                <a:r>
                  <a:rPr lang="en-US" altLang="zh-CN" sz="2800" dirty="0" smtClean="0"/>
                  <a:t>same</a:t>
                </a:r>
                <a:r>
                  <a:rPr lang="zh-CN" altLang="en-US" sz="2800" dirty="0" smtClean="0"/>
                  <a:t> </a:t>
                </a:r>
                <a:r>
                  <a:rPr lang="en-US" altLang="zh-CN" sz="2800" dirty="0" smtClean="0"/>
                  <a:t>paper,</a:t>
                </a:r>
                <a:r>
                  <a:rPr lang="zh-CN" altLang="en-US" sz="2800" dirty="0" smtClean="0"/>
                  <a:t> </a:t>
                </a:r>
                <a:r>
                  <a:rPr lang="en-US" altLang="zh-CN" sz="2800" dirty="0" smtClean="0"/>
                  <a:t>the</a:t>
                </a:r>
                <a:r>
                  <a:rPr lang="zh-CN" altLang="en-US" sz="2800" dirty="0" smtClean="0"/>
                  <a:t> </a:t>
                </a:r>
                <a:r>
                  <a:rPr lang="en-US" altLang="zh-CN" sz="2800" dirty="0" smtClean="0"/>
                  <a:t>affiliations</a:t>
                </a:r>
                <a:r>
                  <a:rPr lang="zh-CN" altLang="en-US" sz="2800" dirty="0" smtClean="0"/>
                  <a:t> </a:t>
                </a:r>
                <a:r>
                  <a:rPr lang="en-US" altLang="zh-CN" sz="2800" dirty="0" smtClean="0"/>
                  <a:t>of</a:t>
                </a:r>
                <a:r>
                  <a:rPr lang="zh-CN" altLang="en-US" sz="2800" dirty="0" smtClean="0"/>
                  <a:t> </a:t>
                </a:r>
                <a:r>
                  <a:rPr lang="en-US" altLang="zh-CN" sz="2800" dirty="0" smtClean="0"/>
                  <a:t>all</a:t>
                </a:r>
                <a:r>
                  <a:rPr lang="zh-CN" altLang="en-US" sz="2800" dirty="0" smtClean="0"/>
                  <a:t> </a:t>
                </a:r>
                <a:r>
                  <a:rPr lang="en-US" altLang="zh-CN" sz="2800" dirty="0" smtClean="0"/>
                  <a:t>three</a:t>
                </a:r>
                <a:r>
                  <a:rPr lang="zh-CN" altLang="en-US" sz="2800" dirty="0" smtClean="0"/>
                  <a:t> </a:t>
                </a:r>
                <a:r>
                  <a:rPr lang="en-US" altLang="zh-CN" sz="2800" dirty="0" smtClean="0"/>
                  <a:t>authors</a:t>
                </a:r>
                <a:r>
                  <a:rPr lang="zh-CN" altLang="en-US" sz="2800" dirty="0" smtClean="0"/>
                  <a:t> </a:t>
                </a:r>
                <a:r>
                  <a:rPr lang="en-US" altLang="zh-CN" sz="2800" dirty="0" smtClean="0"/>
                  <a:t>are</a:t>
                </a:r>
                <a:r>
                  <a:rPr lang="zh-CN" altLang="en-US" sz="2800" dirty="0" smtClean="0"/>
                  <a:t> </a:t>
                </a:r>
                <a:r>
                  <a:rPr lang="en-US" altLang="zh-CN" sz="2800" dirty="0"/>
                  <a:t>C</a:t>
                </a:r>
                <a:r>
                  <a:rPr lang="en-US" altLang="zh-CN" sz="2800" dirty="0" smtClean="0"/>
                  <a:t>ity</a:t>
                </a:r>
                <a:r>
                  <a:rPr lang="zh-CN" altLang="en-US" sz="2800" dirty="0" smtClean="0"/>
                  <a:t> </a:t>
                </a:r>
                <a:r>
                  <a:rPr lang="en-US" altLang="zh-CN" sz="2800" dirty="0" smtClean="0"/>
                  <a:t>B.</a:t>
                </a:r>
                <a:r>
                  <a:rPr lang="zh-CN" altLang="en-US" sz="2800" dirty="0" smtClean="0"/>
                  <a:t> </a:t>
                </a:r>
                <a:r>
                  <a:rPr lang="en-US" altLang="zh-CN" sz="2800" dirty="0" smtClean="0"/>
                  <a:t>Then</a:t>
                </a:r>
                <a:r>
                  <a:rPr lang="zh-CN" altLang="en-US" sz="2800" dirty="0" smtClean="0"/>
                  <a:t> </a:t>
                </a:r>
                <a:r>
                  <a:rPr lang="en-US" altLang="zh-CN" sz="2800" dirty="0" smtClean="0"/>
                  <a:t>the</a:t>
                </a:r>
                <a:r>
                  <a:rPr lang="zh-CN" altLang="en-US" sz="2800" dirty="0" smtClean="0"/>
                  <a:t> </a:t>
                </a:r>
                <a:r>
                  <a:rPr lang="en-US" altLang="zh-CN" sz="2800" dirty="0" smtClean="0"/>
                  <a:t>locality</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publication</a:t>
                </a:r>
                <a:r>
                  <a:rPr lang="zh-CN" altLang="en-US" sz="2800" dirty="0" smtClean="0"/>
                  <a:t> </a:t>
                </a:r>
                <a:r>
                  <a:rPr lang="en-US" altLang="zh-CN" sz="2800" dirty="0" smtClean="0"/>
                  <a:t>is</a:t>
                </a:r>
                <a:r>
                  <a:rPr lang="zh-CN" altLang="en-US" sz="2800" dirty="0" smtClean="0"/>
                  <a:t> </a:t>
                </a:r>
                <a:r>
                  <a:rPr lang="en-US" altLang="zh-CN" sz="2800" dirty="0" smtClean="0"/>
                  <a:t>City</a:t>
                </a:r>
                <a:r>
                  <a:rPr lang="zh-CN" altLang="en-US" sz="2800" dirty="0" smtClean="0"/>
                  <a:t> </a:t>
                </a:r>
                <a:r>
                  <a:rPr lang="en-US" altLang="zh-CN" sz="2800" dirty="0" smtClean="0"/>
                  <a:t>B,</a:t>
                </a:r>
                <a:r>
                  <a:rPr lang="zh-CN" altLang="en-US" sz="2800" dirty="0" smtClean="0"/>
                  <a:t> </a:t>
                </a:r>
                <a:r>
                  <a:rPr lang="en-US" altLang="zh-CN" sz="2800" dirty="0" smtClean="0"/>
                  <a:t>whose</a:t>
                </a:r>
                <a:r>
                  <a:rPr lang="zh-CN" altLang="en-US" sz="2800" dirty="0" smtClean="0"/>
                  <a:t> </a:t>
                </a:r>
                <a:r>
                  <a:rPr lang="en-US" altLang="zh-CN" sz="2800" dirty="0" smtClean="0"/>
                  <a:t>count</a:t>
                </a:r>
                <a:r>
                  <a:rPr lang="zh-CN" altLang="en-US" sz="2800" dirty="0" smtClean="0"/>
                  <a:t> </a:t>
                </a:r>
                <a:r>
                  <a:rPr lang="en-US" altLang="zh-CN" sz="2800" dirty="0" smtClean="0"/>
                  <a:t>is</a:t>
                </a:r>
                <a:r>
                  <a:rPr lang="zh-CN" altLang="en-US" sz="2800" dirty="0" smtClean="0"/>
                  <a:t> </a:t>
                </a:r>
                <a:r>
                  <a:rPr lang="en-US" altLang="zh-CN" sz="2800" dirty="0" smtClean="0"/>
                  <a:t>only</a:t>
                </a:r>
                <a:r>
                  <a:rPr lang="zh-CN" altLang="en-US" sz="2800" dirty="0" smtClean="0"/>
                  <a:t> </a:t>
                </a:r>
                <a:r>
                  <a:rPr lang="en-US" altLang="zh-CN" sz="2800" dirty="0" smtClean="0"/>
                  <a:t>one.</a:t>
                </a:r>
              </a:p>
              <a:p>
                <a:pPr marL="457200" lvl="2" indent="0" algn="just">
                  <a:spcBef>
                    <a:spcPts val="5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a:p>
              <a:p>
                <a:pPr marL="457200" lvl="2" indent="0" algn="just">
                  <a:spcBef>
                    <a:spcPts val="200"/>
                  </a:spcBef>
                </a:pPr>
                <a:r>
                  <a:rPr lang="en-US" altLang="zh-CN" sz="2800" dirty="0"/>
                  <a:t> </a:t>
                </a:r>
              </a:p>
              <a:p>
                <a:pPr marL="457200" lvl="2" indent="0" algn="just">
                  <a:spcBef>
                    <a:spcPts val="200"/>
                  </a:spcBef>
                </a:pPr>
                <a:endParaRPr lang="en-US" altLang="zh-CN" sz="2800" dirty="0"/>
              </a:p>
              <a:p>
                <a:pPr marL="457200" lvl="2" indent="0" algn="just">
                  <a:spcBef>
                    <a:spcPts val="200"/>
                  </a:spcBef>
                </a:pPr>
                <a:endParaRPr lang="en-US" altLang="zh-CN" sz="2800" dirty="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indent="-457200" algn="just">
                  <a:spcBef>
                    <a:spcPts val="1500"/>
                  </a:spcBef>
                  <a:buFont typeface="Wingdings" panose="05000000000000000000" pitchFamily="2" charset="2"/>
                  <a:buChar char="q"/>
                </a:pPr>
                <a:r>
                  <a:rPr lang="en-US" sz="3000" dirty="0"/>
                  <a:t>Centroid and average distance of the affiliations</a:t>
                </a:r>
              </a:p>
              <a:p>
                <a:pPr marL="457200" lvl="2" indent="0" algn="just">
                  <a:spcBef>
                    <a:spcPts val="500"/>
                  </a:spcBef>
                </a:pPr>
                <a:r>
                  <a:rPr lang="en-US" altLang="zh-CN" sz="2800" b="1" i="1" dirty="0">
                    <a:solidFill>
                      <a:prstClr val="black"/>
                    </a:solidFill>
                  </a:rPr>
                  <a:t>Geographical centroid</a:t>
                </a:r>
                <a:r>
                  <a:rPr lang="en-US" altLang="zh-CN" sz="2800" dirty="0">
                    <a:solidFill>
                      <a:prstClr val="black"/>
                    </a:solidFill>
                  </a:rPr>
                  <a:t>: </a:t>
                </a:r>
                <a:r>
                  <a:rPr lang="en-US" altLang="zh-CN" sz="2800" dirty="0" smtClean="0">
                    <a:solidFill>
                      <a:prstClr val="black"/>
                    </a:solidFill>
                  </a:rPr>
                  <a:t>The </a:t>
                </a:r>
                <a:r>
                  <a:rPr lang="en-US" altLang="zh-CN" sz="2800" dirty="0">
                    <a:solidFill>
                      <a:prstClr val="black"/>
                    </a:solidFill>
                  </a:rPr>
                  <a:t>central </a:t>
                </a:r>
                <a:r>
                  <a:rPr lang="en-US" altLang="zh-CN" sz="2800" dirty="0" smtClean="0">
                    <a:solidFill>
                      <a:prstClr val="black"/>
                    </a:solidFill>
                  </a:rPr>
                  <a:t>point </a:t>
                </a:r>
                <a:r>
                  <a:rPr lang="en-US" altLang="zh-CN" sz="2800" dirty="0">
                    <a:solidFill>
                      <a:prstClr val="black"/>
                    </a:solidFill>
                  </a:rPr>
                  <a:t>can be calculated by averaging the latitude and longitude of all the </a:t>
                </a:r>
                <a:r>
                  <a:rPr lang="en-US" altLang="zh-CN" sz="2800" dirty="0" smtClean="0">
                    <a:solidFill>
                      <a:prstClr val="black"/>
                    </a:solidFill>
                  </a:rPr>
                  <a:t>relevant</a:t>
                </a:r>
                <a:r>
                  <a:rPr lang="zh-CN" altLang="en-US" sz="2800" dirty="0" smtClean="0">
                    <a:solidFill>
                      <a:prstClr val="black"/>
                    </a:solidFill>
                  </a:rPr>
                  <a:t> </a:t>
                </a:r>
                <a:r>
                  <a:rPr lang="en-US" altLang="zh-CN" sz="2800" dirty="0" smtClean="0">
                    <a:solidFill>
                      <a:prstClr val="black"/>
                    </a:solidFill>
                  </a:rPr>
                  <a:t>localities.</a:t>
                </a:r>
                <a:r>
                  <a:rPr lang="zh-CN" altLang="en-US" sz="2800" dirty="0" smtClean="0">
                    <a:solidFill>
                      <a:prstClr val="black"/>
                    </a:solidFill>
                  </a:rPr>
                  <a:t> </a:t>
                </a:r>
                <a:r>
                  <a:rPr lang="en-US" altLang="zh-CN" sz="2800" dirty="0" smtClean="0">
                    <a:solidFill>
                      <a:prstClr val="black"/>
                    </a:solidFill>
                  </a:rPr>
                  <a:t>In</a:t>
                </a:r>
                <a:r>
                  <a:rPr lang="zh-CN" altLang="en-US" sz="2800" dirty="0" smtClean="0">
                    <a:solidFill>
                      <a:prstClr val="black"/>
                    </a:solidFill>
                  </a:rPr>
                  <a:t> </a:t>
                </a:r>
                <a:r>
                  <a:rPr lang="en-US" altLang="zh-CN" sz="2800" dirty="0" smtClean="0">
                    <a:solidFill>
                      <a:prstClr val="black"/>
                    </a:solidFill>
                  </a:rPr>
                  <a:t>this</a:t>
                </a:r>
                <a:r>
                  <a:rPr lang="zh-CN" altLang="en-US" sz="2800" dirty="0" smtClean="0">
                    <a:solidFill>
                      <a:prstClr val="black"/>
                    </a:solidFill>
                  </a:rPr>
                  <a:t> </a:t>
                </a:r>
                <a:r>
                  <a:rPr lang="en-US" altLang="zh-CN" sz="2800" dirty="0" smtClean="0">
                    <a:solidFill>
                      <a:prstClr val="black"/>
                    </a:solidFill>
                  </a:rPr>
                  <a:t>research</a:t>
                </a:r>
                <a:r>
                  <a:rPr lang="zh-CN" altLang="en-US" sz="2800" dirty="0" smtClean="0">
                    <a:solidFill>
                      <a:prstClr val="black"/>
                    </a:solidFill>
                  </a:rPr>
                  <a:t> </a:t>
                </a:r>
                <a:r>
                  <a:rPr lang="en-US" altLang="zh-CN" sz="2800" dirty="0" smtClean="0">
                    <a:solidFill>
                      <a:prstClr val="black"/>
                    </a:solidFill>
                  </a:rPr>
                  <a:t>both</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overall</a:t>
                </a:r>
                <a:r>
                  <a:rPr lang="zh-CN" altLang="en-US" sz="2800" dirty="0" smtClean="0">
                    <a:solidFill>
                      <a:prstClr val="black"/>
                    </a:solidFill>
                  </a:rPr>
                  <a:t> </a:t>
                </a:r>
                <a:r>
                  <a:rPr lang="en-US" altLang="zh-CN" sz="2800" dirty="0" smtClean="0">
                    <a:solidFill>
                      <a:prstClr val="black"/>
                    </a:solidFill>
                  </a:rPr>
                  <a:t>centroid</a:t>
                </a:r>
                <a:r>
                  <a:rPr lang="zh-CN" altLang="en-US" sz="2800" dirty="0" smtClean="0">
                    <a:solidFill>
                      <a:prstClr val="black"/>
                    </a:solidFill>
                  </a:rPr>
                  <a:t> </a:t>
                </a:r>
                <a:r>
                  <a:rPr lang="en-US" altLang="zh-CN" sz="2800" dirty="0" smtClean="0">
                    <a:solidFill>
                      <a:prstClr val="black"/>
                    </a:solidFill>
                  </a:rPr>
                  <a:t>(treat</a:t>
                </a:r>
                <a:r>
                  <a:rPr lang="zh-CN" altLang="en-US" sz="2800" dirty="0" smtClean="0">
                    <a:solidFill>
                      <a:prstClr val="black"/>
                    </a:solidFill>
                  </a:rPr>
                  <a:t> </a:t>
                </a:r>
                <a:r>
                  <a:rPr lang="en-US" altLang="zh-CN" sz="2800" dirty="0" smtClean="0">
                    <a:solidFill>
                      <a:prstClr val="black"/>
                    </a:solidFill>
                  </a:rPr>
                  <a:t>as</a:t>
                </a:r>
                <a:r>
                  <a:rPr lang="zh-CN" altLang="en-US" sz="2800" dirty="0" smtClean="0">
                    <a:solidFill>
                      <a:prstClr val="black"/>
                    </a:solidFill>
                  </a:rPr>
                  <a:t> </a:t>
                </a:r>
                <a:r>
                  <a:rPr lang="en-US" altLang="zh-CN" sz="2800" dirty="0" smtClean="0">
                    <a:solidFill>
                      <a:prstClr val="black"/>
                    </a:solidFill>
                  </a:rPr>
                  <a:t>one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and</a:t>
                </a:r>
                <a:r>
                  <a:rPr lang="zh-CN" altLang="en-US" sz="2800" dirty="0" smtClean="0">
                    <a:solidFill>
                      <a:prstClr val="black"/>
                    </a:solidFill>
                  </a:rPr>
                  <a:t> </a:t>
                </a:r>
                <a:r>
                  <a:rPr lang="en-US" altLang="zh-CN" sz="2800" dirty="0" smtClean="0">
                    <a:solidFill>
                      <a:prstClr val="black"/>
                    </a:solidFill>
                  </a:rPr>
                  <a:t>multiple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centroids</a:t>
                </a:r>
                <a:r>
                  <a:rPr lang="zh-CN" altLang="en-US" sz="2800" dirty="0" smtClean="0">
                    <a:solidFill>
                      <a:prstClr val="black"/>
                    </a:solidFill>
                  </a:rPr>
                  <a:t> </a:t>
                </a:r>
                <a:r>
                  <a:rPr lang="en-US" altLang="zh-CN" sz="2800" dirty="0" smtClean="0">
                    <a:solidFill>
                      <a:prstClr val="black"/>
                    </a:solidFill>
                  </a:rPr>
                  <a:t>are</a:t>
                </a:r>
                <a:r>
                  <a:rPr lang="zh-CN" altLang="en-US" sz="2800" dirty="0" smtClean="0">
                    <a:solidFill>
                      <a:prstClr val="black"/>
                    </a:solidFill>
                  </a:rPr>
                  <a:t> </a:t>
                </a:r>
                <a:r>
                  <a:rPr lang="en-US" altLang="zh-CN" sz="2800" dirty="0" smtClean="0">
                    <a:solidFill>
                      <a:prstClr val="black"/>
                    </a:solidFill>
                  </a:rPr>
                  <a:t>calculated</a:t>
                </a:r>
                <a:r>
                  <a:rPr lang="zh-CN" altLang="en-US" sz="2800" dirty="0" smtClean="0">
                    <a:solidFill>
                      <a:prstClr val="black"/>
                    </a:solidFill>
                  </a:rPr>
                  <a:t> </a:t>
                </a:r>
                <a:r>
                  <a:rPr lang="en-US" altLang="zh-CN" sz="2800" dirty="0" smtClean="0">
                    <a:solidFill>
                      <a:prstClr val="black"/>
                    </a:solidFill>
                  </a:rPr>
                  <a:t>and</a:t>
                </a:r>
                <a:r>
                  <a:rPr lang="zh-CN" altLang="en-US" sz="2800" dirty="0" smtClean="0">
                    <a:solidFill>
                      <a:prstClr val="black"/>
                    </a:solidFill>
                  </a:rPr>
                  <a:t> </a:t>
                </a:r>
                <a:r>
                  <a:rPr lang="en-US" altLang="zh-CN" sz="2800" dirty="0" smtClean="0">
                    <a:solidFill>
                      <a:prstClr val="black"/>
                    </a:solidFill>
                  </a:rPr>
                  <a:t>analyzed.</a:t>
                </a:r>
                <a:endParaRPr lang="en-US" altLang="zh-CN" sz="2800" dirty="0">
                  <a:solidFill>
                    <a:prstClr val="black"/>
                  </a:solidFill>
                </a:endParaRPr>
              </a:p>
              <a:p>
                <a:pPr marL="457200" lvl="2" indent="0" algn="just">
                  <a:spcBef>
                    <a:spcPts val="500"/>
                  </a:spcBef>
                </a:pPr>
                <a:r>
                  <a:rPr lang="en-US" altLang="zh-CN" sz="2800" b="1" i="1" dirty="0" smtClean="0">
                    <a:solidFill>
                      <a:prstClr val="black"/>
                    </a:solidFill>
                  </a:rPr>
                  <a:t>Measure</a:t>
                </a:r>
                <a:r>
                  <a:rPr lang="zh-CN" altLang="en-US" sz="2800" b="1" i="1" dirty="0" smtClean="0">
                    <a:solidFill>
                      <a:prstClr val="black"/>
                    </a:solidFill>
                  </a:rPr>
                  <a:t> </a:t>
                </a:r>
                <a:r>
                  <a:rPr lang="en-US" altLang="zh-CN" sz="2800" b="1" i="1" dirty="0" smtClean="0">
                    <a:solidFill>
                      <a:prstClr val="black"/>
                    </a:solidFill>
                  </a:rPr>
                  <a:t>of</a:t>
                </a:r>
                <a:r>
                  <a:rPr lang="zh-CN" altLang="en-US" sz="2800" b="1" i="1" dirty="0" smtClean="0">
                    <a:solidFill>
                      <a:prstClr val="black"/>
                    </a:solidFill>
                  </a:rPr>
                  <a:t> </a:t>
                </a:r>
                <a:r>
                  <a:rPr lang="en-US" altLang="zh-CN" sz="2800" b="1" i="1" dirty="0" smtClean="0">
                    <a:solidFill>
                      <a:prstClr val="black"/>
                    </a:solidFill>
                  </a:rPr>
                  <a:t>Distance:</a:t>
                </a:r>
                <a:r>
                  <a:rPr lang="zh-CN" altLang="en-US" sz="2800" b="1" i="1"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Rooted</a:t>
                </a:r>
                <a:r>
                  <a:rPr lang="zh-CN" altLang="en-US" sz="2800" dirty="0" smtClean="0">
                    <a:solidFill>
                      <a:prstClr val="black"/>
                    </a:solidFill>
                  </a:rPr>
                  <a:t> </a:t>
                </a:r>
                <a:r>
                  <a:rPr lang="en-US" altLang="zh-CN" sz="2800" dirty="0" smtClean="0">
                    <a:solidFill>
                      <a:prstClr val="black"/>
                    </a:solidFill>
                  </a:rPr>
                  <a:t>Mean</a:t>
                </a:r>
                <a:r>
                  <a:rPr lang="zh-CN" altLang="en-US" sz="2800" dirty="0" smtClean="0">
                    <a:solidFill>
                      <a:prstClr val="black"/>
                    </a:solidFill>
                  </a:rPr>
                  <a:t> </a:t>
                </a:r>
                <a:r>
                  <a:rPr lang="en-US" altLang="zh-CN" sz="2800" dirty="0" smtClean="0">
                    <a:solidFill>
                      <a:prstClr val="black"/>
                    </a:solidFill>
                  </a:rPr>
                  <a:t>Squared</a:t>
                </a:r>
                <a:r>
                  <a:rPr lang="zh-CN" altLang="en-US" sz="2800" b="1" i="1" dirty="0" smtClean="0">
                    <a:solidFill>
                      <a:prstClr val="black"/>
                    </a:solidFill>
                  </a:rPr>
                  <a:t> </a:t>
                </a:r>
                <a:r>
                  <a:rPr lang="en-US" altLang="zh-CN" sz="2800" dirty="0" err="1" smtClean="0"/>
                  <a:t>Vincenty</a:t>
                </a:r>
                <a:r>
                  <a:rPr lang="en-US" altLang="zh-CN" sz="2800" dirty="0" smtClean="0"/>
                  <a:t> Distance</a:t>
                </a:r>
                <a:r>
                  <a:rPr lang="zh-CN" altLang="en-US" sz="2800" dirty="0" smtClean="0"/>
                  <a:t> </a:t>
                </a:r>
                <a:r>
                  <a:rPr lang="en-US" altLang="zh-CN" sz="2800" dirty="0" smtClean="0"/>
                  <a:t>(RMSVD) is</a:t>
                </a:r>
                <a:r>
                  <a:rPr lang="zh-CN" altLang="en-US" sz="2800" dirty="0" smtClean="0"/>
                  <a:t> </a:t>
                </a:r>
                <a:r>
                  <a:rPr lang="en-US" altLang="zh-CN" sz="2800" dirty="0" smtClean="0"/>
                  <a:t>taken</a:t>
                </a:r>
                <a:r>
                  <a:rPr lang="zh-CN" altLang="en-US" sz="2800" dirty="0" smtClean="0"/>
                  <a:t> </a:t>
                </a:r>
                <a:r>
                  <a:rPr lang="en-US" altLang="zh-CN" sz="2800" dirty="0" smtClean="0"/>
                  <a:t>as</a:t>
                </a:r>
                <a:r>
                  <a:rPr lang="zh-CN" altLang="en-US" sz="2800" dirty="0" smtClean="0"/>
                  <a:t> </a:t>
                </a:r>
                <a:r>
                  <a:rPr lang="en-US" altLang="zh-CN" sz="2800" dirty="0" smtClean="0"/>
                  <a:t>the</a:t>
                </a:r>
                <a:r>
                  <a:rPr lang="zh-CN" altLang="en-US" sz="2800" dirty="0" smtClean="0"/>
                  <a:t> </a:t>
                </a:r>
                <a:r>
                  <a:rPr lang="en-US" altLang="zh-CN" sz="2800" dirty="0" smtClean="0"/>
                  <a:t>measure</a:t>
                </a:r>
                <a:r>
                  <a:rPr lang="zh-CN" altLang="en-US" sz="2800" dirty="0" smtClean="0"/>
                  <a:t> </a:t>
                </a:r>
                <a:r>
                  <a:rPr lang="en-US" altLang="zh-CN" sz="2800" dirty="0" smtClean="0"/>
                  <a:t>of</a:t>
                </a:r>
                <a:r>
                  <a:rPr lang="zh-CN" altLang="en-US" sz="2800" dirty="0" smtClean="0"/>
                  <a:t> </a:t>
                </a:r>
                <a:r>
                  <a:rPr lang="en-US" altLang="zh-CN" sz="2800" dirty="0" smtClean="0"/>
                  <a:t>distance</a:t>
                </a:r>
                <a:r>
                  <a:rPr lang="zh-CN" altLang="en-US" sz="2800" dirty="0" smtClean="0"/>
                  <a:t> </a:t>
                </a:r>
                <a:r>
                  <a:rPr lang="en-US" altLang="zh-CN" sz="2800" dirty="0" smtClean="0"/>
                  <a:t>in</a:t>
                </a:r>
                <a:r>
                  <a:rPr lang="zh-CN" altLang="en-US" sz="2800" dirty="0" smtClean="0"/>
                  <a:t> </a:t>
                </a:r>
                <a:r>
                  <a:rPr lang="en-US" altLang="zh-CN" sz="2800" dirty="0" smtClean="0"/>
                  <a:t>clustering</a:t>
                </a:r>
                <a:r>
                  <a:rPr lang="zh-CN" altLang="en-US" sz="2800" dirty="0" smtClean="0"/>
                  <a:t> </a:t>
                </a:r>
                <a:r>
                  <a:rPr lang="en-US" altLang="zh-CN" sz="2800" dirty="0" smtClean="0"/>
                  <a:t>analysis.</a:t>
                </a:r>
                <a:r>
                  <a:rPr lang="zh-CN" altLang="en-US" sz="2800" dirty="0" smtClean="0"/>
                  <a:t> </a:t>
                </a:r>
                <a:r>
                  <a:rPr lang="en-US" altLang="zh-CN" sz="2800" dirty="0"/>
                  <a:t>The </a:t>
                </a:r>
                <a:r>
                  <a:rPr lang="en-US" altLang="zh-CN" sz="2800" dirty="0" smtClean="0"/>
                  <a:t>average</a:t>
                </a:r>
                <a:r>
                  <a:rPr lang="zh-CN" altLang="en-US" sz="2800" dirty="0" smtClean="0"/>
                  <a:t> </a:t>
                </a:r>
                <a:r>
                  <a:rPr lang="en-US" altLang="zh-CN" sz="2800" dirty="0" smtClean="0"/>
                  <a:t>distance </a:t>
                </a:r>
                <a:r>
                  <a:rPr lang="en-US" altLang="zh-CN" sz="2800" dirty="0"/>
                  <a:t>from each </a:t>
                </a:r>
                <a:r>
                  <a:rPr lang="en-US" altLang="zh-CN" sz="2800" dirty="0" smtClean="0"/>
                  <a:t>city</a:t>
                </a:r>
                <a:r>
                  <a:rPr lang="zh-CN" altLang="en-US" sz="2800" dirty="0" smtClean="0"/>
                  <a:t> </a:t>
                </a:r>
                <a:r>
                  <a:rPr lang="en-US" altLang="zh-CN" sz="2800" dirty="0" smtClean="0"/>
                  <a:t>to </a:t>
                </a:r>
                <a:r>
                  <a:rPr lang="en-US" altLang="zh-CN" sz="2800" dirty="0"/>
                  <a:t>the geographical centroid can be calculated by Equation </a:t>
                </a:r>
                <a:r>
                  <a:rPr lang="en-US" altLang="zh-CN" sz="2800" dirty="0" smtClean="0"/>
                  <a:t>1.</a:t>
                </a:r>
              </a:p>
              <a:p>
                <a:pPr marL="457200" lvl="2" indent="0" algn="just">
                  <a:spcBef>
                    <a:spcPts val="500"/>
                  </a:spcBef>
                </a:pPr>
                <a:r>
                  <a:rPr lang="en-US" altLang="zh-CN" sz="1800" dirty="0" smtClean="0"/>
                  <a:t> </a:t>
                </a:r>
                <a:endParaRPr lang="en-US" altLang="zh-CN" sz="1800" dirty="0"/>
              </a:p>
              <a:p>
                <a:pPr marL="457200" lvl="2" indent="0" algn="r">
                  <a:spcBef>
                    <a:spcPts val="200"/>
                  </a:spcBef>
                </a:pPr>
                <a14:m>
                  <m:oMath xmlns:m="http://schemas.openxmlformats.org/officeDocument/2006/math">
                    <m:acc>
                      <m:accPr>
                        <m:chr m:val="̅"/>
                        <m:ctrlPr>
                          <a:rPr lang="en-US" sz="4000" i="1">
                            <a:latin typeface="Cambria Math" charset="0"/>
                          </a:rPr>
                        </m:ctrlPr>
                      </m:accPr>
                      <m:e>
                        <m:r>
                          <a:rPr lang="en-US" sz="4000" i="1">
                            <a:latin typeface="Cambria Math" charset="0"/>
                          </a:rPr>
                          <m:t>𝑟</m:t>
                        </m:r>
                      </m:e>
                    </m:acc>
                    <m:r>
                      <a:rPr lang="ar-SA" sz="4000">
                        <a:latin typeface="Cambria Math" charset="0"/>
                      </a:rPr>
                      <m:t>=</m:t>
                    </m:r>
                    <m:rad>
                      <m:radPr>
                        <m:degHide m:val="on"/>
                        <m:ctrlPr>
                          <a:rPr lang="en-US" sz="4000" i="1">
                            <a:latin typeface="Cambria Math" charset="0"/>
                          </a:rPr>
                        </m:ctrlPr>
                      </m:radPr>
                      <m:deg/>
                      <m:e>
                        <m:f>
                          <m:fPr>
                            <m:ctrlPr>
                              <a:rPr lang="en-US" sz="4000" i="1">
                                <a:latin typeface="Cambria Math" charset="0"/>
                              </a:rPr>
                            </m:ctrlPr>
                          </m:fPr>
                          <m:num>
                            <m:r>
                              <a:rPr lang="en-US" sz="4000">
                                <a:latin typeface="Cambria Math" charset="0"/>
                              </a:rPr>
                              <m:t>1</m:t>
                            </m:r>
                          </m:num>
                          <m:den>
                            <m:r>
                              <a:rPr lang="en-US" sz="4000" i="1">
                                <a:latin typeface="Cambria Math" charset="0"/>
                              </a:rPr>
                              <m:t>𝑛</m:t>
                            </m:r>
                          </m:den>
                        </m:f>
                        <m:r>
                          <a:rPr lang="en-US" sz="4000" i="1">
                            <a:latin typeface="Cambria Math" charset="0"/>
                          </a:rPr>
                          <m:t>∗</m:t>
                        </m:r>
                        <m:nary>
                          <m:naryPr>
                            <m:chr m:val="∑"/>
                            <m:supHide m:val="on"/>
                            <m:ctrlPr>
                              <a:rPr lang="en-US" sz="4000" i="1">
                                <a:latin typeface="Cambria Math" charset="0"/>
                              </a:rPr>
                            </m:ctrlPr>
                          </m:naryPr>
                          <m:sub>
                            <m:r>
                              <a:rPr lang="en-US" sz="4000" i="1">
                                <a:latin typeface="Cambria Math" charset="0"/>
                              </a:rPr>
                              <m:t>𝑖</m:t>
                            </m:r>
                          </m:sub>
                          <m:sup/>
                          <m:e>
                            <m:sSubSup>
                              <m:sSubSupPr>
                                <m:ctrlPr>
                                  <a:rPr lang="en-US" sz="4000" i="1">
                                    <a:latin typeface="Cambria Math" charset="0"/>
                                  </a:rPr>
                                </m:ctrlPr>
                              </m:sSubSupPr>
                              <m:e>
                                <m:r>
                                  <a:rPr lang="en-US" sz="4000" i="1">
                                    <a:latin typeface="Cambria Math" charset="0"/>
                                  </a:rPr>
                                  <m:t>𝑟</m:t>
                                </m:r>
                              </m:e>
                              <m:sub>
                                <m:r>
                                  <a:rPr lang="en-US" sz="4000" i="1">
                                    <a:latin typeface="Cambria Math" charset="0"/>
                                  </a:rPr>
                                  <m:t>𝑖</m:t>
                                </m:r>
                              </m:sub>
                              <m:sup>
                                <m:r>
                                  <a:rPr lang="en-US" sz="4000">
                                    <a:latin typeface="Cambria Math" charset="0"/>
                                  </a:rPr>
                                  <m:t>2</m:t>
                                </m:r>
                              </m:sup>
                            </m:sSubSup>
                          </m:e>
                        </m:nary>
                        <m:r>
                          <a:rPr lang="en-US" sz="4000" i="1">
                            <a:latin typeface="Cambria Math" charset="0"/>
                          </a:rPr>
                          <m:t> </m:t>
                        </m:r>
                      </m:e>
                    </m:rad>
                  </m:oMath>
                </a14:m>
                <a:r>
                  <a:rPr lang="en-US" sz="2800" b="1" dirty="0"/>
                  <a:t>   </a:t>
                </a:r>
                <a:r>
                  <a:rPr lang="zh-CN" altLang="en-US" sz="2800" b="1" dirty="0" smtClean="0"/>
                  <a:t>      </a:t>
                </a:r>
                <a:r>
                  <a:rPr lang="en-US" sz="2800" b="1" dirty="0" smtClean="0"/>
                  <a:t> </a:t>
                </a:r>
                <a:r>
                  <a:rPr lang="en-US" sz="2800" i="1" dirty="0">
                    <a:solidFill>
                      <a:prstClr val="black"/>
                    </a:solidFill>
                  </a:rPr>
                  <a:t>(</a:t>
                </a:r>
                <a:r>
                  <a:rPr lang="en-US" altLang="zh-CN" sz="2800" i="1" dirty="0">
                    <a:solidFill>
                      <a:prstClr val="black"/>
                    </a:solidFill>
                  </a:rPr>
                  <a:t>Equation 1</a:t>
                </a:r>
                <a:r>
                  <a:rPr lang="en-US" altLang="zh-CN" sz="2800" i="1" dirty="0" smtClean="0">
                    <a:solidFill>
                      <a:prstClr val="black"/>
                    </a:solidFill>
                  </a:rPr>
                  <a:t>)</a:t>
                </a:r>
                <a:endParaRPr lang="en-US" altLang="zh-CN" sz="2800" dirty="0"/>
              </a:p>
              <a:p>
                <a:pPr marL="457200" lvl="2" indent="0" algn="just">
                  <a:spcBef>
                    <a:spcPts val="500"/>
                  </a:spcBef>
                </a:pPr>
                <a:endParaRPr lang="en-US" altLang="zh-CN" sz="2800" b="1" i="1" dirty="0" smtClean="0"/>
              </a:p>
              <a:p>
                <a:pPr marL="457200" lvl="2" indent="0" algn="just">
                  <a:spcBef>
                    <a:spcPts val="500"/>
                  </a:spcBef>
                </a:pPr>
                <a:r>
                  <a:rPr lang="en-US" altLang="zh-CN" sz="2800" b="1" i="1" dirty="0" smtClean="0"/>
                  <a:t>Vincenty</a:t>
                </a:r>
                <a:r>
                  <a:rPr lang="zh-CN" altLang="en-US" sz="2800" b="1" i="1" dirty="0" smtClean="0"/>
                  <a:t> </a:t>
                </a:r>
                <a:r>
                  <a:rPr lang="en-US" altLang="zh-CN" sz="2800" b="1" i="1" dirty="0" smtClean="0"/>
                  <a:t>Distance:</a:t>
                </a:r>
                <a:r>
                  <a:rPr lang="zh-CN" altLang="en-US" sz="2800" b="1" i="1" dirty="0" smtClean="0"/>
                  <a:t> </a:t>
                </a:r>
                <a:r>
                  <a:rPr lang="en-US" sz="2800" dirty="0" smtClean="0"/>
                  <a:t>Vincenty</a:t>
                </a:r>
                <a:r>
                  <a:rPr lang="zh-CN" altLang="en-US" sz="2800" dirty="0" smtClean="0"/>
                  <a:t> </a:t>
                </a:r>
                <a:r>
                  <a:rPr lang="en-US" altLang="zh-CN" sz="2800" dirty="0" smtClean="0"/>
                  <a:t>Distance</a:t>
                </a:r>
                <a:r>
                  <a:rPr lang="zh-CN" altLang="en-US" sz="2800" dirty="0" smtClean="0"/>
                  <a:t> </a:t>
                </a:r>
                <a:r>
                  <a:rPr lang="en-US" altLang="zh-CN" sz="2800" dirty="0" smtClean="0"/>
                  <a:t>is</a:t>
                </a:r>
                <a:r>
                  <a:rPr lang="zh-CN" altLang="en-US" sz="2800" dirty="0" smtClean="0"/>
                  <a:t> </a:t>
                </a:r>
                <a:r>
                  <a:rPr lang="en-US" altLang="zh-CN" sz="2800" dirty="0" smtClean="0"/>
                  <a:t>based </a:t>
                </a:r>
                <a:r>
                  <a:rPr lang="en-US" altLang="zh-CN" sz="2800" dirty="0"/>
                  <a:t>on the assumption of the Earth being an oblate spheroid. </a:t>
                </a:r>
                <a:r>
                  <a:rPr lang="en-US" altLang="zh-CN" sz="2800" dirty="0" smtClean="0"/>
                  <a:t>Compared</a:t>
                </a:r>
                <a:r>
                  <a:rPr lang="zh-CN" altLang="en-US" sz="2800" dirty="0" smtClean="0"/>
                  <a:t> </a:t>
                </a:r>
                <a:r>
                  <a:rPr lang="en-US" altLang="zh-CN" sz="2800" dirty="0" smtClean="0"/>
                  <a:t>with</a:t>
                </a:r>
                <a:r>
                  <a:rPr lang="zh-CN" altLang="en-US" sz="2800" dirty="0" smtClean="0"/>
                  <a:t> </a:t>
                </a:r>
                <a:r>
                  <a:rPr lang="en-US" altLang="zh-CN" sz="2800" dirty="0" smtClean="0"/>
                  <a:t>Euclidean</a:t>
                </a:r>
                <a:r>
                  <a:rPr lang="zh-CN" altLang="en-US" sz="2800" dirty="0" smtClean="0"/>
                  <a:t> </a:t>
                </a:r>
                <a:r>
                  <a:rPr lang="en-US" altLang="zh-CN" sz="2800" dirty="0" smtClean="0"/>
                  <a:t>plane</a:t>
                </a:r>
                <a:r>
                  <a:rPr lang="zh-CN" altLang="en-US" sz="2800" dirty="0" smtClean="0"/>
                  <a:t> </a:t>
                </a:r>
                <a:r>
                  <a:rPr lang="en-US" altLang="zh-CN" sz="2800" dirty="0" smtClean="0"/>
                  <a:t>and</a:t>
                </a:r>
                <a:r>
                  <a:rPr lang="zh-CN" altLang="en-US" sz="2800" dirty="0" smtClean="0"/>
                  <a:t> </a:t>
                </a:r>
                <a:r>
                  <a:rPr lang="en-US" altLang="zh-CN" sz="2800" dirty="0" smtClean="0"/>
                  <a:t>great</a:t>
                </a:r>
                <a:r>
                  <a:rPr lang="zh-CN" altLang="en-US" sz="2800" dirty="0" smtClean="0"/>
                  <a:t> </a:t>
                </a:r>
                <a:r>
                  <a:rPr lang="en-US" altLang="zh-CN" sz="2800" dirty="0" smtClean="0"/>
                  <a:t>circle</a:t>
                </a:r>
                <a:r>
                  <a:rPr lang="zh-CN" altLang="en-US" sz="2800" dirty="0" smtClean="0"/>
                  <a:t> </a:t>
                </a:r>
                <a:r>
                  <a:rPr lang="en-US" altLang="zh-CN" sz="2800" dirty="0" smtClean="0"/>
                  <a:t>assumptions,</a:t>
                </a:r>
                <a:r>
                  <a:rPr lang="zh-CN" altLang="en-US" sz="2800" dirty="0" smtClean="0"/>
                  <a:t> </a:t>
                </a:r>
                <a:r>
                  <a:rPr lang="en-US" altLang="zh-CN" sz="2800" dirty="0" smtClean="0"/>
                  <a:t>the</a:t>
                </a:r>
                <a:r>
                  <a:rPr lang="zh-CN" altLang="en-US" sz="2800" dirty="0" smtClean="0"/>
                  <a:t> </a:t>
                </a:r>
                <a:r>
                  <a:rPr lang="en-US" altLang="zh-CN" sz="2800" dirty="0" smtClean="0"/>
                  <a:t>error</a:t>
                </a:r>
                <a:r>
                  <a:rPr lang="zh-CN" altLang="en-US" sz="2800" dirty="0" smtClean="0"/>
                  <a:t> </a:t>
                </a:r>
                <a:r>
                  <a:rPr lang="en-US" altLang="zh-CN" sz="2800" dirty="0" smtClean="0"/>
                  <a:t>is</a:t>
                </a:r>
                <a:r>
                  <a:rPr lang="zh-CN" altLang="en-US" sz="2800" dirty="0" smtClean="0"/>
                  <a:t> </a:t>
                </a:r>
                <a:r>
                  <a:rPr lang="en-US" altLang="zh-CN" sz="2800" dirty="0" smtClean="0"/>
                  <a:t>smallest</a:t>
                </a:r>
                <a:r>
                  <a:rPr lang="zh-CN" altLang="en-US" sz="2800" dirty="0" smtClean="0"/>
                  <a:t> </a:t>
                </a:r>
                <a:r>
                  <a:rPr lang="en-US" altLang="zh-CN" sz="2800" dirty="0" smtClean="0"/>
                  <a:t>and</a:t>
                </a:r>
                <a:r>
                  <a:rPr lang="zh-CN" altLang="en-US" sz="2800" dirty="0" smtClean="0"/>
                  <a:t> </a:t>
                </a:r>
                <a:r>
                  <a:rPr lang="en-US" altLang="zh-CN" sz="2800" dirty="0" smtClean="0"/>
                  <a:t>neglect.</a:t>
                </a:r>
                <a:r>
                  <a:rPr lang="zh-CN" altLang="en-US" sz="2800" dirty="0" smtClean="0"/>
                  <a:t> </a:t>
                </a:r>
                <a:r>
                  <a:rPr lang="en-US" altLang="zh-CN" sz="2800" dirty="0" smtClean="0"/>
                  <a:t>[However,</a:t>
                </a:r>
                <a:r>
                  <a:rPr lang="zh-CN" altLang="en-US" sz="2800" dirty="0" smtClean="0"/>
                  <a:t> </a:t>
                </a:r>
                <a:r>
                  <a:rPr lang="en-US" altLang="zh-CN" sz="2800" dirty="0" smtClean="0"/>
                  <a:t>it</a:t>
                </a:r>
                <a:r>
                  <a:rPr lang="zh-CN" altLang="en-US" sz="2800" dirty="0" smtClean="0"/>
                  <a:t> </a:t>
                </a:r>
                <a:r>
                  <a:rPr lang="en-US" altLang="zh-CN" sz="2800" dirty="0" smtClean="0"/>
                  <a:t>should</a:t>
                </a:r>
                <a:r>
                  <a:rPr lang="zh-CN" altLang="en-US" sz="2800" dirty="0" smtClean="0"/>
                  <a:t> </a:t>
                </a:r>
                <a:r>
                  <a:rPr lang="en-US" altLang="zh-CN" sz="2800" dirty="0" smtClean="0"/>
                  <a:t>be</a:t>
                </a:r>
                <a:r>
                  <a:rPr lang="zh-CN" altLang="en-US" sz="2800" dirty="0" smtClean="0"/>
                  <a:t> </a:t>
                </a:r>
                <a:r>
                  <a:rPr lang="en-US" altLang="zh-CN" sz="2800" dirty="0" smtClean="0"/>
                  <a:t>noticed</a:t>
                </a:r>
                <a:r>
                  <a:rPr lang="zh-CN" altLang="en-US" sz="2800" dirty="0" smtClean="0"/>
                  <a:t> </a:t>
                </a:r>
                <a:r>
                  <a:rPr lang="en-US" altLang="zh-CN" sz="2800" dirty="0" smtClean="0"/>
                  <a:t>that</a:t>
                </a:r>
                <a:r>
                  <a:rPr lang="zh-CN" altLang="en-US" sz="2800" dirty="0" smtClean="0"/>
                  <a:t> </a:t>
                </a:r>
                <a:r>
                  <a:rPr lang="en-US" altLang="zh-CN" sz="2800" dirty="0" smtClean="0"/>
                  <a:t>the</a:t>
                </a:r>
                <a:r>
                  <a:rPr lang="zh-CN" altLang="en-US" sz="2800" dirty="0" smtClean="0"/>
                  <a:t> </a:t>
                </a:r>
                <a:r>
                  <a:rPr lang="en-US" altLang="zh-CN" sz="2800" dirty="0" smtClean="0"/>
                  <a:t>distance</a:t>
                </a:r>
                <a:r>
                  <a:rPr lang="zh-CN" altLang="en-US" sz="2800" dirty="0" smtClean="0"/>
                  <a:t> </a:t>
                </a:r>
                <a:r>
                  <a:rPr lang="en-US" altLang="zh-CN" sz="2800" dirty="0" smtClean="0"/>
                  <a:t>here</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theoretical</a:t>
                </a:r>
                <a:r>
                  <a:rPr lang="zh-CN" altLang="en-US" sz="2800" dirty="0" smtClean="0"/>
                  <a:t> </a:t>
                </a:r>
                <a:r>
                  <a:rPr lang="en-US" altLang="zh-CN" sz="2800" dirty="0" smtClean="0"/>
                  <a:t>distance</a:t>
                </a:r>
                <a:r>
                  <a:rPr lang="zh-CN" altLang="en-US" sz="2800" dirty="0" smtClean="0"/>
                  <a:t> </a:t>
                </a:r>
                <a:r>
                  <a:rPr lang="en-US" altLang="zh-CN" sz="2800" dirty="0" smtClean="0"/>
                  <a:t>rather</a:t>
                </a:r>
                <a:r>
                  <a:rPr lang="zh-CN" altLang="en-US" sz="2800" dirty="0" smtClean="0"/>
                  <a:t> </a:t>
                </a:r>
                <a:r>
                  <a:rPr lang="en-US" altLang="zh-CN" sz="2800" dirty="0" smtClean="0"/>
                  <a:t>than</a:t>
                </a:r>
                <a:r>
                  <a:rPr lang="zh-CN" altLang="en-US" sz="2800" dirty="0" smtClean="0"/>
                  <a:t> </a:t>
                </a:r>
                <a:r>
                  <a:rPr lang="en-US" altLang="zh-CN" sz="2800" dirty="0" smtClean="0"/>
                  <a:t>travel</a:t>
                </a:r>
                <a:r>
                  <a:rPr lang="zh-CN" altLang="en-US" sz="2800" dirty="0" smtClean="0"/>
                  <a:t> </a:t>
                </a:r>
                <a:r>
                  <a:rPr lang="en-US" altLang="zh-CN" sz="2800" dirty="0" smtClean="0"/>
                  <a:t>distance]</a:t>
                </a:r>
              </a:p>
              <a:p>
                <a:pPr marL="457200" lvl="2" indent="0" algn="just">
                  <a:spcBef>
                    <a:spcPts val="500"/>
                  </a:spcBef>
                </a:pPr>
                <a:endParaRPr lang="en-US" sz="2800" dirty="0" smtClean="0"/>
              </a:p>
              <a:p>
                <a:pPr marL="457200" lvl="2" indent="0" algn="just">
                  <a:spcBef>
                    <a:spcPts val="500"/>
                  </a:spcBef>
                </a:pPr>
                <a:endParaRPr lang="en-US" sz="2800" dirty="0" smtClean="0"/>
              </a:p>
              <a:p>
                <a:pPr marL="457200" lvl="2" indent="0" algn="just">
                  <a:spcBef>
                    <a:spcPts val="500"/>
                  </a:spcBef>
                </a:pPr>
                <a:endParaRPr lang="en-US" sz="2800" dirty="0"/>
              </a:p>
              <a:p>
                <a:pPr marL="457200" lvl="2" indent="0" algn="just">
                  <a:spcBef>
                    <a:spcPts val="500"/>
                  </a:spcBef>
                </a:pPr>
                <a:endParaRPr lang="en-US" sz="2800" dirty="0" smtClean="0"/>
              </a:p>
              <a:p>
                <a:pPr marL="457200" lvl="2" indent="0" algn="just">
                  <a:spcBef>
                    <a:spcPts val="500"/>
                  </a:spcBef>
                </a:pPr>
                <a:endParaRPr lang="en-US" sz="2800" dirty="0"/>
              </a:p>
              <a:p>
                <a:pPr marL="457200" lvl="2" indent="0" algn="just">
                  <a:spcBef>
                    <a:spcPts val="500"/>
                  </a:spcBef>
                </a:pPr>
                <a:endParaRPr lang="en-US" sz="2800" dirty="0" smtClean="0"/>
              </a:p>
              <a:p>
                <a:pPr marL="457200" lvl="2" indent="0" algn="just">
                  <a:spcBef>
                    <a:spcPts val="500"/>
                  </a:spcBef>
                </a:pPr>
                <a:endParaRPr lang="en-US" sz="3000" dirty="0" smtClean="0"/>
              </a:p>
              <a:p>
                <a:pPr marL="457200" indent="-457200" algn="just">
                  <a:spcBef>
                    <a:spcPts val="2000"/>
                  </a:spcBef>
                  <a:buFont typeface="Wingdings" panose="05000000000000000000" pitchFamily="2" charset="2"/>
                  <a:buChar char="q"/>
                </a:pPr>
                <a:r>
                  <a:rPr lang="en-US" altLang="zh-CN" sz="3000" dirty="0" smtClean="0"/>
                  <a:t>C</a:t>
                </a:r>
                <a:r>
                  <a:rPr lang="en-US" sz="3000" dirty="0" smtClean="0"/>
                  <a:t>lustering </a:t>
                </a:r>
                <a:r>
                  <a:rPr lang="en-US" altLang="zh-CN" sz="3000" dirty="0" smtClean="0"/>
                  <a:t>analysis</a:t>
                </a:r>
                <a:r>
                  <a:rPr lang="zh-CN" altLang="en-US" sz="3000" dirty="0" smtClean="0"/>
                  <a:t> </a:t>
                </a:r>
                <a:r>
                  <a:rPr lang="en-US" altLang="zh-CN" sz="3000" dirty="0" smtClean="0"/>
                  <a:t>in</a:t>
                </a:r>
                <a:r>
                  <a:rPr lang="en-US" sz="3000" dirty="0" smtClean="0"/>
                  <a:t> </a:t>
                </a:r>
                <a:r>
                  <a:rPr lang="en-US" altLang="zh-CN" sz="3000" dirty="0" smtClean="0"/>
                  <a:t>USA</a:t>
                </a:r>
                <a:r>
                  <a:rPr lang="en-US" sz="3000" dirty="0" smtClean="0"/>
                  <a:t> </a:t>
                </a:r>
                <a:r>
                  <a:rPr lang="en-US" sz="3000" dirty="0"/>
                  <a:t>and </a:t>
                </a:r>
                <a:r>
                  <a:rPr lang="en-US" sz="3000" dirty="0" smtClean="0"/>
                  <a:t>China</a:t>
                </a:r>
                <a:endParaRPr lang="en-US" sz="3000" dirty="0"/>
              </a:p>
              <a:p>
                <a:pPr marL="457200" lvl="2" indent="0" algn="just">
                  <a:spcBef>
                    <a:spcPts val="500"/>
                  </a:spcBef>
                </a:pPr>
                <a:r>
                  <a:rPr lang="en-US" altLang="zh-CN" sz="2800" b="1" i="1" dirty="0">
                    <a:solidFill>
                      <a:prstClr val="black"/>
                    </a:solidFill>
                  </a:rPr>
                  <a:t>K-Means clustering</a:t>
                </a:r>
                <a:r>
                  <a:rPr lang="en-US" altLang="zh-CN" sz="2800" dirty="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method</a:t>
                </a:r>
                <a:r>
                  <a:rPr lang="zh-CN" altLang="en-US" sz="2800" dirty="0" smtClean="0">
                    <a:solidFill>
                      <a:prstClr val="black"/>
                    </a:solidFill>
                  </a:rPr>
                  <a:t> </a:t>
                </a:r>
                <a:r>
                  <a:rPr lang="en-US" altLang="zh-CN" sz="2800" dirty="0" smtClean="0">
                    <a:solidFill>
                      <a:prstClr val="black"/>
                    </a:solidFill>
                  </a:rPr>
                  <a:t>aims</a:t>
                </a:r>
                <a:r>
                  <a:rPr lang="zh-CN" altLang="en-US" sz="2800" dirty="0" smtClean="0">
                    <a:solidFill>
                      <a:prstClr val="black"/>
                    </a:solidFill>
                  </a:rPr>
                  <a:t> </a:t>
                </a:r>
                <a:r>
                  <a:rPr lang="en-US" altLang="zh-CN" sz="2800" dirty="0" smtClean="0">
                    <a:solidFill>
                      <a:prstClr val="black"/>
                    </a:solidFill>
                  </a:rPr>
                  <a:t>to</a:t>
                </a:r>
                <a:r>
                  <a:rPr lang="zh-CN" altLang="en-US" sz="2800" dirty="0" smtClean="0">
                    <a:solidFill>
                      <a:prstClr val="black"/>
                    </a:solidFill>
                  </a:rPr>
                  <a:t> </a:t>
                </a:r>
                <a:r>
                  <a:rPr lang="en-US" altLang="zh-CN" sz="2800" dirty="0" smtClean="0">
                    <a:solidFill>
                      <a:prstClr val="black"/>
                    </a:solidFill>
                  </a:rPr>
                  <a:t>partition</a:t>
                </a:r>
                <a:r>
                  <a:rPr lang="zh-CN" altLang="en-US" sz="2800" dirty="0">
                    <a:solidFill>
                      <a:prstClr val="black"/>
                    </a:solidFill>
                  </a:rPr>
                  <a:t> </a:t>
                </a:r>
                <a:r>
                  <a:rPr lang="en-US" altLang="zh-CN" sz="2800" dirty="0" smtClean="0">
                    <a:solidFill>
                      <a:prstClr val="black"/>
                    </a:solidFill>
                  </a:rPr>
                  <a:t>all</a:t>
                </a:r>
                <a:r>
                  <a:rPr lang="zh-CN" altLang="en-US" sz="2800" dirty="0" smtClean="0">
                    <a:solidFill>
                      <a:prstClr val="black"/>
                    </a:solidFill>
                  </a:rPr>
                  <a:t> </a:t>
                </a:r>
                <a:r>
                  <a:rPr lang="en-US" altLang="zh-CN" sz="2800" dirty="0" smtClean="0">
                    <a:solidFill>
                      <a:prstClr val="black"/>
                    </a:solidFill>
                  </a:rPr>
                  <a:t>observations</a:t>
                </a:r>
                <a:r>
                  <a:rPr lang="zh-CN" altLang="en-US" sz="2800" dirty="0" smtClean="0">
                    <a:solidFill>
                      <a:prstClr val="black"/>
                    </a:solidFill>
                  </a:rPr>
                  <a:t> </a:t>
                </a:r>
                <a:r>
                  <a:rPr lang="en-US" altLang="zh-CN" sz="2800" dirty="0" smtClean="0">
                    <a:solidFill>
                      <a:prstClr val="black"/>
                    </a:solidFill>
                  </a:rPr>
                  <a:t>into</a:t>
                </a:r>
                <a:r>
                  <a:rPr lang="zh-CN" altLang="en-US" sz="2800" dirty="0" smtClean="0">
                    <a:solidFill>
                      <a:prstClr val="black"/>
                    </a:solidFill>
                  </a:rPr>
                  <a:t> </a:t>
                </a:r>
                <a:r>
                  <a:rPr lang="en-US" altLang="zh-CN" sz="2800" dirty="0" smtClean="0">
                    <a:solidFill>
                      <a:prstClr val="black"/>
                    </a:solidFill>
                  </a:rPr>
                  <a:t>k</a:t>
                </a:r>
                <a:r>
                  <a:rPr lang="zh-CN" altLang="en-US" sz="2800" dirty="0" smtClean="0">
                    <a:solidFill>
                      <a:prstClr val="black"/>
                    </a:solidFill>
                  </a:rPr>
                  <a:t> </a:t>
                </a:r>
                <a:r>
                  <a:rPr lang="en-US" altLang="zh-CN" sz="2800" dirty="0" smtClean="0">
                    <a:solidFill>
                      <a:prstClr val="black"/>
                    </a:solidFill>
                  </a:rPr>
                  <a:t>clusters</a:t>
                </a:r>
                <a:r>
                  <a:rPr lang="zh-CN" altLang="en-US" sz="2800" dirty="0" smtClean="0">
                    <a:solidFill>
                      <a:prstClr val="black"/>
                    </a:solidFill>
                  </a:rPr>
                  <a:t> </a:t>
                </a:r>
                <a:r>
                  <a:rPr lang="en-US" altLang="zh-CN" sz="2800" dirty="0" smtClean="0">
                    <a:solidFill>
                      <a:prstClr val="black"/>
                    </a:solidFill>
                  </a:rPr>
                  <a:t>in</a:t>
                </a:r>
                <a:r>
                  <a:rPr lang="zh-CN" altLang="en-US" sz="2800" dirty="0" smtClean="0">
                    <a:solidFill>
                      <a:prstClr val="black"/>
                    </a:solidFill>
                  </a:rPr>
                  <a:t> </a:t>
                </a:r>
                <a:r>
                  <a:rPr lang="en-US" altLang="zh-CN" sz="2800" dirty="0" smtClean="0">
                    <a:solidFill>
                      <a:prstClr val="black"/>
                    </a:solidFill>
                  </a:rPr>
                  <a:t>which</a:t>
                </a:r>
                <a:r>
                  <a:rPr lang="zh-CN" altLang="en-US" sz="2800" dirty="0" smtClean="0">
                    <a:solidFill>
                      <a:prstClr val="black"/>
                    </a:solidFill>
                  </a:rPr>
                  <a:t> </a:t>
                </a:r>
                <a:r>
                  <a:rPr lang="en-US" altLang="zh-CN" sz="2800" dirty="0" smtClean="0">
                    <a:solidFill>
                      <a:prstClr val="black"/>
                    </a:solidFill>
                  </a:rPr>
                  <a:t>each</a:t>
                </a:r>
                <a:r>
                  <a:rPr lang="zh-CN" altLang="en-US" sz="2800" dirty="0" smtClean="0">
                    <a:solidFill>
                      <a:prstClr val="black"/>
                    </a:solidFill>
                  </a:rPr>
                  <a:t> </a:t>
                </a:r>
                <a:r>
                  <a:rPr lang="en-US" altLang="zh-CN" sz="2800" dirty="0" smtClean="0">
                    <a:solidFill>
                      <a:prstClr val="black"/>
                    </a:solidFill>
                  </a:rPr>
                  <a:t>observation</a:t>
                </a:r>
                <a:r>
                  <a:rPr lang="zh-CN" altLang="en-US" sz="2800" dirty="0" smtClean="0">
                    <a:solidFill>
                      <a:prstClr val="black"/>
                    </a:solidFill>
                  </a:rPr>
                  <a:t> </a:t>
                </a:r>
                <a:r>
                  <a:rPr lang="en-US" altLang="zh-CN" sz="2800" dirty="0" smtClean="0">
                    <a:solidFill>
                      <a:prstClr val="black"/>
                    </a:solidFill>
                  </a:rPr>
                  <a:t>belongs</a:t>
                </a:r>
                <a:r>
                  <a:rPr lang="zh-CN" altLang="en-US" sz="2800" dirty="0" smtClean="0">
                    <a:solidFill>
                      <a:prstClr val="black"/>
                    </a:solidFill>
                  </a:rPr>
                  <a:t> </a:t>
                </a:r>
                <a:r>
                  <a:rPr lang="en-US" altLang="zh-CN" sz="2800" dirty="0" smtClean="0">
                    <a:solidFill>
                      <a:prstClr val="black"/>
                    </a:solidFill>
                  </a:rPr>
                  <a:t>to</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with</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nearest</a:t>
                </a:r>
                <a:r>
                  <a:rPr lang="zh-CN" altLang="en-US" sz="2800" dirty="0" smtClean="0">
                    <a:solidFill>
                      <a:prstClr val="black"/>
                    </a:solidFill>
                  </a:rPr>
                  <a:t> </a:t>
                </a:r>
                <a:r>
                  <a:rPr lang="en-US" altLang="zh-CN" sz="2800" dirty="0" smtClean="0">
                    <a:solidFill>
                      <a:prstClr val="black"/>
                    </a:solidFill>
                  </a:rPr>
                  <a:t>mean.</a:t>
                </a:r>
                <a:r>
                  <a:rPr lang="zh-CN" altLang="en-US" sz="2800" dirty="0" smtClean="0">
                    <a:solidFill>
                      <a:prstClr val="black"/>
                    </a:solidFill>
                  </a:rPr>
                  <a:t> </a:t>
                </a:r>
                <a:r>
                  <a:rPr lang="en-US" altLang="zh-CN" sz="2800" dirty="0" smtClean="0">
                    <a:solidFill>
                      <a:prstClr val="black"/>
                    </a:solidFill>
                  </a:rPr>
                  <a:t>As</a:t>
                </a:r>
                <a:r>
                  <a:rPr lang="zh-CN" altLang="en-US" sz="2800" dirty="0" smtClean="0">
                    <a:solidFill>
                      <a:prstClr val="black"/>
                    </a:solidFill>
                  </a:rPr>
                  <a:t> </a:t>
                </a:r>
                <a:r>
                  <a:rPr lang="en-US" altLang="zh-CN" sz="2800" dirty="0" smtClean="0">
                    <a:solidFill>
                      <a:prstClr val="black"/>
                    </a:solidFill>
                  </a:rPr>
                  <a:t>k</a:t>
                </a:r>
                <a:r>
                  <a:rPr lang="zh-CN" altLang="en-US" sz="2800" dirty="0" smtClean="0">
                    <a:solidFill>
                      <a:prstClr val="black"/>
                    </a:solidFill>
                  </a:rPr>
                  <a:t> </a:t>
                </a:r>
                <a:r>
                  <a:rPr lang="en-US" altLang="zh-CN" sz="2800" dirty="0" smtClean="0">
                    <a:solidFill>
                      <a:prstClr val="black"/>
                    </a:solidFill>
                  </a:rPr>
                  <a:t>increases,</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RMSVD</a:t>
                </a:r>
                <a:r>
                  <a:rPr lang="zh-CN" altLang="en-US" sz="2800" dirty="0" smtClean="0">
                    <a:solidFill>
                      <a:prstClr val="black"/>
                    </a:solidFill>
                  </a:rPr>
                  <a:t> </a:t>
                </a:r>
                <a:r>
                  <a:rPr lang="en-US" altLang="zh-CN" sz="2800" dirty="0" smtClean="0">
                    <a:solidFill>
                      <a:prstClr val="black"/>
                    </a:solidFill>
                  </a:rPr>
                  <a:t>decreases.</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method</a:t>
                </a:r>
                <a:r>
                  <a:rPr lang="zh-CN" altLang="en-US" sz="2800" dirty="0" smtClean="0">
                    <a:solidFill>
                      <a:prstClr val="black"/>
                    </a:solidFill>
                  </a:rPr>
                  <a:t> </a:t>
                </a:r>
                <a:r>
                  <a:rPr lang="en-US" altLang="zh-CN" sz="2800" dirty="0" smtClean="0">
                    <a:solidFill>
                      <a:prstClr val="black"/>
                    </a:solidFill>
                  </a:rPr>
                  <a:t>can</a:t>
                </a:r>
                <a:r>
                  <a:rPr lang="zh-CN" altLang="en-US" sz="2800" dirty="0" smtClean="0">
                    <a:solidFill>
                      <a:prstClr val="black"/>
                    </a:solidFill>
                  </a:rPr>
                  <a:t> </a:t>
                </a:r>
                <a:r>
                  <a:rPr lang="en-US" altLang="zh-CN" sz="2800" dirty="0" smtClean="0">
                    <a:solidFill>
                      <a:prstClr val="black"/>
                    </a:solidFill>
                  </a:rPr>
                  <a:t>help</a:t>
                </a:r>
                <a:r>
                  <a:rPr lang="zh-CN" altLang="en-US" sz="2800" dirty="0" smtClean="0">
                    <a:solidFill>
                      <a:prstClr val="black"/>
                    </a:solidFill>
                  </a:rPr>
                  <a:t> </a:t>
                </a:r>
                <a:r>
                  <a:rPr lang="en-US" altLang="zh-CN" sz="2800" dirty="0" smtClean="0">
                    <a:solidFill>
                      <a:prstClr val="black"/>
                    </a:solidFill>
                  </a:rPr>
                  <a:t>analyze</a:t>
                </a:r>
                <a:r>
                  <a:rPr lang="zh-CN" altLang="en-US" sz="2800" dirty="0" smtClean="0">
                    <a:solidFill>
                      <a:prstClr val="black"/>
                    </a:solidFill>
                  </a:rPr>
                  <a:t> </a:t>
                </a:r>
                <a:r>
                  <a:rPr lang="en-US" altLang="zh-CN" sz="2800" dirty="0" smtClean="0">
                    <a:solidFill>
                      <a:prstClr val="black"/>
                    </a:solidFill>
                  </a:rPr>
                  <a:t>research</a:t>
                </a:r>
                <a:r>
                  <a:rPr lang="zh-CN" altLang="en-US" sz="2800" dirty="0" smtClean="0">
                    <a:solidFill>
                      <a:prstClr val="black"/>
                    </a:solidFill>
                  </a:rPr>
                  <a:t> </a:t>
                </a:r>
                <a:r>
                  <a:rPr lang="en-US" altLang="zh-CN" sz="2800" dirty="0" smtClean="0">
                    <a:solidFill>
                      <a:prstClr val="black"/>
                    </a:solidFill>
                  </a:rPr>
                  <a:t>distributions.</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endParaRPr lang="en-US" sz="2800"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sz="2800" b="1" dirty="0"/>
              </a:p>
              <a:p>
                <a:pPr marL="457200" indent="-457200">
                  <a:buFont typeface="Arial" charset="0"/>
                  <a:buChar char="•"/>
                </a:pPr>
                <a:endParaRPr lang="en-US" sz="2800" b="1" dirty="0"/>
              </a:p>
              <a:p>
                <a:pPr marL="457200" indent="-457200">
                  <a:buFont typeface="Arial" charset="0"/>
                  <a:buChar char="•"/>
                </a:pPr>
                <a:endParaRPr lang="en-US" sz="2800" b="1" dirty="0"/>
              </a:p>
              <a:p>
                <a:pPr marL="457200" indent="-457200">
                  <a:buFont typeface="Arial" charset="0"/>
                  <a:buChar char="•"/>
                </a:pPr>
                <a:endParaRPr lang="en-US" sz="2800" b="1" dirty="0"/>
              </a:p>
              <a:p>
                <a:endParaRPr lang="en-US" sz="2800" dirty="0"/>
              </a:p>
              <a:p>
                <a:r>
                  <a:rPr lang="en-US" sz="2800" dirty="0"/>
                  <a:t> </a:t>
                </a:r>
                <a:endParaRPr lang="en-US" sz="4000" b="1" dirty="0">
                  <a:solidFill>
                    <a:srgbClr val="CC3300"/>
                  </a:solidFill>
                </a:endParaRPr>
              </a:p>
            </p:txBody>
          </p:sp>
        </mc:Choice>
        <mc:Fallback xmlns="">
          <p:sp>
            <p:nvSpPr>
              <p:cNvPr id="40" name="Rectangle 31"/>
              <p:cNvSpPr>
                <a:spLocks noRot="1" noChangeAspect="1" noMove="1" noResize="1" noEditPoints="1" noAdjustHandles="1" noChangeArrowheads="1" noChangeShapeType="1" noTextEdit="1"/>
              </p:cNvSpPr>
              <p:nvPr/>
            </p:nvSpPr>
            <p:spPr bwMode="auto">
              <a:xfrm>
                <a:off x="11734800" y="4724400"/>
                <a:ext cx="9829800" cy="27051000"/>
              </a:xfrm>
              <a:prstGeom prst="rect">
                <a:avLst/>
              </a:prstGeom>
              <a:blipFill rotWithShape="0">
                <a:blip r:embed="rId5"/>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4" name="Rectangle 43"/>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lstStyle/>
          <a:p>
            <a:r>
              <a:rPr lang="en-US" altLang="zh-CN" sz="4000" b="1" dirty="0" smtClean="0">
                <a:solidFill>
                  <a:schemeClr val="accent1"/>
                </a:solidFill>
              </a:rPr>
              <a:t>Results</a:t>
            </a:r>
          </a:p>
          <a:p>
            <a:endParaRPr lang="en-US" altLang="zh-CN" sz="2800" b="1" dirty="0" smtClean="0">
              <a:solidFill>
                <a:srgbClr val="CC3300"/>
              </a:solidFill>
            </a:endParaRPr>
          </a:p>
          <a:p>
            <a:pPr marL="457200" indent="-457200" algn="just">
              <a:buFont typeface="Wingdings" charset="2"/>
              <a:buChar char="q"/>
            </a:pPr>
            <a:r>
              <a:rPr lang="en-US" altLang="zh-CN" sz="2800" b="1" dirty="0" smtClean="0"/>
              <a:t>Geospatial</a:t>
            </a:r>
            <a:r>
              <a:rPr lang="zh-CN" altLang="en-US" sz="2800" b="1" dirty="0" smtClean="0"/>
              <a:t> </a:t>
            </a:r>
            <a:r>
              <a:rPr lang="en-US" altLang="zh-CN" sz="2800" b="1" dirty="0" smtClean="0"/>
              <a:t>distribution</a:t>
            </a:r>
            <a:r>
              <a:rPr lang="zh-CN" altLang="en-US" sz="2800" b="1" dirty="0" smtClean="0"/>
              <a:t> </a:t>
            </a:r>
            <a:r>
              <a:rPr lang="en-US" altLang="zh-CN" sz="2800" b="1" dirty="0" smtClean="0"/>
              <a:t>in</a:t>
            </a:r>
            <a:r>
              <a:rPr lang="zh-CN" altLang="en-US" sz="2800" b="1" dirty="0" smtClean="0"/>
              <a:t> </a:t>
            </a:r>
            <a:r>
              <a:rPr lang="en-US" altLang="zh-CN" sz="2800" b="1" dirty="0" smtClean="0"/>
              <a:t>USA</a:t>
            </a:r>
            <a:r>
              <a:rPr lang="zh-CN" altLang="en-US" sz="2800" b="1" dirty="0" smtClean="0"/>
              <a:t> </a:t>
            </a:r>
            <a:r>
              <a:rPr lang="en-US" altLang="zh-CN" sz="2800" b="1" dirty="0" smtClean="0"/>
              <a:t>and</a:t>
            </a:r>
            <a:r>
              <a:rPr lang="zh-CN" altLang="en-US" sz="2800" b="1" dirty="0" smtClean="0"/>
              <a:t> </a:t>
            </a:r>
            <a:r>
              <a:rPr lang="en-US" altLang="zh-CN" sz="2800" b="1" dirty="0" smtClean="0"/>
              <a:t>China,</a:t>
            </a:r>
            <a:r>
              <a:rPr lang="zh-CN" altLang="en-US" sz="2800" b="1" dirty="0" smtClean="0"/>
              <a:t> </a:t>
            </a:r>
            <a:r>
              <a:rPr lang="en-US" altLang="zh-CN" sz="2800" b="1" dirty="0" smtClean="0"/>
              <a:t>and</a:t>
            </a:r>
            <a:r>
              <a:rPr lang="zh-CN" altLang="en-US" sz="2800" b="1" dirty="0" smtClean="0"/>
              <a:t> </a:t>
            </a:r>
            <a:r>
              <a:rPr lang="en-US" altLang="zh-CN" sz="2800" b="1" dirty="0" smtClean="0"/>
              <a:t>overall</a:t>
            </a:r>
            <a:r>
              <a:rPr lang="zh-CN" altLang="en-US" sz="2800" b="1" dirty="0" smtClean="0"/>
              <a:t> </a:t>
            </a:r>
            <a:r>
              <a:rPr lang="en-US" altLang="zh-CN" sz="2800" b="1" dirty="0" smtClean="0"/>
              <a:t>centroid</a:t>
            </a:r>
            <a:r>
              <a:rPr lang="zh-CN" altLang="en-US" sz="2800" b="1" dirty="0" smtClean="0"/>
              <a:t> </a:t>
            </a:r>
            <a:r>
              <a:rPr lang="en-US" altLang="zh-CN" sz="2800" b="1" dirty="0" smtClean="0"/>
              <a:t>movement</a:t>
            </a:r>
            <a:r>
              <a:rPr lang="zh-CN" altLang="en-US" sz="2800" b="1" dirty="0" smtClean="0"/>
              <a:t> </a:t>
            </a:r>
            <a:r>
              <a:rPr lang="en-US" altLang="zh-CN" sz="2800" b="1" dirty="0" smtClean="0"/>
              <a:t>over</a:t>
            </a:r>
            <a:r>
              <a:rPr lang="zh-CN" altLang="en-US" sz="2800" b="1" dirty="0" smtClean="0"/>
              <a:t> </a:t>
            </a:r>
            <a:r>
              <a:rPr lang="en-US" altLang="zh-CN" sz="2800" b="1" dirty="0" smtClean="0"/>
              <a:t>time</a:t>
            </a:r>
            <a:r>
              <a:rPr lang="zh-CN" altLang="en-US" sz="2800" b="1" dirty="0" smtClean="0"/>
              <a:t> </a:t>
            </a:r>
            <a:r>
              <a:rPr lang="en-US" altLang="zh-CN" sz="2800" b="1" dirty="0" smtClean="0"/>
              <a:t>(1988</a:t>
            </a:r>
            <a:r>
              <a:rPr lang="zh-CN" altLang="en-US" sz="2800" b="1" dirty="0" smtClean="0"/>
              <a:t> </a:t>
            </a:r>
            <a:r>
              <a:rPr lang="en-US" altLang="zh-CN" sz="2800" b="1" dirty="0" smtClean="0"/>
              <a:t>-</a:t>
            </a:r>
            <a:r>
              <a:rPr lang="zh-CN" altLang="en-US" sz="2800" b="1" dirty="0" smtClean="0"/>
              <a:t> </a:t>
            </a:r>
            <a:r>
              <a:rPr lang="en-US" altLang="zh-CN" sz="2800" b="1" dirty="0" smtClean="0"/>
              <a:t>2016).</a:t>
            </a:r>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r>
              <a:rPr lang="en-US" altLang="zh-CN" sz="2800" b="1" dirty="0" smtClean="0"/>
              <a:t>Analysis</a:t>
            </a:r>
            <a:r>
              <a:rPr lang="zh-CN" altLang="en-US" sz="2800" b="1" dirty="0" smtClean="0"/>
              <a:t> </a:t>
            </a:r>
            <a:r>
              <a:rPr lang="en-US" altLang="zh-CN" sz="2800" b="1" dirty="0" smtClean="0"/>
              <a:t>of</a:t>
            </a:r>
            <a:r>
              <a:rPr lang="zh-CN" altLang="en-US" sz="2800" b="1" dirty="0" smtClean="0"/>
              <a:t> </a:t>
            </a:r>
            <a:r>
              <a:rPr lang="en-US" altLang="zh-CN" sz="2800" b="1" dirty="0" smtClean="0"/>
              <a:t>top</a:t>
            </a:r>
            <a:r>
              <a:rPr lang="zh-CN" altLang="en-US" sz="2800" b="1" dirty="0" smtClean="0"/>
              <a:t> </a:t>
            </a:r>
            <a:r>
              <a:rPr lang="en-US" altLang="zh-CN" sz="2800" b="1" dirty="0" smtClean="0"/>
              <a:t>cities</a:t>
            </a:r>
            <a:r>
              <a:rPr lang="zh-CN" altLang="en-US" sz="2800" b="1" dirty="0" smtClean="0"/>
              <a:t> </a:t>
            </a:r>
            <a:r>
              <a:rPr lang="en-US" altLang="zh-CN" sz="2800" b="1" dirty="0" smtClean="0"/>
              <a:t>in</a:t>
            </a:r>
            <a:r>
              <a:rPr lang="zh-CN" altLang="en-US" sz="2800" b="1" dirty="0" smtClean="0"/>
              <a:t> </a:t>
            </a:r>
            <a:r>
              <a:rPr lang="en-US" altLang="zh-CN" sz="2800" b="1" dirty="0" smtClean="0"/>
              <a:t>USA</a:t>
            </a:r>
            <a:r>
              <a:rPr lang="zh-CN" altLang="en-US" sz="2800" b="1" dirty="0" smtClean="0"/>
              <a:t> </a:t>
            </a:r>
            <a:r>
              <a:rPr lang="en-US" altLang="zh-CN" sz="2800" b="1" dirty="0" smtClean="0"/>
              <a:t>and</a:t>
            </a:r>
            <a:r>
              <a:rPr lang="zh-CN" altLang="en-US" sz="2800" b="1" dirty="0" smtClean="0"/>
              <a:t> </a:t>
            </a:r>
            <a:r>
              <a:rPr lang="en-US" altLang="zh-CN" sz="2800" b="1" dirty="0" smtClean="0"/>
              <a:t>China</a:t>
            </a:r>
          </a:p>
          <a:p>
            <a:pPr algn="just"/>
            <a:r>
              <a:rPr lang="en-US" altLang="zh-CN" sz="2800" dirty="0" smtClean="0"/>
              <a:t>Top</a:t>
            </a:r>
            <a:r>
              <a:rPr lang="zh-CN" altLang="en-US" sz="2800" dirty="0" smtClean="0"/>
              <a:t> </a:t>
            </a:r>
            <a:r>
              <a:rPr lang="en-US" altLang="zh-CN" sz="2800" dirty="0" smtClean="0"/>
              <a:t>cities</a:t>
            </a:r>
            <a:r>
              <a:rPr lang="zh-CN" altLang="en-US" sz="2800" dirty="0" smtClean="0"/>
              <a:t> </a:t>
            </a:r>
            <a:r>
              <a:rPr lang="en-US" altLang="zh-CN" sz="2800" dirty="0" smtClean="0"/>
              <a:t>with</a:t>
            </a:r>
            <a:r>
              <a:rPr lang="zh-CN" altLang="en-US" sz="2800" dirty="0" smtClean="0"/>
              <a:t> </a:t>
            </a:r>
            <a:r>
              <a:rPr lang="en-US" altLang="zh-CN" sz="2800" dirty="0" smtClean="0"/>
              <a:t>most</a:t>
            </a:r>
            <a:r>
              <a:rPr lang="zh-CN" altLang="en-US" sz="2800" dirty="0" smtClean="0"/>
              <a:t> </a:t>
            </a:r>
            <a:r>
              <a:rPr lang="en-US" altLang="zh-CN" sz="2800" dirty="0" smtClean="0"/>
              <a:t>publications</a:t>
            </a:r>
            <a:r>
              <a:rPr lang="zh-CN" altLang="en-US" sz="2800" dirty="0" smtClean="0"/>
              <a:t> </a:t>
            </a:r>
            <a:r>
              <a:rPr lang="en-US" altLang="zh-CN" sz="2800" dirty="0" smtClean="0"/>
              <a:t>are</a:t>
            </a:r>
            <a:r>
              <a:rPr lang="zh-CN" altLang="en-US" sz="2800" dirty="0" smtClean="0"/>
              <a:t> </a:t>
            </a:r>
            <a:r>
              <a:rPr lang="en-US" altLang="zh-CN" sz="2800" dirty="0" smtClean="0"/>
              <a:t>analyzed</a:t>
            </a:r>
            <a:r>
              <a:rPr lang="zh-CN" altLang="en-US" sz="2800" dirty="0" smtClean="0"/>
              <a:t> </a:t>
            </a:r>
            <a:r>
              <a:rPr lang="en-US" altLang="zh-CN" sz="2800" dirty="0" smtClean="0"/>
              <a:t>in</a:t>
            </a:r>
            <a:r>
              <a:rPr lang="zh-CN" altLang="en-US" sz="2800" dirty="0" smtClean="0"/>
              <a:t> </a:t>
            </a:r>
            <a:r>
              <a:rPr lang="en-US" altLang="zh-CN" sz="2800" dirty="0" smtClean="0"/>
              <a:t>both</a:t>
            </a:r>
            <a:r>
              <a:rPr lang="zh-CN" altLang="en-US" sz="2800" dirty="0" smtClean="0"/>
              <a:t> </a:t>
            </a:r>
            <a:r>
              <a:rPr lang="en-US" altLang="zh-CN" sz="2800" dirty="0" smtClean="0"/>
              <a:t>countries.</a:t>
            </a:r>
            <a:r>
              <a:rPr lang="zh-CN" altLang="en-US" sz="2800" dirty="0" smtClean="0"/>
              <a:t> </a:t>
            </a:r>
            <a:r>
              <a:rPr lang="en-US" altLang="zh-CN" sz="2800" dirty="0" smtClean="0"/>
              <a:t>As</a:t>
            </a:r>
            <a:r>
              <a:rPr lang="zh-CN" altLang="en-US" sz="2800" dirty="0" smtClean="0"/>
              <a:t> </a:t>
            </a:r>
            <a:r>
              <a:rPr lang="en-US" altLang="zh-CN" sz="2800" dirty="0" smtClean="0"/>
              <a:t>shown</a:t>
            </a:r>
            <a:r>
              <a:rPr lang="zh-CN" altLang="en-US" sz="2800" dirty="0" smtClean="0"/>
              <a:t> </a:t>
            </a:r>
            <a:r>
              <a:rPr lang="en-US" altLang="zh-CN" sz="2800" dirty="0" smtClean="0"/>
              <a:t>in</a:t>
            </a:r>
            <a:r>
              <a:rPr lang="zh-CN" altLang="en-US" sz="2800" dirty="0" smtClean="0"/>
              <a:t> </a:t>
            </a:r>
            <a:r>
              <a:rPr lang="en-US" altLang="zh-CN" sz="2800" dirty="0" smtClean="0"/>
              <a:t>the</a:t>
            </a:r>
            <a:r>
              <a:rPr lang="zh-CN" altLang="en-US" sz="2800" dirty="0" smtClean="0"/>
              <a:t> </a:t>
            </a:r>
            <a:r>
              <a:rPr lang="en-US" altLang="zh-CN" sz="2800" dirty="0" smtClean="0"/>
              <a:t>figures</a:t>
            </a:r>
            <a:r>
              <a:rPr lang="zh-CN" altLang="en-US" sz="2800" dirty="0" smtClean="0"/>
              <a:t> </a:t>
            </a:r>
            <a:r>
              <a:rPr lang="en-US" altLang="zh-CN" sz="2800" dirty="0" smtClean="0"/>
              <a:t>and</a:t>
            </a:r>
            <a:r>
              <a:rPr lang="zh-CN" altLang="en-US" sz="2800" dirty="0" smtClean="0"/>
              <a:t> </a:t>
            </a:r>
            <a:r>
              <a:rPr lang="en-US" altLang="zh-CN" sz="2800" dirty="0" smtClean="0"/>
              <a:t>tables</a:t>
            </a:r>
            <a:r>
              <a:rPr lang="zh-CN" altLang="en-US" sz="2800" dirty="0" smtClean="0"/>
              <a:t> </a:t>
            </a:r>
            <a:r>
              <a:rPr lang="en-US" altLang="zh-CN" sz="2800" dirty="0" smtClean="0"/>
              <a:t>below,</a:t>
            </a:r>
            <a:r>
              <a:rPr lang="zh-CN" altLang="en-US" sz="2800" dirty="0" smtClean="0"/>
              <a:t> </a:t>
            </a:r>
            <a:r>
              <a:rPr lang="en-US" altLang="zh-CN" sz="2800" dirty="0" smtClean="0"/>
              <a:t>their</a:t>
            </a:r>
            <a:r>
              <a:rPr lang="zh-CN" altLang="en-US" sz="2800" dirty="0" smtClean="0"/>
              <a:t> </a:t>
            </a:r>
            <a:r>
              <a:rPr lang="en-US" altLang="zh-CN" sz="2800" dirty="0" smtClean="0"/>
              <a:t>behaviors</a:t>
            </a:r>
            <a:r>
              <a:rPr lang="zh-CN" altLang="en-US" sz="2800" dirty="0" smtClean="0"/>
              <a:t> </a:t>
            </a:r>
            <a:r>
              <a:rPr lang="en-US" altLang="zh-CN" sz="2800" dirty="0" smtClean="0"/>
              <a:t>are</a:t>
            </a:r>
            <a:r>
              <a:rPr lang="zh-CN" altLang="en-US" sz="2800" dirty="0" smtClean="0"/>
              <a:t> </a:t>
            </a:r>
            <a:r>
              <a:rPr lang="en-US" altLang="zh-CN" sz="2800" dirty="0" smtClean="0"/>
              <a:t>different:</a:t>
            </a:r>
            <a:r>
              <a:rPr lang="zh-CN" altLang="en-US" sz="2800" dirty="0" smtClean="0"/>
              <a:t> </a:t>
            </a:r>
            <a:r>
              <a:rPr lang="en-US" altLang="zh-CN" sz="2800" dirty="0" smtClean="0"/>
              <a:t>in</a:t>
            </a:r>
            <a:r>
              <a:rPr lang="zh-CN" altLang="en-US" sz="2800" dirty="0" smtClean="0"/>
              <a:t> </a:t>
            </a:r>
            <a:r>
              <a:rPr lang="en-US" altLang="zh-CN" sz="2800" dirty="0" smtClean="0"/>
              <a:t>USA,</a:t>
            </a:r>
            <a:r>
              <a:rPr lang="zh-CN" altLang="en-US" sz="2800" dirty="0" smtClean="0"/>
              <a:t> </a:t>
            </a:r>
            <a:r>
              <a:rPr lang="en-US" altLang="zh-CN" sz="2800" dirty="0" smtClean="0"/>
              <a:t>top</a:t>
            </a:r>
            <a:r>
              <a:rPr lang="zh-CN" altLang="en-US" sz="2800" dirty="0" smtClean="0"/>
              <a:t> </a:t>
            </a:r>
            <a:r>
              <a:rPr lang="en-US" altLang="zh-CN" sz="2800" dirty="0" smtClean="0"/>
              <a:t>14</a:t>
            </a:r>
            <a:r>
              <a:rPr lang="zh-CN" altLang="en-US" sz="2800" dirty="0" smtClean="0"/>
              <a:t> </a:t>
            </a:r>
            <a:r>
              <a:rPr lang="en-US" altLang="zh-CN" sz="2800" dirty="0" smtClean="0"/>
              <a:t>cities</a:t>
            </a:r>
            <a:r>
              <a:rPr lang="zh-CN" altLang="en-US" sz="2800" dirty="0" smtClean="0"/>
              <a:t> </a:t>
            </a:r>
            <a:r>
              <a:rPr lang="en-US" altLang="zh-CN" sz="2800" dirty="0" smtClean="0"/>
              <a:t>make</a:t>
            </a:r>
            <a:r>
              <a:rPr lang="zh-CN" altLang="en-US" sz="2800" dirty="0" smtClean="0"/>
              <a:t> </a:t>
            </a:r>
            <a:r>
              <a:rPr lang="en-US" altLang="zh-CN" sz="2800" dirty="0" smtClean="0"/>
              <a:t>up</a:t>
            </a:r>
            <a:r>
              <a:rPr lang="zh-CN" altLang="en-US" sz="2800" dirty="0" smtClean="0"/>
              <a:t> </a:t>
            </a:r>
            <a:r>
              <a:rPr lang="en-US" altLang="zh-CN" sz="2800" dirty="0" smtClean="0"/>
              <a:t>the</a:t>
            </a:r>
            <a:r>
              <a:rPr lang="zh-CN" altLang="en-US" sz="2800" dirty="0" smtClean="0"/>
              <a:t> </a:t>
            </a:r>
            <a:r>
              <a:rPr lang="en-US" altLang="zh-CN" sz="2800" dirty="0" smtClean="0"/>
              <a:t>40%</a:t>
            </a:r>
            <a:r>
              <a:rPr lang="zh-CN" altLang="en-US" sz="2800" dirty="0" smtClean="0"/>
              <a:t> </a:t>
            </a:r>
            <a:r>
              <a:rPr lang="en-US" altLang="zh-CN" sz="2800" dirty="0" smtClean="0"/>
              <a:t>of</a:t>
            </a:r>
            <a:r>
              <a:rPr lang="zh-CN" altLang="en-US" sz="2800" dirty="0" smtClean="0"/>
              <a:t> </a:t>
            </a:r>
            <a:r>
              <a:rPr lang="en-US" altLang="zh-CN" sz="2800" dirty="0" smtClean="0"/>
              <a:t>all</a:t>
            </a:r>
            <a:r>
              <a:rPr lang="zh-CN" altLang="en-US" sz="2800" dirty="0" smtClean="0"/>
              <a:t> </a:t>
            </a:r>
            <a:r>
              <a:rPr lang="en-US" altLang="zh-CN" sz="2800" dirty="0" smtClean="0"/>
              <a:t>publications,</a:t>
            </a:r>
            <a:r>
              <a:rPr lang="zh-CN" altLang="en-US" sz="2800" dirty="0" smtClean="0"/>
              <a:t> </a:t>
            </a:r>
            <a:r>
              <a:rPr lang="en-US" altLang="zh-CN" sz="2800" dirty="0" smtClean="0"/>
              <a:t>where</a:t>
            </a:r>
            <a:r>
              <a:rPr lang="zh-CN" altLang="en-US" sz="2800" dirty="0" smtClean="0"/>
              <a:t> </a:t>
            </a:r>
            <a:r>
              <a:rPr lang="en-US" altLang="zh-CN" sz="2800" dirty="0" smtClean="0"/>
              <a:t>Boston</a:t>
            </a:r>
            <a:r>
              <a:rPr lang="zh-CN" altLang="en-US" sz="2800" dirty="0" smtClean="0"/>
              <a:t> </a:t>
            </a:r>
            <a:r>
              <a:rPr lang="en-US" altLang="zh-CN" sz="2800" dirty="0" smtClean="0"/>
              <a:t>contributes</a:t>
            </a:r>
            <a:r>
              <a:rPr lang="zh-CN" altLang="en-US" sz="2800" dirty="0" smtClean="0"/>
              <a:t> </a:t>
            </a:r>
            <a:r>
              <a:rPr lang="en-US" altLang="zh-CN" sz="2800" dirty="0" smtClean="0"/>
              <a:t>the</a:t>
            </a:r>
            <a:r>
              <a:rPr lang="zh-CN" altLang="en-US" sz="2800" dirty="0" smtClean="0"/>
              <a:t> </a:t>
            </a:r>
            <a:r>
              <a:rPr lang="en-US" altLang="zh-CN" sz="2800" dirty="0" smtClean="0"/>
              <a:t>most</a:t>
            </a:r>
            <a:r>
              <a:rPr lang="zh-CN" altLang="en-US" sz="2800" dirty="0" smtClean="0"/>
              <a:t> </a:t>
            </a:r>
            <a:r>
              <a:rPr lang="en-US" altLang="zh-CN" sz="2800" dirty="0" smtClean="0"/>
              <a:t>(6.5%</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publication)</a:t>
            </a:r>
            <a:r>
              <a:rPr lang="zh-CN" altLang="en-US" sz="2800" dirty="0" smtClean="0"/>
              <a:t>； </a:t>
            </a:r>
            <a:r>
              <a:rPr lang="en-US" altLang="zh-CN" sz="2800" dirty="0" smtClean="0"/>
              <a:t>whereas</a:t>
            </a:r>
            <a:r>
              <a:rPr lang="zh-CN" altLang="en-US" sz="2800" dirty="0" smtClean="0"/>
              <a:t> </a:t>
            </a:r>
            <a:r>
              <a:rPr lang="en-US" altLang="zh-CN" sz="2800" dirty="0" smtClean="0"/>
              <a:t>in</a:t>
            </a:r>
            <a:r>
              <a:rPr lang="zh-CN" altLang="en-US" sz="2800" dirty="0" smtClean="0"/>
              <a:t> </a:t>
            </a:r>
            <a:r>
              <a:rPr lang="en-US" altLang="zh-CN" sz="2800" dirty="0" smtClean="0"/>
              <a:t>China,</a:t>
            </a:r>
            <a:r>
              <a:rPr lang="zh-CN" altLang="en-US" sz="2800" dirty="0" smtClean="0"/>
              <a:t> </a:t>
            </a:r>
            <a:r>
              <a:rPr lang="en-US" altLang="zh-CN" sz="2800" dirty="0" smtClean="0"/>
              <a:t>there</a:t>
            </a:r>
            <a:r>
              <a:rPr lang="zh-CN" altLang="en-US" sz="2800" dirty="0" smtClean="0"/>
              <a:t> </a:t>
            </a:r>
            <a:r>
              <a:rPr lang="en-US" altLang="zh-CN" sz="2800" dirty="0" smtClean="0"/>
              <a:t>are</a:t>
            </a:r>
            <a:r>
              <a:rPr lang="zh-CN" altLang="en-US" sz="2800" dirty="0" smtClean="0"/>
              <a:t> </a:t>
            </a:r>
            <a:r>
              <a:rPr lang="en-US" altLang="zh-CN" sz="2800" dirty="0" smtClean="0"/>
              <a:t>only</a:t>
            </a:r>
            <a:r>
              <a:rPr lang="zh-CN" altLang="en-US" sz="2800" dirty="0" smtClean="0"/>
              <a:t> </a:t>
            </a:r>
            <a:r>
              <a:rPr lang="en-US" altLang="zh-CN" sz="2800" dirty="0" smtClean="0"/>
              <a:t>four.</a:t>
            </a:r>
            <a:r>
              <a:rPr lang="zh-CN" altLang="en-US" sz="2800" dirty="0" smtClean="0"/>
              <a:t> </a:t>
            </a:r>
            <a:r>
              <a:rPr lang="en-US" altLang="zh-CN" sz="2800" dirty="0" smtClean="0"/>
              <a:t>Two</a:t>
            </a:r>
            <a:r>
              <a:rPr lang="zh-CN" altLang="en-US" sz="2800" dirty="0" smtClean="0"/>
              <a:t> </a:t>
            </a:r>
            <a:r>
              <a:rPr lang="en-US" altLang="zh-CN" sz="2800" dirty="0" smtClean="0"/>
              <a:t>super</a:t>
            </a:r>
            <a:r>
              <a:rPr lang="zh-CN" altLang="en-US" sz="2800" dirty="0" smtClean="0"/>
              <a:t> </a:t>
            </a:r>
            <a:r>
              <a:rPr lang="en-US" altLang="zh-CN" sz="2800" dirty="0" smtClean="0"/>
              <a:t>cities,</a:t>
            </a:r>
            <a:r>
              <a:rPr lang="zh-CN" altLang="en-US" sz="2800" dirty="0" smtClean="0"/>
              <a:t> </a:t>
            </a:r>
            <a:r>
              <a:rPr lang="en-US" altLang="zh-CN" sz="2800" dirty="0" smtClean="0"/>
              <a:t>Beijing</a:t>
            </a:r>
            <a:r>
              <a:rPr lang="zh-CN" altLang="en-US" sz="2800" dirty="0" smtClean="0"/>
              <a:t> </a:t>
            </a:r>
            <a:r>
              <a:rPr lang="en-US" altLang="zh-CN" sz="2800" dirty="0" smtClean="0"/>
              <a:t>and</a:t>
            </a:r>
            <a:r>
              <a:rPr lang="zh-CN" altLang="en-US" sz="2800" dirty="0" smtClean="0"/>
              <a:t> </a:t>
            </a:r>
            <a:r>
              <a:rPr lang="en-US" altLang="zh-CN" sz="2800" dirty="0" smtClean="0"/>
              <a:t>Shanghai,</a:t>
            </a:r>
            <a:r>
              <a:rPr lang="zh-CN" altLang="en-US" sz="2800" dirty="0" smtClean="0"/>
              <a:t> </a:t>
            </a:r>
            <a:r>
              <a:rPr lang="en-US" altLang="zh-CN" sz="2800" dirty="0" smtClean="0"/>
              <a:t>both</a:t>
            </a:r>
            <a:r>
              <a:rPr lang="zh-CN" altLang="en-US" sz="2800" dirty="0" smtClean="0"/>
              <a:t> </a:t>
            </a:r>
            <a:r>
              <a:rPr lang="en-US" altLang="zh-CN" sz="2800" dirty="0" smtClean="0"/>
              <a:t>contribute</a:t>
            </a:r>
            <a:r>
              <a:rPr lang="zh-CN" altLang="en-US" sz="2800" dirty="0" smtClean="0"/>
              <a:t> </a:t>
            </a:r>
            <a:r>
              <a:rPr lang="en-US" altLang="zh-CN" sz="2800" dirty="0" smtClean="0"/>
              <a:t>the</a:t>
            </a:r>
            <a:r>
              <a:rPr lang="zh-CN" altLang="en-US" sz="2800" dirty="0" smtClean="0"/>
              <a:t> </a:t>
            </a:r>
            <a:r>
              <a:rPr lang="en-US" altLang="zh-CN" sz="2800" dirty="0" smtClean="0"/>
              <a:t>majority</a:t>
            </a:r>
            <a:r>
              <a:rPr lang="zh-CN" altLang="en-US" sz="2800" dirty="0" smtClean="0"/>
              <a:t> </a:t>
            </a:r>
            <a:r>
              <a:rPr lang="en-US" altLang="zh-CN" sz="2800" dirty="0" smtClean="0"/>
              <a:t>(15.7%</a:t>
            </a:r>
            <a:r>
              <a:rPr lang="zh-CN" altLang="en-US" sz="2800" dirty="0" smtClean="0"/>
              <a:t> </a:t>
            </a:r>
            <a:r>
              <a:rPr lang="en-US" altLang="zh-CN" sz="2800" dirty="0" smtClean="0"/>
              <a:t>and</a:t>
            </a:r>
            <a:r>
              <a:rPr lang="zh-CN" altLang="en-US" sz="2800" dirty="0" smtClean="0"/>
              <a:t> </a:t>
            </a:r>
            <a:r>
              <a:rPr lang="en-US" altLang="zh-CN" sz="2800" dirty="0" smtClean="0"/>
              <a:t>12.0%).</a:t>
            </a: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algn="just"/>
            <a:endParaRPr lang="en-US" sz="4000" b="1" dirty="0">
              <a:solidFill>
                <a:srgbClr val="CC3300"/>
              </a:solidFill>
            </a:endParaRPr>
          </a:p>
        </p:txBody>
      </p:sp>
      <p:grpSp>
        <p:nvGrpSpPr>
          <p:cNvPr id="48" name="Group 47"/>
          <p:cNvGrpSpPr/>
          <p:nvPr/>
        </p:nvGrpSpPr>
        <p:grpSpPr>
          <a:xfrm>
            <a:off x="33147000" y="19354800"/>
            <a:ext cx="9296400" cy="3600376"/>
            <a:chOff x="12115800" y="11734800"/>
            <a:chExt cx="9296400" cy="3600376"/>
          </a:xfrm>
        </p:grpSpPr>
        <p:pic>
          <p:nvPicPr>
            <p:cNvPr id="49" name="Picture 48" descr="8-kfrom1to16.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15800" y="11734800"/>
              <a:ext cx="5400000" cy="3600376"/>
            </a:xfrm>
            <a:prstGeom prst="rect">
              <a:avLst/>
            </a:prstGeom>
            <a:noFill/>
            <a:ln>
              <a:noFill/>
            </a:ln>
          </p:spPr>
        </p:pic>
        <p:sp>
          <p:nvSpPr>
            <p:cNvPr id="50" name="Text Box 22"/>
            <p:cNvSpPr txBox="1">
              <a:spLocks noChangeArrowheads="1"/>
            </p:cNvSpPr>
            <p:nvPr/>
          </p:nvSpPr>
          <p:spPr bwMode="auto">
            <a:xfrm>
              <a:off x="17287200" y="11812238"/>
              <a:ext cx="4125000" cy="3441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9.</a:t>
              </a:r>
              <a:r>
                <a:rPr lang="zh-CN" altLang="en-US" sz="2000" i="1" dirty="0" smtClean="0"/>
                <a:t> </a:t>
              </a:r>
              <a:r>
                <a:rPr lang="en-US" altLang="zh-CN" sz="2000" dirty="0" smtClean="0"/>
                <a:t>The</a:t>
              </a:r>
              <a:r>
                <a:rPr lang="zh-CN" altLang="en-US" sz="2000" dirty="0" smtClean="0"/>
                <a:t> </a:t>
              </a:r>
              <a:r>
                <a:rPr lang="en-US" altLang="zh-CN" sz="2000" dirty="0" smtClean="0"/>
                <a:t>change</a:t>
              </a:r>
              <a:r>
                <a:rPr lang="zh-CN" altLang="en-US" sz="2000" dirty="0" smtClean="0"/>
                <a:t> </a:t>
              </a:r>
              <a:r>
                <a:rPr lang="en-US" altLang="zh-CN" sz="2000" dirty="0" smtClean="0"/>
                <a:t>of</a:t>
              </a:r>
              <a:r>
                <a:rPr lang="zh-CN" altLang="en-US" sz="2000" dirty="0" smtClean="0"/>
                <a:t> </a:t>
              </a:r>
              <a:r>
                <a:rPr lang="en-US" altLang="zh-CN" sz="2000" dirty="0" smtClean="0"/>
                <a:t>average</a:t>
              </a:r>
              <a:r>
                <a:rPr lang="zh-CN" altLang="en-US" sz="2000" dirty="0" smtClean="0"/>
                <a:t> </a:t>
              </a:r>
              <a:r>
                <a:rPr lang="en-US" altLang="zh-CN" sz="2000" dirty="0" smtClean="0"/>
                <a:t>distance</a:t>
              </a:r>
              <a:r>
                <a:rPr lang="zh-CN" altLang="en-US" sz="2000" dirty="0" smtClean="0"/>
                <a:t> </a:t>
              </a:r>
              <a:r>
                <a:rPr lang="en-US" altLang="zh-CN" sz="2000" dirty="0" smtClean="0"/>
                <a:t>(in</a:t>
              </a:r>
              <a:r>
                <a:rPr lang="zh-CN" altLang="en-US" sz="2000" dirty="0" smtClean="0"/>
                <a:t> </a:t>
              </a:r>
              <a:r>
                <a:rPr lang="en-US" altLang="zh-CN" sz="2000" dirty="0" smtClean="0"/>
                <a:t>miles)</a:t>
              </a:r>
              <a:r>
                <a:rPr lang="zh-CN" altLang="en-US" sz="2000" dirty="0" smtClean="0"/>
                <a:t> </a:t>
              </a:r>
              <a:r>
                <a:rPr lang="en-US" altLang="zh-CN" sz="2000" dirty="0" smtClean="0"/>
                <a:t>versus</a:t>
              </a:r>
              <a:r>
                <a:rPr lang="zh-CN" altLang="en-US" sz="2000" dirty="0" smtClean="0"/>
                <a:t> </a:t>
              </a:r>
              <a:r>
                <a:rPr lang="en-US" altLang="zh-CN" sz="2000" dirty="0" smtClean="0"/>
                <a:t>the</a:t>
              </a:r>
              <a:r>
                <a:rPr lang="zh-CN" altLang="en-US" sz="2000" dirty="0" smtClean="0"/>
                <a:t> </a:t>
              </a:r>
              <a:r>
                <a:rPr lang="en-US" altLang="zh-CN" sz="2000" dirty="0" smtClean="0"/>
                <a:t>change</a:t>
              </a:r>
              <a:r>
                <a:rPr lang="zh-CN" altLang="en-US" sz="2000" dirty="0" smtClean="0"/>
                <a:t> </a:t>
              </a:r>
              <a:r>
                <a:rPr lang="en-US" altLang="zh-CN" sz="2000" dirty="0" smtClean="0"/>
                <a:t>of</a:t>
              </a:r>
              <a:r>
                <a:rPr lang="zh-CN" altLang="en-US" sz="2000" dirty="0" smtClean="0"/>
                <a:t> </a:t>
              </a:r>
              <a:r>
                <a:rPr lang="en-US" altLang="zh-CN" sz="2000" dirty="0" smtClean="0"/>
                <a:t>k</a:t>
              </a:r>
              <a:r>
                <a:rPr lang="zh-CN" altLang="en-US" sz="2000" dirty="0" smtClean="0"/>
                <a:t> </a:t>
              </a:r>
              <a:r>
                <a:rPr lang="en-US" altLang="zh-CN" sz="2000" dirty="0" smtClean="0"/>
                <a:t>values.</a:t>
              </a:r>
              <a:r>
                <a:rPr lang="zh-CN" altLang="en-US" sz="2000" dirty="0" smtClean="0"/>
                <a:t> </a:t>
              </a:r>
              <a:endParaRPr lang="en-US" altLang="zh-CN" sz="2000" dirty="0" smtClean="0"/>
            </a:p>
            <a:p>
              <a:pPr algn="just" eaLnBrk="1" hangingPunct="1"/>
              <a:endParaRPr lang="en-US" altLang="zh-CN" sz="2000" dirty="0" smtClean="0"/>
            </a:p>
            <a:p>
              <a:pPr algn="just" eaLnBrk="1" hangingPunct="1"/>
              <a:r>
                <a:rPr lang="en-US" altLang="zh-CN" sz="2000" dirty="0" smtClean="0"/>
                <a:t>As</a:t>
              </a:r>
              <a:r>
                <a:rPr lang="zh-CN" altLang="en-US" sz="2000" dirty="0" smtClean="0"/>
                <a:t> </a:t>
              </a:r>
              <a:r>
                <a:rPr lang="en-US" altLang="zh-CN" sz="2000" dirty="0" smtClean="0"/>
                <a:t>the</a:t>
              </a:r>
              <a:r>
                <a:rPr lang="zh-CN" altLang="en-US" sz="2000" dirty="0" smtClean="0"/>
                <a:t> </a:t>
              </a:r>
              <a:r>
                <a:rPr lang="en-US" altLang="zh-CN" sz="2000" dirty="0" smtClean="0"/>
                <a:t>cluster</a:t>
              </a:r>
              <a:r>
                <a:rPr lang="zh-CN" altLang="en-US" sz="2000" dirty="0" smtClean="0"/>
                <a:t> </a:t>
              </a:r>
              <a:r>
                <a:rPr lang="en-US" altLang="zh-CN" sz="2000" dirty="0" smtClean="0"/>
                <a:t>number</a:t>
              </a:r>
              <a:r>
                <a:rPr lang="zh-CN" altLang="en-US" sz="2000" dirty="0" smtClean="0"/>
                <a:t> </a:t>
              </a:r>
              <a:r>
                <a:rPr lang="en-US" altLang="zh-CN" sz="2000" dirty="0" smtClean="0"/>
                <a:t>increases,</a:t>
              </a:r>
              <a:r>
                <a:rPr lang="zh-CN" altLang="en-US" sz="2000" dirty="0" smtClean="0"/>
                <a:t> </a:t>
              </a:r>
              <a:r>
                <a:rPr lang="en-US" altLang="zh-CN" sz="2000" dirty="0" smtClean="0"/>
                <a:t>the</a:t>
              </a:r>
              <a:r>
                <a:rPr lang="zh-CN" altLang="en-US" sz="2000" dirty="0" smtClean="0"/>
                <a:t> </a:t>
              </a:r>
              <a:r>
                <a:rPr lang="en-US" altLang="zh-CN" sz="2000" dirty="0" smtClean="0"/>
                <a:t>distance</a:t>
              </a:r>
              <a:r>
                <a:rPr lang="zh-CN" altLang="en-US" sz="2000" dirty="0" smtClean="0"/>
                <a:t> </a:t>
              </a:r>
              <a:r>
                <a:rPr lang="en-US" altLang="zh-CN" sz="2000" dirty="0" smtClean="0"/>
                <a:t>(RMSVD)</a:t>
              </a:r>
              <a:r>
                <a:rPr lang="zh-CN" altLang="en-US" sz="2000" dirty="0" smtClean="0"/>
                <a:t> </a:t>
              </a:r>
              <a:r>
                <a:rPr lang="en-US" altLang="zh-CN" sz="2000" dirty="0" smtClean="0"/>
                <a:t>drops.</a:t>
              </a:r>
              <a:r>
                <a:rPr lang="zh-CN" altLang="en-US" sz="2000" dirty="0" smtClean="0"/>
                <a:t> </a:t>
              </a:r>
              <a:r>
                <a:rPr lang="en-US" altLang="zh-CN" sz="2000" dirty="0" smtClean="0"/>
                <a:t>And</a:t>
              </a:r>
              <a:r>
                <a:rPr lang="zh-CN" altLang="en-US" sz="2000" dirty="0" smtClean="0"/>
                <a:t> </a:t>
              </a:r>
              <a:r>
                <a:rPr lang="en-US" altLang="zh-CN" sz="2000" dirty="0" smtClean="0"/>
                <a:t>when</a:t>
              </a:r>
              <a:r>
                <a:rPr lang="zh-CN" altLang="en-US" sz="2000" dirty="0" smtClean="0"/>
                <a:t> </a:t>
              </a:r>
              <a:r>
                <a:rPr lang="en-US" altLang="zh-CN" sz="2000" dirty="0" smtClean="0"/>
                <a:t>the</a:t>
              </a:r>
              <a:r>
                <a:rPr lang="zh-CN" altLang="en-US" sz="2000" dirty="0" smtClean="0"/>
                <a:t> </a:t>
              </a:r>
              <a:r>
                <a:rPr lang="en-US" altLang="zh-CN" sz="2000" dirty="0" smtClean="0"/>
                <a:t>number</a:t>
              </a:r>
              <a:r>
                <a:rPr lang="zh-CN" altLang="en-US" sz="2000" dirty="0" smtClean="0"/>
                <a:t> </a:t>
              </a:r>
              <a:r>
                <a:rPr lang="en-US" altLang="zh-CN" sz="2000" dirty="0" smtClean="0"/>
                <a:t>of</a:t>
              </a:r>
              <a:r>
                <a:rPr lang="zh-CN" altLang="en-US" sz="2000" dirty="0" smtClean="0"/>
                <a:t> </a:t>
              </a:r>
              <a:r>
                <a:rPr lang="en-US" altLang="zh-CN" sz="2000" dirty="0" smtClean="0"/>
                <a:t>clusters</a:t>
              </a:r>
              <a:r>
                <a:rPr lang="zh-CN" altLang="en-US" sz="2000" dirty="0" smtClean="0"/>
                <a:t> </a:t>
              </a:r>
              <a:r>
                <a:rPr lang="en-US" altLang="zh-CN" sz="2000" dirty="0" smtClean="0"/>
                <a:t>reaches</a:t>
              </a:r>
              <a:r>
                <a:rPr lang="zh-CN" altLang="en-US" sz="2000" dirty="0" smtClean="0"/>
                <a:t> </a:t>
              </a:r>
              <a:r>
                <a:rPr lang="en-US" altLang="zh-CN" sz="2000" dirty="0" smtClean="0"/>
                <a:t>4,</a:t>
              </a:r>
              <a:r>
                <a:rPr lang="zh-CN" altLang="en-US" sz="2000" dirty="0" smtClean="0"/>
                <a:t> </a:t>
              </a:r>
              <a:r>
                <a:rPr lang="en-US" altLang="zh-CN" sz="2000" dirty="0" smtClean="0"/>
                <a:t>the</a:t>
              </a:r>
              <a:r>
                <a:rPr lang="zh-CN" altLang="en-US" sz="2000" dirty="0" smtClean="0"/>
                <a:t> </a:t>
              </a:r>
              <a:r>
                <a:rPr lang="en-US" altLang="zh-CN" sz="2000" dirty="0" smtClean="0"/>
                <a:t>average</a:t>
              </a:r>
              <a:r>
                <a:rPr lang="zh-CN" altLang="en-US" sz="2000" dirty="0" smtClean="0"/>
                <a:t> </a:t>
              </a:r>
              <a:r>
                <a:rPr lang="en-US" altLang="zh-CN" sz="2000" dirty="0" smtClean="0"/>
                <a:t>distance</a:t>
              </a:r>
              <a:r>
                <a:rPr lang="zh-CN" altLang="en-US" sz="2000" dirty="0" smtClean="0"/>
                <a:t> </a:t>
              </a:r>
              <a:r>
                <a:rPr lang="en-US" altLang="zh-CN" sz="2000" dirty="0" smtClean="0"/>
                <a:t>gets</a:t>
              </a:r>
              <a:r>
                <a:rPr lang="zh-CN" altLang="en-US" sz="2000" dirty="0" smtClean="0"/>
                <a:t> </a:t>
              </a:r>
              <a:r>
                <a:rPr lang="en-US" altLang="zh-CN" sz="2000" dirty="0" smtClean="0"/>
                <a:t>100</a:t>
              </a:r>
              <a:r>
                <a:rPr lang="zh-CN" altLang="en-US" sz="2000" dirty="0" smtClean="0"/>
                <a:t> </a:t>
              </a:r>
              <a:r>
                <a:rPr lang="en-US" altLang="zh-CN" sz="2000" dirty="0" smtClean="0"/>
                <a:t>miles,</a:t>
              </a:r>
              <a:r>
                <a:rPr lang="zh-CN" altLang="en-US" sz="2000" dirty="0" smtClean="0"/>
                <a:t> </a:t>
              </a:r>
              <a:r>
                <a:rPr lang="en-US" altLang="zh-CN" sz="2000" dirty="0" smtClean="0"/>
                <a:t>according</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USA</a:t>
              </a:r>
              <a:r>
                <a:rPr lang="zh-CN" altLang="en-US" sz="2000" dirty="0" smtClean="0"/>
                <a:t> </a:t>
              </a:r>
              <a:r>
                <a:rPr lang="en-US" altLang="zh-CN" sz="2000" dirty="0" smtClean="0"/>
                <a:t>dataset.</a:t>
              </a:r>
              <a:endParaRPr lang="en-AU" sz="2000" dirty="0"/>
            </a:p>
          </p:txBody>
        </p:sp>
      </p:grpSp>
      <p:grpSp>
        <p:nvGrpSpPr>
          <p:cNvPr id="45" name="Group 44"/>
          <p:cNvGrpSpPr/>
          <p:nvPr/>
        </p:nvGrpSpPr>
        <p:grpSpPr>
          <a:xfrm>
            <a:off x="33326500" y="6945221"/>
            <a:ext cx="9079988" cy="6088271"/>
            <a:chOff x="12192000" y="4831209"/>
            <a:chExt cx="9079988" cy="6088271"/>
          </a:xfrm>
        </p:grpSpPr>
        <p:pic>
          <p:nvPicPr>
            <p:cNvPr id="46" name="Picture 45" descr="4-clusteringofalldata.png"/>
            <p:cNvPicPr>
              <a:picLocks noChangeAspect="1"/>
            </p:cNvPicPr>
            <p:nvPr/>
          </p:nvPicPr>
          <p:blipFill rotWithShape="1">
            <a:blip r:embed="rId7" cstate="print">
              <a:extLst>
                <a:ext uri="{28A0092B-C50C-407E-A947-70E740481C1C}">
                  <a14:useLocalDpi xmlns:a14="http://schemas.microsoft.com/office/drawing/2010/main" val="0"/>
                </a:ext>
              </a:extLst>
            </a:blip>
            <a:srcRect b="4876"/>
            <a:stretch/>
          </p:blipFill>
          <p:spPr bwMode="auto">
            <a:xfrm>
              <a:off x="12192000" y="4831209"/>
              <a:ext cx="9000000" cy="5707271"/>
            </a:xfrm>
            <a:prstGeom prst="rect">
              <a:avLst/>
            </a:prstGeom>
            <a:noFill/>
            <a:ln>
              <a:noFill/>
            </a:ln>
            <a:extLst>
              <a:ext uri="{53640926-AAD7-44D8-BBD7-CCE9431645EC}">
                <a14:shadowObscured xmlns:a14="http://schemas.microsoft.com/office/drawing/2010/main"/>
              </a:ext>
            </a:extLst>
          </p:spPr>
        </p:pic>
        <p:sp>
          <p:nvSpPr>
            <p:cNvPr id="47" name="Text Box 14"/>
            <p:cNvSpPr txBox="1">
              <a:spLocks noChangeArrowheads="1"/>
            </p:cNvSpPr>
            <p:nvPr/>
          </p:nvSpPr>
          <p:spPr bwMode="auto">
            <a:xfrm>
              <a:off x="12356588" y="10519370"/>
              <a:ext cx="891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Figure</a:t>
              </a:r>
              <a:r>
                <a:rPr lang="zh-CN" altLang="en-US" sz="2000" i="1" dirty="0" smtClean="0"/>
                <a:t> </a:t>
              </a:r>
              <a:r>
                <a:rPr lang="en-US" altLang="zh-CN" sz="2000" i="1" dirty="0"/>
                <a:t>7</a:t>
              </a:r>
              <a:r>
                <a:rPr lang="en-US" altLang="zh-CN" sz="2000" i="1" dirty="0" smtClean="0"/>
                <a:t>.</a:t>
              </a:r>
              <a:r>
                <a:rPr lang="zh-CN" altLang="en-US" sz="2000" dirty="0" smtClean="0"/>
                <a:t> </a:t>
              </a:r>
              <a:r>
                <a:rPr lang="en-US" altLang="zh-CN" sz="2000" dirty="0"/>
                <a:t>The</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distribution</a:t>
              </a:r>
              <a:r>
                <a:rPr lang="zh-CN" altLang="en-US" sz="2000" dirty="0"/>
                <a:t> </a:t>
              </a:r>
              <a:r>
                <a:rPr lang="en-US" altLang="zh-CN" sz="2000" dirty="0"/>
                <a:t>in</a:t>
              </a:r>
              <a:r>
                <a:rPr lang="zh-CN" altLang="en-US" sz="2000" dirty="0"/>
                <a:t> </a:t>
              </a:r>
              <a:r>
                <a:rPr lang="en-US" altLang="zh-CN" sz="2000" dirty="0" smtClean="0"/>
                <a:t>USA</a:t>
              </a:r>
              <a:r>
                <a:rPr lang="zh-CN" altLang="en-US" sz="2000" dirty="0" smtClean="0"/>
                <a:t> </a:t>
              </a:r>
              <a:r>
                <a:rPr lang="en-US" altLang="zh-CN" sz="2000" dirty="0"/>
                <a:t>by</a:t>
              </a:r>
              <a:r>
                <a:rPr lang="zh-CN" altLang="en-US" sz="2000" dirty="0"/>
                <a:t> </a:t>
              </a:r>
              <a:r>
                <a:rPr lang="en-US" altLang="zh-CN" sz="2000" dirty="0"/>
                <a:t>different</a:t>
              </a:r>
              <a:r>
                <a:rPr lang="zh-CN" altLang="en-US" sz="2000" dirty="0"/>
                <a:t> </a:t>
              </a:r>
              <a:r>
                <a:rPr lang="en-US" altLang="zh-CN" sz="2000" dirty="0"/>
                <a:t>clusters.</a:t>
              </a:r>
              <a:endParaRPr lang="en-AU" sz="2000" dirty="0"/>
            </a:p>
          </p:txBody>
        </p:sp>
      </p:grpSp>
      <p:grpSp>
        <p:nvGrpSpPr>
          <p:cNvPr id="58" name="Group 57"/>
          <p:cNvGrpSpPr/>
          <p:nvPr/>
        </p:nvGrpSpPr>
        <p:grpSpPr>
          <a:xfrm>
            <a:off x="33326500" y="13154589"/>
            <a:ext cx="9000000" cy="6069510"/>
            <a:chOff x="22707600" y="20010000"/>
            <a:chExt cx="9000000" cy="6069510"/>
          </a:xfrm>
        </p:grpSpPr>
        <p:pic>
          <p:nvPicPr>
            <p:cNvPr id="59" name="Picture 58" descr="../../../../china5-clusteringofalldata.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707600" y="20010000"/>
              <a:ext cx="9000000" cy="5997000"/>
            </a:xfrm>
            <a:prstGeom prst="rect">
              <a:avLst/>
            </a:prstGeom>
            <a:noFill/>
            <a:ln>
              <a:noFill/>
            </a:ln>
          </p:spPr>
        </p:pic>
        <p:sp>
          <p:nvSpPr>
            <p:cNvPr id="60" name="Text Box 14"/>
            <p:cNvSpPr txBox="1">
              <a:spLocks noChangeArrowheads="1"/>
            </p:cNvSpPr>
            <p:nvPr/>
          </p:nvSpPr>
          <p:spPr bwMode="auto">
            <a:xfrm>
              <a:off x="22783800" y="25679400"/>
              <a:ext cx="891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Figure</a:t>
              </a:r>
              <a:r>
                <a:rPr lang="zh-CN" altLang="en-US" sz="2000" i="1" dirty="0" smtClean="0"/>
                <a:t> </a:t>
              </a:r>
              <a:r>
                <a:rPr lang="en-US" altLang="zh-CN" sz="2000" i="1" dirty="0"/>
                <a:t>8</a:t>
              </a:r>
              <a:r>
                <a:rPr lang="en-US" altLang="zh-CN" sz="2000" i="1" dirty="0" smtClean="0"/>
                <a:t>.</a:t>
              </a:r>
              <a:r>
                <a:rPr lang="zh-CN" altLang="en-US" sz="2000" dirty="0" smtClean="0"/>
                <a:t> </a:t>
              </a:r>
              <a:r>
                <a:rPr lang="en-US" altLang="zh-CN" sz="2000" dirty="0"/>
                <a:t>The</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distribution</a:t>
              </a:r>
              <a:r>
                <a:rPr lang="zh-CN" altLang="en-US" sz="2000" dirty="0"/>
                <a:t> </a:t>
              </a:r>
              <a:r>
                <a:rPr lang="en-US" altLang="zh-CN" sz="2000" dirty="0"/>
                <a:t>in</a:t>
              </a:r>
              <a:r>
                <a:rPr lang="zh-CN" altLang="en-US" sz="2000" dirty="0"/>
                <a:t> </a:t>
              </a:r>
              <a:r>
                <a:rPr lang="en-US" altLang="zh-CN" sz="2000" dirty="0"/>
                <a:t>China</a:t>
              </a:r>
              <a:r>
                <a:rPr lang="zh-CN" altLang="en-US" sz="2000" dirty="0"/>
                <a:t> </a:t>
              </a:r>
              <a:r>
                <a:rPr lang="en-US" altLang="zh-CN" sz="2000" dirty="0"/>
                <a:t>by</a:t>
              </a:r>
              <a:r>
                <a:rPr lang="zh-CN" altLang="en-US" sz="2000" dirty="0"/>
                <a:t> </a:t>
              </a:r>
              <a:r>
                <a:rPr lang="en-US" altLang="zh-CN" sz="2000" dirty="0"/>
                <a:t>different</a:t>
              </a:r>
              <a:r>
                <a:rPr lang="zh-CN" altLang="en-US" sz="2000" dirty="0"/>
                <a:t> </a:t>
              </a:r>
              <a:r>
                <a:rPr lang="en-US" altLang="zh-CN" sz="2000" dirty="0"/>
                <a:t>clusters.</a:t>
              </a:r>
              <a:endParaRPr lang="en-AU" sz="2000" dirty="0"/>
            </a:p>
          </p:txBody>
        </p:sp>
      </p:grpSp>
      <p:grpSp>
        <p:nvGrpSpPr>
          <p:cNvPr id="64" name="Group 63">
            <a:extLst>
              <a:ext uri="{FF2B5EF4-FFF2-40B4-BE49-F238E27FC236}">
                <a16:creationId xmlns="" xmlns:a16="http://schemas.microsoft.com/office/drawing/2014/main" id="{F54C6E50-982B-4F6D-96B4-944E5C608D1A}"/>
              </a:ext>
            </a:extLst>
          </p:cNvPr>
          <p:cNvGrpSpPr/>
          <p:nvPr/>
        </p:nvGrpSpPr>
        <p:grpSpPr>
          <a:xfrm>
            <a:off x="12573000" y="10896600"/>
            <a:ext cx="8079185" cy="3319272"/>
            <a:chOff x="13153960" y="8077200"/>
            <a:chExt cx="7344714" cy="2743200"/>
          </a:xfrm>
        </p:grpSpPr>
        <p:pic>
          <p:nvPicPr>
            <p:cNvPr id="65" name="Picture 64">
              <a:extLst>
                <a:ext uri="{FF2B5EF4-FFF2-40B4-BE49-F238E27FC236}">
                  <a16:creationId xmlns="" xmlns:a16="http://schemas.microsoft.com/office/drawing/2014/main" id="{C04F5ABB-E53C-4013-AC96-12DBE95E3E90}"/>
                </a:ext>
              </a:extLst>
            </p:cNvPr>
            <p:cNvPicPr>
              <a:picLocks noChangeAspect="1"/>
            </p:cNvPicPr>
            <p:nvPr/>
          </p:nvPicPr>
          <p:blipFill>
            <a:blip r:embed="rId9"/>
            <a:stretch>
              <a:fillRect/>
            </a:stretch>
          </p:blipFill>
          <p:spPr>
            <a:xfrm>
              <a:off x="13153960" y="8077200"/>
              <a:ext cx="3121450" cy="2743200"/>
            </a:xfrm>
            <a:prstGeom prst="rect">
              <a:avLst/>
            </a:prstGeom>
          </p:spPr>
        </p:pic>
        <p:pic>
          <p:nvPicPr>
            <p:cNvPr id="66" name="Picture 65">
              <a:extLst>
                <a:ext uri="{FF2B5EF4-FFF2-40B4-BE49-F238E27FC236}">
                  <a16:creationId xmlns="" xmlns:a16="http://schemas.microsoft.com/office/drawing/2014/main" id="{7694D3E6-D6F0-4C51-A3F9-3B554625D14E}"/>
                </a:ext>
              </a:extLst>
            </p:cNvPr>
            <p:cNvPicPr>
              <a:picLocks noChangeAspect="1"/>
            </p:cNvPicPr>
            <p:nvPr/>
          </p:nvPicPr>
          <p:blipFill>
            <a:blip r:embed="rId10"/>
            <a:stretch>
              <a:fillRect/>
            </a:stretch>
          </p:blipFill>
          <p:spPr>
            <a:xfrm>
              <a:off x="17807244" y="9060645"/>
              <a:ext cx="1280160" cy="1092555"/>
            </a:xfrm>
            <a:prstGeom prst="rect">
              <a:avLst/>
            </a:prstGeom>
          </p:spPr>
        </p:pic>
        <p:sp>
          <p:nvSpPr>
            <p:cNvPr id="67" name="Arrow: Right 21">
              <a:extLst>
                <a:ext uri="{FF2B5EF4-FFF2-40B4-BE49-F238E27FC236}">
                  <a16:creationId xmlns="" xmlns:a16="http://schemas.microsoft.com/office/drawing/2014/main" id="{75188821-3337-47E8-A2F8-600720B2D8AA}"/>
                </a:ext>
              </a:extLst>
            </p:cNvPr>
            <p:cNvSpPr/>
            <p:nvPr/>
          </p:nvSpPr>
          <p:spPr>
            <a:xfrm>
              <a:off x="16583014" y="9420425"/>
              <a:ext cx="790586" cy="382366"/>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8" name="Rectangle 67">
              <a:extLst>
                <a:ext uri="{FF2B5EF4-FFF2-40B4-BE49-F238E27FC236}">
                  <a16:creationId xmlns="" xmlns:a16="http://schemas.microsoft.com/office/drawing/2014/main" id="{8C570B97-3D80-4E83-8189-BF6A4953CD68}"/>
                </a:ext>
              </a:extLst>
            </p:cNvPr>
            <p:cNvSpPr/>
            <p:nvPr/>
          </p:nvSpPr>
          <p:spPr>
            <a:xfrm>
              <a:off x="18848863" y="9145257"/>
              <a:ext cx="164981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 </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p>
          </p:txBody>
        </p:sp>
      </p:grpSp>
      <p:grpSp>
        <p:nvGrpSpPr>
          <p:cNvPr id="2" name="Group 1"/>
          <p:cNvGrpSpPr/>
          <p:nvPr/>
        </p:nvGrpSpPr>
        <p:grpSpPr>
          <a:xfrm>
            <a:off x="12573000" y="24898290"/>
            <a:ext cx="8534400" cy="2990910"/>
            <a:chOff x="12573000" y="25298400"/>
            <a:chExt cx="8534400" cy="2990910"/>
          </a:xfrm>
        </p:grpSpPr>
        <p:grpSp>
          <p:nvGrpSpPr>
            <p:cNvPr id="7" name="Group 6"/>
            <p:cNvGrpSpPr/>
            <p:nvPr/>
          </p:nvGrpSpPr>
          <p:grpSpPr>
            <a:xfrm>
              <a:off x="12573000" y="25298400"/>
              <a:ext cx="8308127" cy="2582475"/>
              <a:chOff x="12573000" y="25319385"/>
              <a:chExt cx="8308127" cy="2582475"/>
            </a:xfrm>
          </p:grpSpPr>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73000" y="25319385"/>
                <a:ext cx="3406511" cy="2582475"/>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01430" y="25605801"/>
                <a:ext cx="1892016" cy="1876379"/>
              </a:xfrm>
              <a:prstGeom prst="rect">
                <a:avLst/>
              </a:prstGeom>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533432" y="25770923"/>
                <a:ext cx="2347695" cy="1546132"/>
              </a:xfrm>
              <a:prstGeom prst="rect">
                <a:avLst/>
              </a:prstGeom>
            </p:spPr>
          </p:pic>
        </p:grpSp>
        <p:sp>
          <p:nvSpPr>
            <p:cNvPr id="57" name="TextBox 56">
              <a:extLst>
                <a:ext uri="{FF2B5EF4-FFF2-40B4-BE49-F238E27FC236}">
                  <a16:creationId xmlns="" xmlns:a16="http://schemas.microsoft.com/office/drawing/2014/main" id="{C563E82A-3EE2-43C6-8B21-A0F2559C203A}"/>
                </a:ext>
              </a:extLst>
            </p:cNvPr>
            <p:cNvSpPr txBox="1"/>
            <p:nvPr/>
          </p:nvSpPr>
          <p:spPr>
            <a:xfrm>
              <a:off x="12573000" y="27889200"/>
              <a:ext cx="8534400" cy="400110"/>
            </a:xfrm>
            <a:prstGeom prst="rect">
              <a:avLst/>
            </a:prstGeom>
            <a:noFill/>
          </p:spPr>
          <p:txBody>
            <a:bodyPr wrap="square" rtlCol="0">
              <a:spAutoFit/>
            </a:bodyPr>
            <a:lstStyle/>
            <a:p>
              <a:r>
                <a:rPr lang="en-US" altLang="zh-CN" sz="2000" i="1" dirty="0">
                  <a:solidFill>
                    <a:prstClr val="black"/>
                  </a:solidFill>
                </a:rPr>
                <a:t>Figure </a:t>
              </a:r>
              <a:r>
                <a:rPr lang="en-US" altLang="zh-CN" sz="2000" i="1" dirty="0" smtClean="0">
                  <a:solidFill>
                    <a:prstClr val="black"/>
                  </a:solidFill>
                </a:rPr>
                <a:t>3.</a:t>
              </a:r>
              <a:r>
                <a:rPr lang="zh-CN" altLang="en-US" sz="2000" i="1" dirty="0" smtClean="0">
                  <a:solidFill>
                    <a:prstClr val="black"/>
                  </a:solidFill>
                </a:rPr>
                <a:t> </a:t>
              </a:r>
              <a:r>
                <a:rPr lang="en-US" altLang="zh-CN" sz="2000" i="1" dirty="0" smtClean="0">
                  <a:solidFill>
                    <a:prstClr val="black"/>
                  </a:solidFill>
                </a:rPr>
                <a:t>Model</a:t>
              </a:r>
              <a:r>
                <a:rPr lang="zh-CN" altLang="en-US" sz="2000" i="1" dirty="0" smtClean="0">
                  <a:solidFill>
                    <a:prstClr val="black"/>
                  </a:solidFill>
                </a:rPr>
                <a:t> </a:t>
              </a:r>
              <a:r>
                <a:rPr lang="en-US" altLang="zh-CN" sz="2000" i="1" dirty="0" smtClean="0">
                  <a:solidFill>
                    <a:prstClr val="black"/>
                  </a:solidFill>
                </a:rPr>
                <a:t>of</a:t>
              </a:r>
              <a:r>
                <a:rPr lang="zh-CN" altLang="en-US" sz="2000" i="1" dirty="0" smtClean="0">
                  <a:solidFill>
                    <a:prstClr val="black"/>
                  </a:solidFill>
                </a:rPr>
                <a:t> </a:t>
              </a:r>
              <a:r>
                <a:rPr lang="en-US" altLang="zh-CN" sz="2000" i="1" dirty="0" smtClean="0">
                  <a:solidFill>
                    <a:prstClr val="black"/>
                  </a:solidFill>
                </a:rPr>
                <a:t>Euclidean</a:t>
              </a:r>
              <a:r>
                <a:rPr lang="zh-CN" altLang="en-US" sz="2000" i="1" dirty="0" smtClean="0">
                  <a:solidFill>
                    <a:prstClr val="black"/>
                  </a:solidFill>
                </a:rPr>
                <a:t> </a:t>
              </a:r>
              <a:r>
                <a:rPr lang="en-US" altLang="zh-CN" sz="2000" i="1" dirty="0" smtClean="0">
                  <a:solidFill>
                    <a:prstClr val="black"/>
                  </a:solidFill>
                </a:rPr>
                <a:t>plane,</a:t>
              </a:r>
              <a:r>
                <a:rPr lang="zh-CN" altLang="en-US" sz="2000" i="1" dirty="0" smtClean="0">
                  <a:solidFill>
                    <a:prstClr val="black"/>
                  </a:solidFill>
                </a:rPr>
                <a:t> </a:t>
              </a:r>
              <a:r>
                <a:rPr lang="en-US" altLang="zh-CN" sz="2000" i="1" dirty="0" smtClean="0">
                  <a:solidFill>
                    <a:prstClr val="black"/>
                  </a:solidFill>
                </a:rPr>
                <a:t>great</a:t>
              </a:r>
              <a:r>
                <a:rPr lang="zh-CN" altLang="en-US" sz="2000" i="1" dirty="0" smtClean="0">
                  <a:solidFill>
                    <a:prstClr val="black"/>
                  </a:solidFill>
                </a:rPr>
                <a:t> </a:t>
              </a:r>
              <a:r>
                <a:rPr lang="en-US" altLang="zh-CN" sz="2000" i="1" dirty="0" smtClean="0">
                  <a:solidFill>
                    <a:prstClr val="black"/>
                  </a:solidFill>
                </a:rPr>
                <a:t>circle</a:t>
              </a:r>
              <a:r>
                <a:rPr lang="zh-CN" altLang="en-US" sz="2000" i="1" dirty="0" smtClean="0">
                  <a:solidFill>
                    <a:prstClr val="black"/>
                  </a:solidFill>
                </a:rPr>
                <a:t> </a:t>
              </a:r>
              <a:r>
                <a:rPr lang="en-US" altLang="zh-CN" sz="2000" i="1" dirty="0" smtClean="0">
                  <a:solidFill>
                    <a:prstClr val="black"/>
                  </a:solidFill>
                </a:rPr>
                <a:t>and</a:t>
              </a:r>
              <a:r>
                <a:rPr lang="zh-CN" altLang="en-US" sz="2000" i="1" dirty="0" smtClean="0">
                  <a:solidFill>
                    <a:prstClr val="black"/>
                  </a:solidFill>
                </a:rPr>
                <a:t> </a:t>
              </a:r>
              <a:r>
                <a:rPr lang="en-US" altLang="zh-CN" sz="2000" i="1" dirty="0" err="1" smtClean="0">
                  <a:solidFill>
                    <a:prstClr val="black"/>
                  </a:solidFill>
                </a:rPr>
                <a:t>vincenty</a:t>
              </a:r>
              <a:r>
                <a:rPr lang="zh-CN" altLang="en-US" sz="2000" i="1" dirty="0" smtClean="0">
                  <a:solidFill>
                    <a:prstClr val="black"/>
                  </a:solidFill>
                </a:rPr>
                <a:t> </a:t>
              </a:r>
              <a:r>
                <a:rPr lang="en-US" altLang="zh-CN" sz="2000" i="1" dirty="0" smtClean="0">
                  <a:solidFill>
                    <a:prstClr val="black"/>
                  </a:solidFill>
                </a:rPr>
                <a:t>model</a:t>
              </a:r>
              <a:endParaRPr lang="en-US" dirty="0"/>
            </a:p>
          </p:txBody>
        </p:sp>
      </p:grpSp>
      <p:grpSp>
        <p:nvGrpSpPr>
          <p:cNvPr id="41" name="Group 40"/>
          <p:cNvGrpSpPr/>
          <p:nvPr/>
        </p:nvGrpSpPr>
        <p:grpSpPr>
          <a:xfrm>
            <a:off x="22434556" y="13146086"/>
            <a:ext cx="9289237" cy="3441281"/>
            <a:chOff x="22434556" y="13845270"/>
            <a:chExt cx="9289237" cy="3441281"/>
          </a:xfrm>
        </p:grpSpPr>
        <p:sp>
          <p:nvSpPr>
            <p:cNvPr id="42" name="Text Box 22"/>
            <p:cNvSpPr txBox="1">
              <a:spLocks noChangeArrowheads="1"/>
            </p:cNvSpPr>
            <p:nvPr/>
          </p:nvSpPr>
          <p:spPr bwMode="auto">
            <a:xfrm>
              <a:off x="27598793" y="13845270"/>
              <a:ext cx="4125000" cy="3441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5.</a:t>
              </a:r>
              <a:r>
                <a:rPr lang="zh-CN" altLang="en-US" sz="2000" i="1" dirty="0" smtClean="0"/>
                <a:t> </a:t>
              </a:r>
              <a:r>
                <a:rPr lang="en-US" altLang="zh-CN" sz="2000" dirty="0"/>
                <a:t>In</a:t>
              </a:r>
              <a:r>
                <a:rPr lang="zh-CN" altLang="en-US" sz="2000" dirty="0"/>
                <a:t> </a:t>
              </a:r>
              <a:r>
                <a:rPr lang="en-US" altLang="zh-CN" sz="2000" dirty="0"/>
                <a:t>the</a:t>
              </a:r>
              <a:r>
                <a:rPr lang="zh-CN" altLang="en-US" sz="2000" dirty="0"/>
                <a:t> </a:t>
              </a:r>
              <a:r>
                <a:rPr lang="en-US" altLang="zh-CN" sz="2000" dirty="0"/>
                <a:t>time</a:t>
              </a:r>
              <a:r>
                <a:rPr lang="zh-CN" altLang="en-US" sz="2000" dirty="0"/>
                <a:t> </a:t>
              </a:r>
              <a:r>
                <a:rPr lang="en-US" altLang="zh-CN" sz="2000" dirty="0"/>
                <a:t>period</a:t>
              </a:r>
              <a:r>
                <a:rPr lang="zh-CN" altLang="en-US" sz="2000" dirty="0"/>
                <a:t> </a:t>
              </a:r>
              <a:r>
                <a:rPr lang="en-US" altLang="zh-CN" sz="2000" dirty="0"/>
                <a:t>from</a:t>
              </a:r>
              <a:r>
                <a:rPr lang="zh-CN" altLang="en-US" sz="2000" dirty="0"/>
                <a:t> </a:t>
              </a:r>
              <a:r>
                <a:rPr lang="en-US" altLang="zh-CN" sz="2000" dirty="0"/>
                <a:t>1988</a:t>
              </a:r>
              <a:r>
                <a:rPr lang="zh-CN" altLang="en-US" sz="2000" dirty="0"/>
                <a:t> </a:t>
              </a:r>
              <a:r>
                <a:rPr lang="en-US" altLang="zh-CN" sz="2000" dirty="0"/>
                <a:t>to</a:t>
              </a:r>
              <a:r>
                <a:rPr lang="zh-CN" altLang="en-US" sz="2000" dirty="0"/>
                <a:t> </a:t>
              </a:r>
              <a:r>
                <a:rPr lang="en-US" altLang="zh-CN" sz="2000" dirty="0"/>
                <a:t>2016,</a:t>
              </a:r>
              <a:r>
                <a:rPr lang="zh-CN" altLang="en-US" sz="2000" dirty="0"/>
                <a:t> </a:t>
              </a:r>
              <a:r>
                <a:rPr lang="en-US" altLang="zh-CN" sz="2000" dirty="0"/>
                <a:t>the</a:t>
              </a:r>
              <a:r>
                <a:rPr lang="zh-CN" altLang="en-US" sz="2000" dirty="0"/>
                <a:t> </a:t>
              </a:r>
              <a:r>
                <a:rPr lang="en-US" altLang="zh-CN" sz="2000" dirty="0" smtClean="0"/>
                <a:t>overall</a:t>
              </a:r>
              <a:r>
                <a:rPr lang="zh-CN" altLang="en-US" sz="2000" dirty="0" smtClean="0"/>
                <a:t> </a:t>
              </a:r>
              <a:r>
                <a:rPr lang="en-US" altLang="zh-CN" sz="2000" dirty="0" smtClean="0"/>
                <a:t>centroid</a:t>
              </a:r>
              <a:r>
                <a:rPr lang="en-US" sz="2000" dirty="0" smtClean="0"/>
                <a:t> </a:t>
              </a:r>
              <a:r>
                <a:rPr lang="en-US" altLang="zh-CN" sz="2000" dirty="0"/>
                <a:t>(</a:t>
              </a:r>
              <a:r>
                <a:rPr lang="en-US" sz="2000" dirty="0"/>
                <a:t>average</a:t>
              </a:r>
              <a:r>
                <a:rPr lang="en-US" altLang="zh-CN" sz="2000" dirty="0"/>
                <a:t>d</a:t>
              </a:r>
              <a:r>
                <a:rPr lang="en-US" sz="2000" dirty="0"/>
                <a:t> latitude</a:t>
              </a:r>
              <a:r>
                <a:rPr lang="zh-CN" altLang="en-US" sz="2000" dirty="0"/>
                <a:t> </a:t>
              </a:r>
              <a:r>
                <a:rPr lang="en-US" altLang="zh-CN" sz="2000" dirty="0"/>
                <a:t>and</a:t>
              </a:r>
              <a:r>
                <a:rPr lang="zh-CN" altLang="en-US" sz="2000" dirty="0"/>
                <a:t> </a:t>
              </a:r>
              <a:r>
                <a:rPr lang="en-US" sz="2000" dirty="0"/>
                <a:t> averaged longitude</a:t>
              </a:r>
              <a:r>
                <a:rPr lang="en-US" altLang="zh-CN" sz="2000" dirty="0"/>
                <a:t>)</a:t>
              </a:r>
              <a:r>
                <a:rPr lang="zh-CN" altLang="en-US" sz="2000" dirty="0"/>
                <a:t> </a:t>
              </a:r>
              <a:r>
                <a:rPr lang="en-US" altLang="zh-CN" sz="2000" dirty="0"/>
                <a:t>in</a:t>
              </a:r>
              <a:r>
                <a:rPr lang="zh-CN" altLang="en-US" sz="2000" dirty="0"/>
                <a:t> </a:t>
              </a:r>
              <a:r>
                <a:rPr lang="en-US" altLang="zh-CN" sz="2000" dirty="0"/>
                <a:t>both</a:t>
              </a:r>
              <a:r>
                <a:rPr lang="zh-CN" altLang="en-US" sz="2000" dirty="0"/>
                <a:t> </a:t>
              </a:r>
              <a:r>
                <a:rPr lang="en-US" altLang="zh-CN" sz="2000" dirty="0"/>
                <a:t>USA</a:t>
              </a:r>
              <a:r>
                <a:rPr lang="zh-CN" altLang="en-US" sz="2000" dirty="0"/>
                <a:t> </a:t>
              </a:r>
              <a:r>
                <a:rPr lang="en-US" altLang="zh-CN" sz="2000" dirty="0" smtClean="0"/>
                <a:t>and</a:t>
              </a:r>
              <a:r>
                <a:rPr lang="zh-CN" altLang="en-US" sz="2000" dirty="0" smtClean="0"/>
                <a:t> </a:t>
              </a:r>
              <a:r>
                <a:rPr lang="en-US" altLang="zh-CN" sz="2000" dirty="0"/>
                <a:t>China</a:t>
              </a:r>
              <a:r>
                <a:rPr lang="zh-CN" altLang="en-US" sz="2000" dirty="0"/>
                <a:t> </a:t>
              </a:r>
              <a:r>
                <a:rPr lang="en-US" altLang="zh-CN" sz="2000" dirty="0" smtClean="0"/>
                <a:t>moved</a:t>
              </a:r>
              <a:r>
                <a:rPr lang="zh-CN" altLang="en-US" sz="2000" dirty="0" smtClean="0"/>
                <a:t> </a:t>
              </a:r>
              <a:r>
                <a:rPr lang="en-US" altLang="zh-CN" sz="2000" dirty="0"/>
                <a:t>southward.</a:t>
              </a:r>
            </a:p>
            <a:p>
              <a:pPr algn="just" eaLnBrk="1" hangingPunct="1"/>
              <a:r>
                <a:rPr lang="en-US" altLang="zh-CN" sz="2000" dirty="0"/>
                <a:t>For</a:t>
              </a:r>
              <a:r>
                <a:rPr lang="zh-CN" altLang="en-US" sz="2000" dirty="0"/>
                <a:t> </a:t>
              </a:r>
              <a:r>
                <a:rPr lang="en-US" altLang="zh-CN" sz="2000" dirty="0"/>
                <a:t>the</a:t>
              </a:r>
              <a:r>
                <a:rPr lang="zh-CN" altLang="en-US" sz="2000" dirty="0"/>
                <a:t> </a:t>
              </a:r>
              <a:r>
                <a:rPr lang="en-US" altLang="zh-CN" sz="2000" dirty="0"/>
                <a:t>US,</a:t>
              </a:r>
              <a:r>
                <a:rPr lang="zh-CN" altLang="en-US" sz="2000" dirty="0"/>
                <a:t> </a:t>
              </a:r>
              <a:r>
                <a:rPr lang="en-US" altLang="zh-CN" sz="2000" dirty="0"/>
                <a:t>the</a:t>
              </a:r>
              <a:r>
                <a:rPr lang="zh-CN" altLang="en-US" sz="2000" dirty="0"/>
                <a:t> </a:t>
              </a:r>
              <a:r>
                <a:rPr lang="en-US" altLang="zh-CN" sz="2000" dirty="0" smtClean="0"/>
                <a:t>centroid</a:t>
              </a:r>
              <a:r>
                <a:rPr lang="zh-CN" altLang="en-US" sz="2000" dirty="0" smtClean="0"/>
                <a:t> </a:t>
              </a:r>
              <a:r>
                <a:rPr lang="en-US" altLang="zh-CN" sz="2000" dirty="0" smtClean="0"/>
                <a:t>slightly</a:t>
              </a:r>
              <a:r>
                <a:rPr lang="zh-CN" altLang="en-US" sz="2000" dirty="0" smtClean="0"/>
                <a:t> </a:t>
              </a:r>
              <a:r>
                <a:rPr lang="en-US" altLang="zh-CN" sz="2000" dirty="0" smtClean="0"/>
                <a:t>moved</a:t>
              </a:r>
              <a:r>
                <a:rPr lang="zh-CN" altLang="en-US" sz="2000" dirty="0" smtClean="0"/>
                <a:t> </a:t>
              </a:r>
              <a:r>
                <a:rPr lang="en-US" altLang="zh-CN" sz="2000" dirty="0" smtClean="0"/>
                <a:t>around</a:t>
              </a:r>
              <a:r>
                <a:rPr lang="zh-CN" altLang="en-US" sz="2000" dirty="0" smtClean="0"/>
                <a:t> </a:t>
              </a:r>
              <a:r>
                <a:rPr lang="en-US" altLang="zh-CN" sz="2000" dirty="0"/>
                <a:t>0.2</a:t>
              </a:r>
              <a:r>
                <a:rPr lang="zh-CN" altLang="en-US" sz="2000" dirty="0"/>
                <a:t> </a:t>
              </a:r>
              <a:r>
                <a:rPr lang="en-US" altLang="zh-CN" sz="2000" dirty="0"/>
                <a:t>degree</a:t>
              </a:r>
              <a:r>
                <a:rPr lang="zh-CN" altLang="en-US" sz="2000" dirty="0"/>
                <a:t> </a:t>
              </a:r>
              <a:r>
                <a:rPr lang="en-US" altLang="zh-CN" sz="2000" dirty="0"/>
                <a:t>(20</a:t>
              </a:r>
              <a:r>
                <a:rPr lang="zh-CN" altLang="en-US" sz="2000" dirty="0"/>
                <a:t> </a:t>
              </a:r>
              <a:r>
                <a:rPr lang="en-US" altLang="zh-CN" sz="2000" dirty="0"/>
                <a:t>miles);</a:t>
              </a:r>
              <a:r>
                <a:rPr lang="zh-CN" altLang="en-US" sz="2000" dirty="0"/>
                <a:t> </a:t>
              </a:r>
              <a:r>
                <a:rPr lang="en-US" altLang="zh-CN" sz="2000" dirty="0"/>
                <a:t>and</a:t>
              </a:r>
              <a:r>
                <a:rPr lang="zh-CN" altLang="en-US" sz="2000" dirty="0"/>
                <a:t> </a:t>
              </a:r>
              <a:r>
                <a:rPr lang="en-US" altLang="zh-CN" sz="2000" dirty="0"/>
                <a:t>for</a:t>
              </a:r>
              <a:r>
                <a:rPr lang="zh-CN" altLang="en-US" sz="2000" dirty="0"/>
                <a:t> </a:t>
              </a:r>
              <a:r>
                <a:rPr lang="en-US" altLang="zh-CN" sz="2000" dirty="0"/>
                <a:t>China,</a:t>
              </a:r>
              <a:r>
                <a:rPr lang="zh-CN" altLang="en-US" sz="2000" dirty="0"/>
                <a:t> </a:t>
              </a:r>
              <a:r>
                <a:rPr lang="en-US" altLang="zh-CN" sz="2000" dirty="0"/>
                <a:t>the</a:t>
              </a:r>
              <a:r>
                <a:rPr lang="zh-CN" altLang="en-US" sz="2000" dirty="0"/>
                <a:t> </a:t>
              </a:r>
              <a:r>
                <a:rPr lang="en-US" altLang="zh-CN" sz="2000" dirty="0" smtClean="0"/>
                <a:t>centroid</a:t>
              </a:r>
              <a:r>
                <a:rPr lang="zh-CN" altLang="en-US" sz="2000" dirty="0" smtClean="0"/>
                <a:t> </a:t>
              </a:r>
              <a:r>
                <a:rPr lang="en-US" altLang="zh-CN" sz="2000" dirty="0"/>
                <a:t>moved</a:t>
              </a:r>
              <a:r>
                <a:rPr lang="zh-CN" altLang="en-US" sz="2000" dirty="0"/>
                <a:t> </a:t>
              </a:r>
              <a:r>
                <a:rPr lang="en-US" altLang="zh-CN" sz="2000" dirty="0"/>
                <a:t>around</a:t>
              </a:r>
              <a:r>
                <a:rPr lang="zh-CN" altLang="en-US" sz="2000" dirty="0"/>
                <a:t> </a:t>
              </a:r>
              <a:r>
                <a:rPr lang="en-US" altLang="zh-CN" sz="2000" dirty="0"/>
                <a:t>1.7</a:t>
              </a:r>
              <a:r>
                <a:rPr lang="zh-CN" altLang="en-US" sz="2000" dirty="0"/>
                <a:t> </a:t>
              </a:r>
              <a:r>
                <a:rPr lang="en-US" altLang="zh-CN" sz="2000" dirty="0"/>
                <a:t>degree</a:t>
              </a:r>
              <a:r>
                <a:rPr lang="zh-CN" altLang="en-US" sz="2000" dirty="0"/>
                <a:t> </a:t>
              </a:r>
              <a:r>
                <a:rPr lang="en-US" altLang="zh-CN" sz="2000" dirty="0"/>
                <a:t>(175</a:t>
              </a:r>
              <a:r>
                <a:rPr lang="zh-CN" altLang="en-US" sz="2000" dirty="0"/>
                <a:t> </a:t>
              </a:r>
              <a:r>
                <a:rPr lang="en-US" altLang="zh-CN" sz="2000" dirty="0"/>
                <a:t>miles).</a:t>
              </a:r>
              <a:endParaRPr lang="en-AU" sz="2000" dirty="0"/>
            </a:p>
          </p:txBody>
        </p:sp>
        <p:pic>
          <p:nvPicPr>
            <p:cNvPr id="43" name="Picture 42" descr="latlon_us_chn.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434556" y="13885911"/>
              <a:ext cx="5040000" cy="3360000"/>
            </a:xfrm>
            <a:prstGeom prst="rect">
              <a:avLst/>
            </a:prstGeom>
            <a:noFill/>
            <a:ln>
              <a:noFill/>
            </a:ln>
          </p:spPr>
        </p:pic>
      </p:grpSp>
      <p:grpSp>
        <p:nvGrpSpPr>
          <p:cNvPr id="21" name="Group 20"/>
          <p:cNvGrpSpPr/>
          <p:nvPr/>
        </p:nvGrpSpPr>
        <p:grpSpPr>
          <a:xfrm>
            <a:off x="1253136" y="25603200"/>
            <a:ext cx="9609527" cy="5486431"/>
            <a:chOff x="1219200" y="21412200"/>
            <a:chExt cx="9609527" cy="5486431"/>
          </a:xfrm>
        </p:grpSpPr>
        <p:sp>
          <p:nvSpPr>
            <p:cNvPr id="63" name="TextBox 62">
              <a:extLst>
                <a:ext uri="{FF2B5EF4-FFF2-40B4-BE49-F238E27FC236}">
                  <a16:creationId xmlns="" xmlns:a16="http://schemas.microsoft.com/office/drawing/2014/main" id="{C563E82A-3EE2-43C6-8B21-A0F2559C203A}"/>
                </a:ext>
              </a:extLst>
            </p:cNvPr>
            <p:cNvSpPr txBox="1"/>
            <p:nvPr/>
          </p:nvSpPr>
          <p:spPr>
            <a:xfrm>
              <a:off x="2133600" y="26498520"/>
              <a:ext cx="7674653" cy="400111"/>
            </a:xfrm>
            <a:prstGeom prst="rect">
              <a:avLst/>
            </a:prstGeom>
            <a:noFill/>
          </p:spPr>
          <p:txBody>
            <a:bodyPr wrap="square" rtlCol="0">
              <a:spAutoFit/>
            </a:bodyPr>
            <a:lstStyle/>
            <a:p>
              <a:r>
                <a:rPr lang="en-US" altLang="zh-CN" sz="2000" i="1">
                  <a:solidFill>
                    <a:prstClr val="black"/>
                  </a:solidFill>
                </a:rPr>
                <a:t>Figure </a:t>
              </a:r>
              <a:r>
                <a:rPr lang="en-US" altLang="zh-CN" sz="2000" i="1" smtClean="0">
                  <a:solidFill>
                    <a:prstClr val="black"/>
                  </a:solidFill>
                </a:rPr>
                <a:t>2.</a:t>
              </a:r>
              <a:r>
                <a:rPr lang="zh-CN" altLang="en-US" sz="2000" i="1" dirty="0" smtClean="0">
                  <a:solidFill>
                    <a:prstClr val="black"/>
                  </a:solidFill>
                </a:rPr>
                <a:t> </a:t>
              </a:r>
              <a:r>
                <a:rPr lang="en-US" altLang="zh-CN" sz="2000" i="1" dirty="0">
                  <a:solidFill>
                    <a:prstClr val="black"/>
                  </a:solidFill>
                </a:rPr>
                <a:t>Top 20 countries with most authorships in the database</a:t>
              </a:r>
              <a:endParaRPr lang="en-US" dirty="0"/>
            </a:p>
          </p:txBody>
        </p:sp>
        <p:graphicFrame>
          <p:nvGraphicFramePr>
            <p:cNvPr id="86" name="Chart 85"/>
            <p:cNvGraphicFramePr>
              <a:graphicFrameLocks/>
            </p:cNvGraphicFramePr>
            <p:nvPr>
              <p:extLst>
                <p:ext uri="{D42A27DB-BD31-4B8C-83A1-F6EECF244321}">
                  <p14:modId xmlns:p14="http://schemas.microsoft.com/office/powerpoint/2010/main" val="650064352"/>
                </p:ext>
              </p:extLst>
            </p:nvPr>
          </p:nvGraphicFramePr>
          <p:xfrm>
            <a:off x="1219200" y="21412200"/>
            <a:ext cx="9609527" cy="5086319"/>
          </p:xfrm>
          <a:graphic>
            <a:graphicData uri="http://schemas.openxmlformats.org/drawingml/2006/chart">
              <c:chart xmlns:c="http://schemas.openxmlformats.org/drawingml/2006/chart" xmlns:r="http://schemas.openxmlformats.org/officeDocument/2006/relationships" r:id="rId15"/>
            </a:graphicData>
          </a:graphic>
        </p:graphicFrame>
      </p:grpSp>
      <p:grpSp>
        <p:nvGrpSpPr>
          <p:cNvPr id="13" name="Group 12"/>
          <p:cNvGrpSpPr/>
          <p:nvPr/>
        </p:nvGrpSpPr>
        <p:grpSpPr>
          <a:xfrm>
            <a:off x="22614604" y="7003945"/>
            <a:ext cx="9109188" cy="6037416"/>
            <a:chOff x="22614604" y="7003945"/>
            <a:chExt cx="9109188" cy="6037416"/>
          </a:xfrm>
        </p:grpSpPr>
        <p:grpSp>
          <p:nvGrpSpPr>
            <p:cNvPr id="5" name="Group 4"/>
            <p:cNvGrpSpPr/>
            <p:nvPr/>
          </p:nvGrpSpPr>
          <p:grpSpPr>
            <a:xfrm>
              <a:off x="22614604" y="7003945"/>
              <a:ext cx="9109188" cy="6037416"/>
              <a:chOff x="33164438" y="10287000"/>
              <a:chExt cx="9109188" cy="6037416"/>
            </a:xfrm>
          </p:grpSpPr>
          <p:sp>
            <p:nvSpPr>
              <p:cNvPr id="72" name="Text Box 16"/>
              <p:cNvSpPr txBox="1">
                <a:spLocks noChangeArrowheads="1"/>
              </p:cNvSpPr>
              <p:nvPr/>
            </p:nvSpPr>
            <p:spPr bwMode="auto">
              <a:xfrm>
                <a:off x="37941638" y="10420922"/>
                <a:ext cx="4331988" cy="5903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4.</a:t>
                </a:r>
                <a:r>
                  <a:rPr lang="zh-CN" altLang="en-US" sz="2000" i="1" dirty="0" smtClean="0"/>
                  <a:t> </a:t>
                </a:r>
                <a:r>
                  <a:rPr lang="en-US" altLang="zh-CN" sz="2000" dirty="0"/>
                  <a:t>The</a:t>
                </a:r>
                <a:r>
                  <a:rPr lang="zh-CN" altLang="en-US" sz="2000" dirty="0"/>
                  <a:t> </a:t>
                </a:r>
                <a:r>
                  <a:rPr lang="en-US" altLang="zh-CN" sz="2000" dirty="0"/>
                  <a:t>overall</a:t>
                </a:r>
                <a:r>
                  <a:rPr lang="zh-CN" altLang="en-US" sz="2000" dirty="0"/>
                  <a:t> </a:t>
                </a:r>
                <a:r>
                  <a:rPr lang="en-US" altLang="zh-CN" sz="2000" dirty="0"/>
                  <a:t>geospatial</a:t>
                </a:r>
                <a:r>
                  <a:rPr lang="zh-CN" altLang="en-US" sz="2000" dirty="0"/>
                  <a:t> </a:t>
                </a:r>
                <a:r>
                  <a:rPr lang="en-US" altLang="zh-CN" sz="2000" dirty="0"/>
                  <a:t>distribution</a:t>
                </a:r>
                <a:r>
                  <a:rPr lang="zh-CN" altLang="en-US" sz="2000" dirty="0"/>
                  <a:t> </a:t>
                </a:r>
                <a:r>
                  <a:rPr lang="en-US" altLang="zh-CN" sz="2000" dirty="0"/>
                  <a:t>of</a:t>
                </a:r>
                <a:r>
                  <a:rPr lang="zh-CN" altLang="en-US" sz="2000" dirty="0"/>
                  <a:t> </a:t>
                </a:r>
                <a:r>
                  <a:rPr lang="en-US" altLang="zh-CN" sz="2000" dirty="0"/>
                  <a:t>USA</a:t>
                </a:r>
                <a:r>
                  <a:rPr lang="zh-CN" altLang="en-US" sz="2000" dirty="0"/>
                  <a:t> </a:t>
                </a:r>
                <a:r>
                  <a:rPr lang="en-US" altLang="zh-CN" sz="2000" dirty="0"/>
                  <a:t>(the</a:t>
                </a:r>
                <a:r>
                  <a:rPr lang="zh-CN" altLang="en-US" sz="2000" dirty="0"/>
                  <a:t> </a:t>
                </a:r>
                <a:r>
                  <a:rPr lang="en-US" altLang="zh-CN" sz="2000" dirty="0"/>
                  <a:t>lower</a:t>
                </a:r>
                <a:r>
                  <a:rPr lang="zh-CN" altLang="en-US" sz="2000" dirty="0"/>
                  <a:t> </a:t>
                </a:r>
                <a:r>
                  <a:rPr lang="en-US" altLang="zh-CN" sz="2000" dirty="0"/>
                  <a:t>48)</a:t>
                </a:r>
                <a:r>
                  <a:rPr lang="zh-CN" altLang="en-US" sz="2000" dirty="0"/>
                  <a:t> </a:t>
                </a:r>
                <a:r>
                  <a:rPr lang="en-US" altLang="zh-CN" sz="2000" dirty="0"/>
                  <a:t>and</a:t>
                </a:r>
                <a:r>
                  <a:rPr lang="zh-CN" altLang="en-US" sz="2000" dirty="0"/>
                  <a:t> </a:t>
                </a:r>
                <a:r>
                  <a:rPr lang="en-US" altLang="zh-CN" sz="2000" dirty="0"/>
                  <a:t>China</a:t>
                </a:r>
                <a:r>
                  <a:rPr lang="zh-CN" altLang="en-US" sz="2000" dirty="0"/>
                  <a:t> </a:t>
                </a:r>
                <a:r>
                  <a:rPr lang="en-US" altLang="zh-CN" sz="2000" dirty="0"/>
                  <a:t>(mainland)</a:t>
                </a:r>
                <a:r>
                  <a:rPr lang="zh-CN" altLang="en-US" sz="2000" dirty="0"/>
                  <a:t> </a:t>
                </a:r>
                <a:r>
                  <a:rPr lang="en-US" altLang="zh-CN" sz="2000" dirty="0"/>
                  <a:t>are</a:t>
                </a:r>
                <a:r>
                  <a:rPr lang="zh-CN" altLang="en-US" sz="2000" dirty="0"/>
                  <a:t> </a:t>
                </a:r>
                <a:r>
                  <a:rPr lang="en-US" altLang="zh-CN" sz="2000" dirty="0"/>
                  <a:t>shown</a:t>
                </a:r>
                <a:r>
                  <a:rPr lang="zh-CN" altLang="en-US" sz="2000" dirty="0"/>
                  <a:t> </a:t>
                </a:r>
                <a:r>
                  <a:rPr lang="en-US" altLang="zh-CN" sz="2000" dirty="0"/>
                  <a:t>as</a:t>
                </a:r>
                <a:r>
                  <a:rPr lang="zh-CN" altLang="en-US" sz="2000" dirty="0"/>
                  <a:t> </a:t>
                </a:r>
                <a:r>
                  <a:rPr lang="en-US" altLang="zh-CN" sz="2000" dirty="0"/>
                  <a:t>left.</a:t>
                </a:r>
                <a:r>
                  <a:rPr lang="zh-CN" altLang="en-US" sz="2000" dirty="0"/>
                  <a:t> </a:t>
                </a:r>
                <a:endParaRPr lang="en-US" altLang="zh-CN" sz="2000" dirty="0"/>
              </a:p>
              <a:p>
                <a:pPr algn="just" eaLnBrk="1" hangingPunct="1"/>
                <a:r>
                  <a:rPr lang="en-US" altLang="zh-CN" sz="2000" dirty="0"/>
                  <a:t>In</a:t>
                </a:r>
                <a:r>
                  <a:rPr lang="zh-CN" altLang="en-US" sz="2000" dirty="0"/>
                  <a:t> </a:t>
                </a:r>
                <a:r>
                  <a:rPr lang="en-US" altLang="zh-CN" sz="2000" dirty="0"/>
                  <a:t>the</a:t>
                </a:r>
                <a:r>
                  <a:rPr lang="zh-CN" altLang="en-US" sz="2000" dirty="0"/>
                  <a:t> </a:t>
                </a:r>
                <a:r>
                  <a:rPr lang="en-US" altLang="zh-CN" sz="2000" dirty="0"/>
                  <a:t>US,</a:t>
                </a:r>
                <a:r>
                  <a:rPr lang="zh-CN" altLang="en-US" sz="2000" dirty="0"/>
                  <a:t> </a:t>
                </a:r>
                <a:r>
                  <a:rPr lang="en-US" altLang="zh-CN" sz="2000" dirty="0"/>
                  <a:t>eastern</a:t>
                </a:r>
                <a:r>
                  <a:rPr lang="zh-CN" altLang="en-US" sz="2000" dirty="0"/>
                  <a:t> </a:t>
                </a:r>
                <a:r>
                  <a:rPr lang="en-US" altLang="zh-CN" sz="2000" dirty="0"/>
                  <a:t>and</a:t>
                </a:r>
                <a:r>
                  <a:rPr lang="zh-CN" altLang="en-US" sz="2000" dirty="0"/>
                  <a:t> </a:t>
                </a:r>
                <a:r>
                  <a:rPr lang="en-US" altLang="zh-CN" sz="2000" dirty="0"/>
                  <a:t>western</a:t>
                </a:r>
                <a:r>
                  <a:rPr lang="zh-CN" altLang="en-US" sz="2000" dirty="0"/>
                  <a:t> </a:t>
                </a:r>
                <a:r>
                  <a:rPr lang="en-US" altLang="zh-CN" sz="2000" dirty="0"/>
                  <a:t>coasts</a:t>
                </a:r>
                <a:r>
                  <a:rPr lang="zh-CN" altLang="en-US" sz="2000" dirty="0"/>
                  <a:t> </a:t>
                </a:r>
                <a:r>
                  <a:rPr lang="en-US" altLang="zh-CN" sz="2000" dirty="0"/>
                  <a:t>are</a:t>
                </a:r>
                <a:r>
                  <a:rPr lang="zh-CN" altLang="en-US" sz="2000" dirty="0"/>
                  <a:t> </a:t>
                </a:r>
                <a:r>
                  <a:rPr lang="en-US" altLang="zh-CN" sz="2000" dirty="0"/>
                  <a:t>the</a:t>
                </a:r>
                <a:r>
                  <a:rPr lang="zh-CN" altLang="en-US" sz="2000" dirty="0"/>
                  <a:t> </a:t>
                </a:r>
                <a:r>
                  <a:rPr lang="en-US" altLang="zh-CN" sz="2000" dirty="0"/>
                  <a:t>two</a:t>
                </a:r>
                <a:r>
                  <a:rPr lang="zh-CN" altLang="en-US" sz="2000" dirty="0"/>
                  <a:t> </a:t>
                </a:r>
                <a:r>
                  <a:rPr lang="en-US" altLang="zh-CN" sz="2000" dirty="0"/>
                  <a:t>main</a:t>
                </a:r>
                <a:r>
                  <a:rPr lang="zh-CN" altLang="en-US" sz="2000" dirty="0"/>
                  <a:t> </a:t>
                </a:r>
                <a:r>
                  <a:rPr lang="en-US" altLang="zh-CN" sz="2000" dirty="0"/>
                  <a:t>hubs</a:t>
                </a:r>
                <a:r>
                  <a:rPr lang="zh-CN" altLang="en-US" sz="2000" dirty="0"/>
                  <a:t> </a:t>
                </a:r>
                <a:r>
                  <a:rPr lang="en-US" altLang="zh-CN" sz="2000" dirty="0"/>
                  <a:t>of</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the</a:t>
                </a:r>
                <a:r>
                  <a:rPr lang="zh-CN" altLang="en-US" sz="2000" dirty="0"/>
                  <a:t> </a:t>
                </a:r>
                <a:r>
                  <a:rPr lang="en-US" altLang="zh-CN" sz="2000" dirty="0"/>
                  <a:t>meddle</a:t>
                </a:r>
                <a:r>
                  <a:rPr lang="zh-CN" altLang="en-US" sz="2000" dirty="0"/>
                  <a:t> </a:t>
                </a:r>
                <a:r>
                  <a:rPr lang="en-US" altLang="zh-CN" sz="2000" dirty="0"/>
                  <a:t>part,</a:t>
                </a:r>
                <a:r>
                  <a:rPr lang="zh-CN" altLang="en-US" sz="2000" dirty="0"/>
                  <a:t> </a:t>
                </a:r>
                <a:r>
                  <a:rPr lang="en-US" altLang="zh-CN" sz="2000" dirty="0"/>
                  <a:t>like</a:t>
                </a:r>
                <a:r>
                  <a:rPr lang="zh-CN" altLang="en-US" sz="2000" dirty="0"/>
                  <a:t> </a:t>
                </a:r>
                <a:r>
                  <a:rPr lang="en-US" altLang="zh-CN" sz="2000" dirty="0"/>
                  <a:t>the</a:t>
                </a:r>
                <a:r>
                  <a:rPr lang="zh-CN" altLang="en-US" sz="2000" dirty="0"/>
                  <a:t> </a:t>
                </a:r>
                <a:r>
                  <a:rPr lang="en-US" altLang="zh-CN" sz="2000" dirty="0"/>
                  <a:t>the</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Nebraska</a:t>
                </a:r>
                <a:r>
                  <a:rPr lang="zh-CN" altLang="en-US" sz="2000" dirty="0"/>
                  <a:t> </a:t>
                </a:r>
                <a:r>
                  <a:rPr lang="en-US" altLang="zh-CN" sz="2000" dirty="0"/>
                  <a:t>and</a:t>
                </a:r>
                <a:r>
                  <a:rPr lang="zh-CN" altLang="en-US" sz="2000" dirty="0"/>
                  <a:t> </a:t>
                </a:r>
                <a:r>
                  <a:rPr lang="en-US" altLang="zh-CN" sz="2000" dirty="0"/>
                  <a:t>Utah,</a:t>
                </a:r>
                <a:r>
                  <a:rPr lang="zh-CN" altLang="en-US" sz="2000" dirty="0"/>
                  <a:t> </a:t>
                </a:r>
                <a:r>
                  <a:rPr lang="en-US" altLang="zh-CN" sz="2000" dirty="0"/>
                  <a:t>has</a:t>
                </a:r>
                <a:r>
                  <a:rPr lang="zh-CN" altLang="en-US" sz="2000" dirty="0"/>
                  <a:t> </a:t>
                </a:r>
                <a:r>
                  <a:rPr lang="en-US" altLang="zh-CN" sz="2000" dirty="0"/>
                  <a:t>fewer</a:t>
                </a:r>
                <a:r>
                  <a:rPr lang="zh-CN" altLang="en-US" sz="2000" dirty="0"/>
                  <a:t> </a:t>
                </a:r>
                <a:r>
                  <a:rPr lang="en-US" altLang="zh-CN" sz="2000" dirty="0"/>
                  <a:t>publications.</a:t>
                </a:r>
                <a:r>
                  <a:rPr lang="zh-CN" altLang="en-US" sz="2000" dirty="0"/>
                  <a:t>  </a:t>
                </a:r>
                <a:r>
                  <a:rPr lang="en-US" altLang="zh-CN" sz="2000" dirty="0"/>
                  <a:t>The</a:t>
                </a:r>
                <a:r>
                  <a:rPr lang="zh-CN" altLang="en-US" sz="2000" dirty="0"/>
                  <a:t> </a:t>
                </a:r>
                <a:r>
                  <a:rPr lang="en-US" altLang="zh-CN" sz="2000" dirty="0"/>
                  <a:t>center</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lower</a:t>
                </a:r>
                <a:r>
                  <a:rPr lang="zh-CN" altLang="en-US" sz="2000" dirty="0"/>
                  <a:t> </a:t>
                </a:r>
                <a:r>
                  <a:rPr lang="en-US" altLang="zh-CN" sz="2000" dirty="0"/>
                  <a:t>48</a:t>
                </a:r>
                <a:r>
                  <a:rPr lang="zh-CN" altLang="en-US" sz="2000" dirty="0"/>
                  <a:t> </a:t>
                </a:r>
                <a:r>
                  <a:rPr lang="en-US" altLang="zh-CN" sz="2000" dirty="0"/>
                  <a:t>is</a:t>
                </a:r>
                <a:r>
                  <a:rPr lang="zh-CN" altLang="en-US" sz="2000" dirty="0"/>
                  <a:t> </a:t>
                </a:r>
                <a:r>
                  <a:rPr lang="en-US" altLang="zh-CN" sz="2000" dirty="0"/>
                  <a:t>in</a:t>
                </a:r>
                <a:r>
                  <a:rPr lang="zh-CN" altLang="en-US" sz="2000" dirty="0"/>
                  <a:t> </a:t>
                </a:r>
                <a:r>
                  <a:rPr lang="en-US" altLang="zh-CN" sz="2000" dirty="0"/>
                  <a:t>Illinois!</a:t>
                </a:r>
              </a:p>
              <a:p>
                <a:pPr algn="just" eaLnBrk="1" hangingPunct="1"/>
                <a:r>
                  <a:rPr lang="en-US" altLang="zh-CN" sz="2000" dirty="0"/>
                  <a:t>In</a:t>
                </a:r>
                <a:r>
                  <a:rPr lang="zh-CN" altLang="en-US" sz="2000" dirty="0"/>
                  <a:t> </a:t>
                </a:r>
                <a:r>
                  <a:rPr lang="en-US" altLang="zh-CN" sz="2000" dirty="0"/>
                  <a:t>China</a:t>
                </a:r>
                <a:r>
                  <a:rPr lang="zh-CN" altLang="en-US" sz="2000" dirty="0"/>
                  <a:t> </a:t>
                </a:r>
                <a:r>
                  <a:rPr lang="en-US" altLang="zh-CN" sz="2000" dirty="0"/>
                  <a:t>mainland,</a:t>
                </a:r>
                <a:r>
                  <a:rPr lang="zh-CN" altLang="en-US" sz="2000" dirty="0"/>
                  <a:t> </a:t>
                </a:r>
                <a:r>
                  <a:rPr lang="en-US" altLang="zh-CN" sz="2000" dirty="0"/>
                  <a:t>the</a:t>
                </a:r>
                <a:r>
                  <a:rPr lang="zh-CN" altLang="en-US" sz="2000" dirty="0"/>
                  <a:t> </a:t>
                </a:r>
                <a:r>
                  <a:rPr lang="en-US" altLang="zh-CN" sz="2000" dirty="0"/>
                  <a:t>eastern</a:t>
                </a:r>
                <a:r>
                  <a:rPr lang="zh-CN" altLang="en-US" sz="2000" dirty="0"/>
                  <a:t> </a:t>
                </a:r>
                <a:r>
                  <a:rPr lang="en-US" altLang="zh-CN" sz="2000" dirty="0"/>
                  <a:t>coast</a:t>
                </a:r>
                <a:r>
                  <a:rPr lang="zh-CN" altLang="en-US" sz="2000" dirty="0"/>
                  <a:t> </a:t>
                </a:r>
                <a:r>
                  <a:rPr lang="en-US" altLang="zh-CN" sz="2000" dirty="0"/>
                  <a:t>enjoy</a:t>
                </a:r>
                <a:r>
                  <a:rPr lang="zh-CN" altLang="en-US" sz="2000" dirty="0"/>
                  <a:t> </a:t>
                </a:r>
                <a:r>
                  <a:rPr lang="en-US" altLang="zh-CN" sz="2000" dirty="0"/>
                  <a:t>the</a:t>
                </a:r>
                <a:r>
                  <a:rPr lang="zh-CN" altLang="en-US" sz="2000" dirty="0"/>
                  <a:t> </a:t>
                </a:r>
                <a:r>
                  <a:rPr lang="en-US" altLang="zh-CN" sz="2000" dirty="0"/>
                  <a:t>most</a:t>
                </a:r>
                <a:r>
                  <a:rPr lang="zh-CN" altLang="en-US" sz="2000" dirty="0"/>
                  <a:t> </a:t>
                </a:r>
                <a:r>
                  <a:rPr lang="en-US" altLang="zh-CN" sz="2000" dirty="0"/>
                  <a:t>medical</a:t>
                </a:r>
                <a:r>
                  <a:rPr lang="zh-CN" altLang="en-US" sz="2000" dirty="0"/>
                  <a:t> </a:t>
                </a:r>
                <a:r>
                  <a:rPr lang="en-US" altLang="zh-CN" sz="2000" dirty="0"/>
                  <a:t>publications,</a:t>
                </a:r>
                <a:r>
                  <a:rPr lang="zh-CN" altLang="en-US" sz="2000" dirty="0"/>
                  <a:t> </a:t>
                </a:r>
                <a:r>
                  <a:rPr lang="en-US" altLang="zh-CN" sz="2000" dirty="0"/>
                  <a:t>there</a:t>
                </a:r>
                <a:r>
                  <a:rPr lang="zh-CN" altLang="en-US" sz="2000" dirty="0"/>
                  <a:t> </a:t>
                </a:r>
                <a:r>
                  <a:rPr lang="en-US" altLang="zh-CN" sz="2000" dirty="0"/>
                  <a:t>are</a:t>
                </a:r>
                <a:r>
                  <a:rPr lang="zh-CN" altLang="en-US" sz="2000" dirty="0"/>
                  <a:t> </a:t>
                </a:r>
                <a:r>
                  <a:rPr lang="en-US" altLang="zh-CN" sz="2000" dirty="0"/>
                  <a:t>obviously</a:t>
                </a:r>
                <a:r>
                  <a:rPr lang="zh-CN" altLang="en-US" sz="2000" dirty="0"/>
                  <a:t> </a:t>
                </a:r>
                <a:r>
                  <a:rPr lang="en-US" altLang="zh-CN" sz="2000" dirty="0"/>
                  <a:t>fewer</a:t>
                </a:r>
                <a:r>
                  <a:rPr lang="zh-CN" altLang="en-US" sz="2000" dirty="0"/>
                  <a:t> </a:t>
                </a:r>
                <a:r>
                  <a:rPr lang="en-US" altLang="zh-CN" sz="2000" dirty="0"/>
                  <a:t>publications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middle</a:t>
                </a:r>
                <a:r>
                  <a:rPr lang="zh-CN" altLang="en-US" sz="2000" dirty="0"/>
                  <a:t> </a:t>
                </a:r>
                <a:r>
                  <a:rPr lang="en-US" altLang="zh-CN" sz="2000" dirty="0"/>
                  <a:t>and</a:t>
                </a:r>
                <a:r>
                  <a:rPr lang="zh-CN" altLang="en-US" sz="2000" dirty="0"/>
                  <a:t> </a:t>
                </a:r>
                <a:r>
                  <a:rPr lang="en-US" altLang="zh-CN" sz="2000" dirty="0"/>
                  <a:t>western</a:t>
                </a:r>
                <a:r>
                  <a:rPr lang="zh-CN" altLang="en-US" sz="2000" dirty="0"/>
                  <a:t> </a:t>
                </a:r>
                <a:r>
                  <a:rPr lang="en-US" altLang="zh-CN" sz="2000" dirty="0"/>
                  <a:t>sections.</a:t>
                </a:r>
                <a:r>
                  <a:rPr lang="zh-CN" altLang="en-US" sz="2000" dirty="0"/>
                  <a:t> </a:t>
                </a:r>
                <a:r>
                  <a:rPr lang="en-US" altLang="zh-CN" sz="2000" dirty="0"/>
                  <a:t>The</a:t>
                </a:r>
                <a:r>
                  <a:rPr lang="zh-CN" altLang="en-US" sz="2000" dirty="0"/>
                  <a:t> </a:t>
                </a:r>
                <a:r>
                  <a:rPr lang="en-US" altLang="zh-CN" sz="2000" dirty="0"/>
                  <a:t>center</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mainland</a:t>
                </a:r>
                <a:r>
                  <a:rPr lang="zh-CN" altLang="en-US" sz="2000" dirty="0"/>
                  <a:t> </a:t>
                </a:r>
                <a:r>
                  <a:rPr lang="en-US" altLang="zh-CN" sz="2000" dirty="0"/>
                  <a:t>of</a:t>
                </a:r>
                <a:r>
                  <a:rPr lang="zh-CN" altLang="en-US" sz="2000" dirty="0"/>
                  <a:t> </a:t>
                </a:r>
                <a:r>
                  <a:rPr lang="en-US" altLang="zh-CN" sz="2000" dirty="0"/>
                  <a:t>China</a:t>
                </a:r>
                <a:r>
                  <a:rPr lang="zh-CN" altLang="en-US" sz="2000" dirty="0"/>
                  <a:t> </a:t>
                </a:r>
                <a:r>
                  <a:rPr lang="en-US" altLang="zh-CN" sz="2000" dirty="0"/>
                  <a:t>is</a:t>
                </a:r>
                <a:r>
                  <a:rPr lang="zh-CN" altLang="en-US" sz="2000" dirty="0"/>
                  <a:t> </a:t>
                </a:r>
                <a:r>
                  <a:rPr lang="en-US" altLang="zh-CN" sz="2000" dirty="0"/>
                  <a:t>in</a:t>
                </a:r>
                <a:r>
                  <a:rPr lang="zh-CN" altLang="en-US" sz="2000" dirty="0"/>
                  <a:t> </a:t>
                </a:r>
                <a:r>
                  <a:rPr lang="en-US" altLang="zh-CN" sz="2000" dirty="0"/>
                  <a:t>Anhui</a:t>
                </a:r>
                <a:r>
                  <a:rPr lang="zh-CN" altLang="en-US" sz="2000" dirty="0"/>
                  <a:t> </a:t>
                </a:r>
                <a:r>
                  <a:rPr lang="en-US" altLang="zh-CN" sz="2000" dirty="0"/>
                  <a:t>Province.</a:t>
                </a:r>
                <a:endParaRPr lang="en-AU" sz="2000" dirty="0"/>
              </a:p>
            </p:txBody>
          </p:sp>
          <p:pic>
            <p:nvPicPr>
              <p:cNvPr id="70" name="Content Placeholder 3"/>
              <p:cNvPicPr>
                <a:picLocks noChangeAspect="1"/>
              </p:cNvPicPr>
              <p:nvPr/>
            </p:nvPicPr>
            <p:blipFill rotWithShape="1">
              <a:blip r:embed="rId16">
                <a:extLst>
                  <a:ext uri="{28A0092B-C50C-407E-A947-70E740481C1C}">
                    <a14:useLocalDpi xmlns:a14="http://schemas.microsoft.com/office/drawing/2010/main" val="0"/>
                  </a:ext>
                </a:extLst>
              </a:blip>
              <a:srcRect l="10386" t="7507" r="15148" b="7064"/>
              <a:stretch/>
            </p:blipFill>
            <p:spPr>
              <a:xfrm>
                <a:off x="33171304" y="13189055"/>
                <a:ext cx="4320000" cy="2880000"/>
              </a:xfrm>
              <a:prstGeom prst="rect">
                <a:avLst/>
              </a:prstGeom>
            </p:spPr>
          </p:pic>
          <p:pic>
            <p:nvPicPr>
              <p:cNvPr id="80" name="Picture 79"/>
              <p:cNvPicPr>
                <a:picLocks noChangeAspect="1"/>
              </p:cNvPicPr>
              <p:nvPr/>
            </p:nvPicPr>
            <p:blipFill>
              <a:blip r:embed="rId17"/>
              <a:stretch>
                <a:fillRect/>
              </a:stretch>
            </p:blipFill>
            <p:spPr>
              <a:xfrm>
                <a:off x="33164438" y="10287000"/>
                <a:ext cx="4320000" cy="2880000"/>
              </a:xfrm>
              <a:prstGeom prst="rect">
                <a:avLst/>
              </a:prstGeom>
            </p:spPr>
          </p:pic>
        </p:grpSp>
        <p:sp>
          <p:nvSpPr>
            <p:cNvPr id="12" name="TextBox 11"/>
            <p:cNvSpPr txBox="1"/>
            <p:nvPr/>
          </p:nvSpPr>
          <p:spPr>
            <a:xfrm>
              <a:off x="22783800" y="9162395"/>
              <a:ext cx="1295400" cy="3416320"/>
            </a:xfrm>
            <a:prstGeom prst="rect">
              <a:avLst/>
            </a:prstGeom>
            <a:noFill/>
          </p:spPr>
          <p:txBody>
            <a:bodyPr wrap="square" rtlCol="0">
              <a:spAutoFit/>
            </a:bodyPr>
            <a:lstStyle/>
            <a:p>
              <a:r>
                <a:rPr lang="en-US" altLang="zh-CN" sz="2400" dirty="0" smtClean="0"/>
                <a:t>USA</a:t>
              </a:r>
            </a:p>
            <a:p>
              <a:endParaRPr lang="en-US" altLang="zh-CN" sz="2400" dirty="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sz="2400" dirty="0"/>
            </a:p>
            <a:p>
              <a:r>
                <a:rPr lang="en-US" altLang="zh-CN" sz="2400" dirty="0"/>
                <a:t>C</a:t>
              </a:r>
              <a:r>
                <a:rPr lang="en-US" altLang="zh-CN" sz="2400" dirty="0" smtClean="0"/>
                <a:t>hina</a:t>
              </a:r>
              <a:endParaRPr lang="en-US" sz="2400" dirty="0"/>
            </a:p>
          </p:txBody>
        </p:sp>
      </p:grpSp>
      <p:graphicFrame>
        <p:nvGraphicFramePr>
          <p:cNvPr id="17" name="Table 16"/>
          <p:cNvGraphicFramePr>
            <a:graphicFrameLocks noGrp="1"/>
          </p:cNvGraphicFramePr>
          <p:nvPr>
            <p:extLst>
              <p:ext uri="{D42A27DB-BD31-4B8C-83A1-F6EECF244321}">
                <p14:modId xmlns:p14="http://schemas.microsoft.com/office/powerpoint/2010/main" val="614425633"/>
              </p:ext>
            </p:extLst>
          </p:nvPr>
        </p:nvGraphicFramePr>
        <p:xfrm>
          <a:off x="22749279" y="25283892"/>
          <a:ext cx="9102321" cy="6032500"/>
        </p:xfrm>
        <a:graphic>
          <a:graphicData uri="http://schemas.openxmlformats.org/drawingml/2006/table">
            <a:tbl>
              <a:tblPr bandRow="1">
                <a:tableStyleId>{F5AB1C69-6EDB-4FF4-983F-18BD219EF322}</a:tableStyleId>
              </a:tblPr>
              <a:tblGrid>
                <a:gridCol w="1063475"/>
                <a:gridCol w="1050943"/>
                <a:gridCol w="1996091"/>
                <a:gridCol w="1769388"/>
                <a:gridCol w="1750033"/>
                <a:gridCol w="1472391"/>
              </a:tblGrid>
              <a:tr h="203200">
                <a:tc>
                  <a:txBody>
                    <a:bodyPr/>
                    <a:lstStyle/>
                    <a:p>
                      <a:pPr algn="ctr" fontAlgn="b"/>
                      <a:r>
                        <a:rPr lang="en-US" sz="2000" b="0" i="0" u="none" strike="noStrike" dirty="0">
                          <a:solidFill>
                            <a:srgbClr val="000000"/>
                          </a:solidFill>
                          <a:effectLst/>
                          <a:latin typeface="Calibri" charset="0"/>
                        </a:rPr>
                        <a:t>Country</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ranking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name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publication%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accumulated%</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Population%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New York</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Boston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5.6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Los Angeles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Philadelphia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Baltimore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25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Chicago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27.8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Houston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30.4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Bethesda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32.9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San Diego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35.2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Seattle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37.3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2000" b="0" i="0" u="none" strike="noStrike">
                          <a:solidFill>
                            <a:srgbClr val="000000"/>
                          </a:solidFill>
                          <a:effectLst/>
                          <a:latin typeface="Calibri" charset="0"/>
                        </a:rPr>
                        <a:t>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San Francisco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a:solidFill>
                            <a:srgbClr val="000000"/>
                          </a:solidFill>
                          <a:effectLst/>
                          <a:latin typeface="Calibri" charset="0"/>
                        </a:rPr>
                        <a:t>39.4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St. Louis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41.3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Durham</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a:solidFill>
                            <a:srgbClr val="000000"/>
                          </a:solidFill>
                          <a:effectLst/>
                          <a:latin typeface="Calibri" charset="0"/>
                        </a:rPr>
                        <a:t>39.4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Atlanta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41.1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China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Beijing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1.6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China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Shanghai</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31.2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smtClean="0">
                          <a:solidFill>
                            <a:srgbClr val="000000"/>
                          </a:solidFill>
                          <a:effectLst/>
                          <a:latin typeface="Calibri" charset="0"/>
                        </a:rPr>
                        <a:t>1.8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b"/>
                      <a:r>
                        <a:rPr lang="en-US" altLang="zh-CN" sz="2000" b="0" i="0" u="none" strike="noStrike" smtClean="0">
                          <a:solidFill>
                            <a:srgbClr val="000000"/>
                          </a:solidFill>
                          <a:effectLst/>
                          <a:latin typeface="Calibri" charset="0"/>
                        </a:rPr>
                        <a:t>China</a:t>
                      </a:r>
                      <a:endParaRPr lang="en-US" sz="20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Guangzhou</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33.8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altLang="zh-CN" sz="2000" b="0" i="0" u="none" strike="noStrike" dirty="0" smtClean="0">
                          <a:solidFill>
                            <a:srgbClr val="000000"/>
                          </a:solidFill>
                          <a:effectLst/>
                          <a:latin typeface="Calibri" charset="0"/>
                        </a:rPr>
                        <a:t>China</a:t>
                      </a:r>
                      <a:endParaRPr lang="en-US" sz="20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Nanjing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5.9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a:solidFill>
                            <a:srgbClr val="000000"/>
                          </a:solidFill>
                          <a:effectLst/>
                          <a:latin typeface="Calibri" charset="0"/>
                        </a:rPr>
                        <a:t>39.8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3" name="Group 22"/>
          <p:cNvGrpSpPr/>
          <p:nvPr/>
        </p:nvGrpSpPr>
        <p:grpSpPr>
          <a:xfrm>
            <a:off x="2779579" y="15773400"/>
            <a:ext cx="7659821" cy="3602123"/>
            <a:chOff x="2209800" y="15256192"/>
            <a:chExt cx="7659821" cy="3602123"/>
          </a:xfrm>
        </p:grpSpPr>
        <p:pic>
          <p:nvPicPr>
            <p:cNvPr id="22" name="Picture 21"/>
            <p:cNvPicPr>
              <a:picLocks noChangeAspect="1"/>
            </p:cNvPicPr>
            <p:nvPr/>
          </p:nvPicPr>
          <p:blipFill rotWithShape="1">
            <a:blip r:embed="rId18">
              <a:extLst>
                <a:ext uri="{28A0092B-C50C-407E-A947-70E740481C1C}">
                  <a14:useLocalDpi xmlns:a14="http://schemas.microsoft.com/office/drawing/2010/main" val="0"/>
                </a:ext>
              </a:extLst>
            </a:blip>
            <a:srcRect r="9877"/>
            <a:stretch/>
          </p:blipFill>
          <p:spPr>
            <a:xfrm>
              <a:off x="2209800" y="15256192"/>
              <a:ext cx="7200000" cy="3278709"/>
            </a:xfrm>
            <a:prstGeom prst="rect">
              <a:avLst/>
            </a:prstGeom>
          </p:spPr>
        </p:pic>
        <p:sp>
          <p:nvSpPr>
            <p:cNvPr id="73" name="Text Box 22"/>
            <p:cNvSpPr txBox="1">
              <a:spLocks noChangeArrowheads="1"/>
            </p:cNvSpPr>
            <p:nvPr/>
          </p:nvSpPr>
          <p:spPr bwMode="auto">
            <a:xfrm>
              <a:off x="2625521" y="18172528"/>
              <a:ext cx="7244100" cy="6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a:t>1</a:t>
              </a:r>
              <a:r>
                <a:rPr lang="en-US" altLang="zh-CN" sz="2000" i="1" dirty="0" smtClean="0"/>
                <a:t>.</a:t>
              </a:r>
              <a:r>
                <a:rPr lang="zh-CN" altLang="en-US" sz="2000" dirty="0" smtClean="0"/>
                <a:t> </a:t>
              </a:r>
              <a:r>
                <a:rPr lang="en-US" altLang="zh-CN" sz="2000" dirty="0" smtClean="0"/>
                <a:t>Examples of ambiguous address information</a:t>
              </a:r>
              <a:endParaRPr lang="en-AU" sz="2000" dirty="0"/>
            </a:p>
          </p:txBody>
        </p:sp>
      </p:grpSp>
      <p:grpSp>
        <p:nvGrpSpPr>
          <p:cNvPr id="24" name="Group 23"/>
          <p:cNvGrpSpPr/>
          <p:nvPr/>
        </p:nvGrpSpPr>
        <p:grpSpPr>
          <a:xfrm>
            <a:off x="1748028" y="19293108"/>
            <a:ext cx="8915400" cy="4252692"/>
            <a:chOff x="1748028" y="19140708"/>
            <a:chExt cx="8915400" cy="4252692"/>
          </a:xfrm>
        </p:grpSpPr>
        <p:graphicFrame>
          <p:nvGraphicFramePr>
            <p:cNvPr id="61" name="Content Placeholder 4"/>
            <p:cNvGraphicFramePr>
              <a:graphicFrameLocks/>
            </p:cNvGraphicFramePr>
            <p:nvPr>
              <p:extLst>
                <p:ext uri="{D42A27DB-BD31-4B8C-83A1-F6EECF244321}">
                  <p14:modId xmlns:p14="http://schemas.microsoft.com/office/powerpoint/2010/main" val="2051953944"/>
                </p:ext>
              </p:extLst>
            </p:nvPr>
          </p:nvGraphicFramePr>
          <p:xfrm>
            <a:off x="1748028" y="19674065"/>
            <a:ext cx="8915400" cy="3719335"/>
          </p:xfrm>
          <a:graphic>
            <a:graphicData uri="http://schemas.openxmlformats.org/drawingml/2006/table">
              <a:tbl>
                <a:tblPr firstRow="1" bandRow="1">
                  <a:tableStyleId>{5C22544A-7EE6-4342-B048-85BDC9FD1C3A}</a:tableStyleId>
                </a:tblPr>
                <a:tblGrid>
                  <a:gridCol w="3535680"/>
                  <a:gridCol w="1379350"/>
                  <a:gridCol w="960755"/>
                  <a:gridCol w="1472762"/>
                  <a:gridCol w="1566853"/>
                </a:tblGrid>
                <a:tr h="465591">
                  <a:tc>
                    <a:txBody>
                      <a:bodyPr/>
                      <a:lstStyle/>
                      <a:p>
                        <a:r>
                          <a:rPr lang="en-US" sz="2000" b="0" dirty="0" smtClean="0"/>
                          <a:t>City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rgbClr val="FF0000"/>
                            </a:solidFill>
                          </a:rPr>
                          <a:t>Precision</a:t>
                        </a:r>
                        <a:endParaRPr lang="en-US" sz="20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rgbClr val="FF0000"/>
                            </a:solidFill>
                          </a:rPr>
                          <a:t>Recall</a:t>
                        </a:r>
                        <a:endParaRPr lang="en-US" sz="20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t>% of nation output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t>% of nation population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London, UK</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91.8</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91.5</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29.2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13.7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New York, NY, USA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68.0</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87.6</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5.5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2.7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Boston, MA, USA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98.7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93.3</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5.1</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0.2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Paris, France</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99.0</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68.7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39.5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18.5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Tokyo, Japan</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94.7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97.4</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20.7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10.2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Beijing, China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99.4</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99.1</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18.2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1.6</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Seoul, Korea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97.1</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99.3</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48.8</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19.8</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4" name="Text Box 22"/>
            <p:cNvSpPr txBox="1">
              <a:spLocks noChangeArrowheads="1"/>
            </p:cNvSpPr>
            <p:nvPr/>
          </p:nvSpPr>
          <p:spPr bwMode="auto">
            <a:xfrm>
              <a:off x="1969386" y="19140708"/>
              <a:ext cx="8241414" cy="671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Table 1.</a:t>
              </a:r>
              <a:r>
                <a:rPr lang="zh-CN" altLang="en-US" sz="2000" dirty="0" smtClean="0"/>
                <a:t> </a:t>
              </a:r>
              <a:r>
                <a:rPr lang="en-US" altLang="zh-CN" sz="2000" dirty="0" smtClean="0"/>
                <a:t>The ambiguity phenomenon in names of world’s largest cities</a:t>
              </a:r>
              <a:endParaRPr lang="en-AU" sz="2000" dirty="0"/>
            </a:p>
          </p:txBody>
        </p:sp>
      </p:grpSp>
      <p:grpSp>
        <p:nvGrpSpPr>
          <p:cNvPr id="25" name="Group 24"/>
          <p:cNvGrpSpPr/>
          <p:nvPr/>
        </p:nvGrpSpPr>
        <p:grpSpPr>
          <a:xfrm>
            <a:off x="22326600" y="20574000"/>
            <a:ext cx="9643166" cy="4113971"/>
            <a:chOff x="22326600" y="20715698"/>
            <a:chExt cx="9643166" cy="4113971"/>
          </a:xfrm>
        </p:grpSpPr>
        <p:grpSp>
          <p:nvGrpSpPr>
            <p:cNvPr id="20" name="Group 19"/>
            <p:cNvGrpSpPr/>
            <p:nvPr/>
          </p:nvGrpSpPr>
          <p:grpSpPr>
            <a:xfrm>
              <a:off x="22326600" y="20715698"/>
              <a:ext cx="9643166" cy="4113971"/>
              <a:chOff x="22326600" y="22115832"/>
              <a:chExt cx="9643166" cy="4113971"/>
            </a:xfrm>
          </p:grpSpPr>
          <p:grpSp>
            <p:nvGrpSpPr>
              <p:cNvPr id="19" name="Group 18"/>
              <p:cNvGrpSpPr/>
              <p:nvPr/>
            </p:nvGrpSpPr>
            <p:grpSpPr>
              <a:xfrm>
                <a:off x="22326600" y="22115832"/>
                <a:ext cx="9643166" cy="4113971"/>
                <a:chOff x="22326600" y="21259032"/>
                <a:chExt cx="9643166" cy="4113971"/>
              </a:xfrm>
            </p:grpSpPr>
            <p:sp>
              <p:nvSpPr>
                <p:cNvPr id="54" name="Text Box 22"/>
                <p:cNvSpPr txBox="1">
                  <a:spLocks noChangeArrowheads="1"/>
                </p:cNvSpPr>
                <p:nvPr/>
              </p:nvSpPr>
              <p:spPr bwMode="auto">
                <a:xfrm>
                  <a:off x="22517999" y="24393934"/>
                  <a:ext cx="9205793" cy="979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6.</a:t>
                  </a:r>
                  <a:r>
                    <a:rPr lang="zh-CN" altLang="en-US" sz="2000" dirty="0" smtClean="0"/>
                    <a:t> </a:t>
                  </a:r>
                  <a:r>
                    <a:rPr lang="en-US" altLang="zh-CN" sz="2000" dirty="0" smtClean="0"/>
                    <a:t>Top</a:t>
                  </a:r>
                  <a:r>
                    <a:rPr lang="zh-CN" altLang="en-US" sz="2000" dirty="0" smtClean="0"/>
                    <a:t> </a:t>
                  </a:r>
                  <a:r>
                    <a:rPr lang="en-US" altLang="zh-CN" sz="2000" dirty="0" smtClean="0"/>
                    <a:t>cities</a:t>
                  </a:r>
                  <a:r>
                    <a:rPr lang="zh-CN" altLang="en-US" sz="2000" dirty="0" smtClean="0"/>
                    <a:t> （</a:t>
                  </a:r>
                  <a:r>
                    <a:rPr lang="en-US" altLang="zh-CN" sz="2000" dirty="0" smtClean="0"/>
                    <a:t>contributing</a:t>
                  </a:r>
                  <a:r>
                    <a:rPr lang="zh-CN" altLang="en-US" sz="2000" dirty="0" smtClean="0"/>
                    <a:t> </a:t>
                  </a:r>
                  <a:r>
                    <a:rPr lang="en-US" altLang="zh-CN" sz="2000" dirty="0" smtClean="0"/>
                    <a:t>up</a:t>
                  </a:r>
                  <a:r>
                    <a:rPr lang="zh-CN" altLang="en-US" sz="2000" dirty="0" smtClean="0"/>
                    <a:t> </a:t>
                  </a:r>
                  <a:r>
                    <a:rPr lang="en-US" altLang="zh-CN" sz="2000" dirty="0" smtClean="0"/>
                    <a:t>to</a:t>
                  </a:r>
                  <a:r>
                    <a:rPr lang="zh-CN" altLang="en-US" sz="2000" dirty="0" smtClean="0"/>
                    <a:t> </a:t>
                  </a:r>
                  <a:r>
                    <a:rPr lang="en-US" altLang="zh-CN" sz="2000" dirty="0" smtClean="0"/>
                    <a:t>40%</a:t>
                  </a:r>
                  <a:r>
                    <a:rPr lang="zh-CN" altLang="en-US" sz="2000" dirty="0" smtClean="0"/>
                    <a:t>） </a:t>
                  </a:r>
                  <a:r>
                    <a:rPr lang="en-US" altLang="zh-CN" sz="2000" dirty="0" smtClean="0"/>
                    <a:t>in</a:t>
                  </a:r>
                  <a:r>
                    <a:rPr lang="zh-CN" altLang="en-US" sz="2000" dirty="0" smtClean="0"/>
                    <a:t> </a:t>
                  </a:r>
                  <a:r>
                    <a:rPr lang="en-US" altLang="zh-CN" sz="2000" dirty="0" smtClean="0"/>
                    <a:t>both</a:t>
                  </a:r>
                  <a:r>
                    <a:rPr lang="zh-CN" altLang="en-US" sz="2000" dirty="0" smtClean="0"/>
                    <a:t> </a:t>
                  </a:r>
                  <a:r>
                    <a:rPr lang="en-US" altLang="zh-CN" sz="2000" dirty="0" smtClean="0"/>
                    <a:t>US</a:t>
                  </a:r>
                  <a:r>
                    <a:rPr lang="zh-CN" altLang="en-US" sz="2000" dirty="0" smtClean="0"/>
                    <a:t> </a:t>
                  </a:r>
                  <a:r>
                    <a:rPr lang="en-US" altLang="zh-CN" sz="2000" dirty="0" smtClean="0"/>
                    <a:t>and</a:t>
                  </a:r>
                  <a:r>
                    <a:rPr lang="zh-CN" altLang="en-US" sz="2000" dirty="0" smtClean="0"/>
                    <a:t> </a:t>
                  </a:r>
                  <a:r>
                    <a:rPr lang="en-US" altLang="zh-CN" sz="2000" dirty="0" smtClean="0"/>
                    <a:t>China</a:t>
                  </a:r>
                  <a:r>
                    <a:rPr lang="zh-CN" altLang="en-US" sz="2000" dirty="0" smtClean="0"/>
                    <a:t> </a:t>
                  </a:r>
                  <a:r>
                    <a:rPr lang="en-US" altLang="zh-CN" sz="2000" dirty="0" smtClean="0"/>
                    <a:t>have</a:t>
                  </a:r>
                  <a:r>
                    <a:rPr lang="zh-CN" altLang="en-US" sz="2000" dirty="0" smtClean="0"/>
                    <a:t> </a:t>
                  </a:r>
                  <a:r>
                    <a:rPr lang="en-US" altLang="zh-CN" sz="2000" dirty="0" smtClean="0"/>
                    <a:t>been</a:t>
                  </a:r>
                  <a:r>
                    <a:rPr lang="zh-CN" altLang="en-US" sz="2000" dirty="0" smtClean="0"/>
                    <a:t> </a:t>
                  </a:r>
                  <a:r>
                    <a:rPr lang="en-US" altLang="zh-CN" sz="2000" dirty="0" smtClean="0"/>
                    <a:t>marked</a:t>
                  </a:r>
                  <a:r>
                    <a:rPr lang="zh-CN" altLang="en-US" sz="2000" dirty="0" smtClean="0"/>
                    <a:t> </a:t>
                  </a:r>
                  <a:r>
                    <a:rPr lang="en-US" altLang="zh-CN" sz="2000" dirty="0" smtClean="0"/>
                    <a:t>above</a:t>
                  </a:r>
                  <a:r>
                    <a:rPr lang="zh-CN" altLang="en-US" sz="2000" dirty="0" smtClean="0"/>
                    <a:t> </a:t>
                  </a:r>
                  <a:r>
                    <a:rPr lang="en-US" altLang="zh-CN" sz="2000" dirty="0" smtClean="0"/>
                    <a:t>and</a:t>
                  </a:r>
                  <a:r>
                    <a:rPr lang="zh-CN" altLang="en-US" sz="2000" dirty="0" smtClean="0"/>
                    <a:t> </a:t>
                  </a:r>
                  <a:r>
                    <a:rPr lang="en-US" altLang="zh-CN" sz="2000" dirty="0" smtClean="0"/>
                    <a:t>listed</a:t>
                  </a:r>
                  <a:r>
                    <a:rPr lang="zh-CN" altLang="en-US" sz="2000" dirty="0" smtClean="0"/>
                    <a:t> </a:t>
                  </a:r>
                  <a:r>
                    <a:rPr lang="en-US" altLang="zh-CN" sz="2000" dirty="0" smtClean="0"/>
                    <a:t>in</a:t>
                  </a:r>
                  <a:r>
                    <a:rPr lang="zh-CN" altLang="en-US" sz="2000" dirty="0" smtClean="0"/>
                    <a:t> </a:t>
                  </a:r>
                  <a:r>
                    <a:rPr lang="en-US" altLang="zh-CN" sz="2000" dirty="0" smtClean="0"/>
                    <a:t>the</a:t>
                  </a:r>
                  <a:r>
                    <a:rPr lang="zh-CN" altLang="en-US" sz="2000" dirty="0" smtClean="0"/>
                    <a:t> </a:t>
                  </a:r>
                  <a:r>
                    <a:rPr lang="en-US" altLang="zh-CN" sz="2000" dirty="0" smtClean="0"/>
                    <a:t>table</a:t>
                  </a:r>
                  <a:r>
                    <a:rPr lang="zh-CN" altLang="en-US" sz="2000" dirty="0" smtClean="0"/>
                    <a:t> </a:t>
                  </a:r>
                  <a:r>
                    <a:rPr lang="en-US" altLang="zh-CN" sz="2000" dirty="0" smtClean="0"/>
                    <a:t>on</a:t>
                  </a:r>
                  <a:r>
                    <a:rPr lang="zh-CN" altLang="en-US" sz="2000" dirty="0" smtClean="0"/>
                    <a:t> </a:t>
                  </a:r>
                  <a:r>
                    <a:rPr lang="en-US" altLang="zh-CN" sz="2000" dirty="0" smtClean="0"/>
                    <a:t>the</a:t>
                  </a:r>
                  <a:r>
                    <a:rPr lang="zh-CN" altLang="en-US" sz="2000" dirty="0" smtClean="0"/>
                    <a:t> </a:t>
                  </a:r>
                  <a:r>
                    <a:rPr lang="en-US" altLang="zh-CN" sz="2000" dirty="0" smtClean="0"/>
                    <a:t>right.</a:t>
                  </a:r>
                  <a:endParaRPr lang="en-AU" sz="2000" dirty="0"/>
                </a:p>
              </p:txBody>
            </p:sp>
            <p:pic>
              <p:nvPicPr>
                <p:cNvPr id="14" name="Picture 13"/>
                <p:cNvPicPr>
                  <a:picLocks noChangeAspect="1"/>
                </p:cNvPicPr>
                <p:nvPr/>
              </p:nvPicPr>
              <p:blipFill rotWithShape="1">
                <a:blip r:embed="rId19">
                  <a:extLst>
                    <a:ext uri="{28A0092B-C50C-407E-A947-70E740481C1C}">
                      <a14:useLocalDpi xmlns:a14="http://schemas.microsoft.com/office/drawing/2010/main" val="0"/>
                    </a:ext>
                  </a:extLst>
                </a:blip>
                <a:srcRect l="4441" t="7755"/>
                <a:stretch/>
              </p:blipFill>
              <p:spPr>
                <a:xfrm>
                  <a:off x="22326600" y="21259033"/>
                  <a:ext cx="5160185" cy="3320817"/>
                </a:xfrm>
                <a:prstGeom prst="rect">
                  <a:avLst/>
                </a:prstGeom>
              </p:spPr>
            </p:pic>
            <p:pic>
              <p:nvPicPr>
                <p:cNvPr id="15" name="Picture 14"/>
                <p:cNvPicPr>
                  <a:picLocks noChangeAspect="1"/>
                </p:cNvPicPr>
                <p:nvPr/>
              </p:nvPicPr>
              <p:blipFill rotWithShape="1">
                <a:blip r:embed="rId20">
                  <a:extLst>
                    <a:ext uri="{28A0092B-C50C-407E-A947-70E740481C1C}">
                      <a14:useLocalDpi xmlns:a14="http://schemas.microsoft.com/office/drawing/2010/main" val="0"/>
                    </a:ext>
                  </a:extLst>
                </a:blip>
                <a:srcRect l="3774" t="8807" r="6668"/>
                <a:stretch/>
              </p:blipFill>
              <p:spPr>
                <a:xfrm>
                  <a:off x="27127200" y="21259032"/>
                  <a:ext cx="4842566" cy="3287301"/>
                </a:xfrm>
                <a:prstGeom prst="rect">
                  <a:avLst/>
                </a:prstGeom>
              </p:spPr>
            </p:pic>
          </p:grpSp>
          <p:sp>
            <p:nvSpPr>
              <p:cNvPr id="87" name="TextBox 86"/>
              <p:cNvSpPr txBox="1"/>
              <p:nvPr/>
            </p:nvSpPr>
            <p:spPr>
              <a:xfrm>
                <a:off x="22936200" y="24304076"/>
                <a:ext cx="1295400" cy="461665"/>
              </a:xfrm>
              <a:prstGeom prst="rect">
                <a:avLst/>
              </a:prstGeom>
              <a:noFill/>
            </p:spPr>
            <p:txBody>
              <a:bodyPr wrap="square" rtlCol="0">
                <a:spAutoFit/>
              </a:bodyPr>
              <a:lstStyle/>
              <a:p>
                <a:r>
                  <a:rPr lang="en-US" altLang="zh-CN" sz="2400" dirty="0" smtClean="0"/>
                  <a:t>USA</a:t>
                </a:r>
              </a:p>
            </p:txBody>
          </p:sp>
        </p:grpSp>
        <p:sp>
          <p:nvSpPr>
            <p:cNvPr id="75" name="TextBox 74"/>
            <p:cNvSpPr txBox="1"/>
            <p:nvPr/>
          </p:nvSpPr>
          <p:spPr>
            <a:xfrm>
              <a:off x="27818400" y="22837813"/>
              <a:ext cx="1295400" cy="461665"/>
            </a:xfrm>
            <a:prstGeom prst="rect">
              <a:avLst/>
            </a:prstGeom>
            <a:noFill/>
          </p:spPr>
          <p:txBody>
            <a:bodyPr wrap="square" rtlCol="0">
              <a:spAutoFit/>
            </a:bodyPr>
            <a:lstStyle/>
            <a:p>
              <a:r>
                <a:rPr lang="en-US" altLang="zh-CN" sz="2400" dirty="0" smtClean="0"/>
                <a:t>China</a:t>
              </a:r>
            </a:p>
          </p:txBody>
        </p:sp>
      </p:grpSp>
      <p:sp>
        <p:nvSpPr>
          <p:cNvPr id="77" name="Text Box 22"/>
          <p:cNvSpPr txBox="1">
            <a:spLocks noChangeArrowheads="1"/>
          </p:cNvSpPr>
          <p:nvPr/>
        </p:nvSpPr>
        <p:spPr bwMode="auto">
          <a:xfrm>
            <a:off x="23484007" y="24765000"/>
            <a:ext cx="9205793" cy="671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Table</a:t>
            </a:r>
            <a:r>
              <a:rPr lang="zh-CN" altLang="en-US" sz="2000" i="1" dirty="0" smtClean="0"/>
              <a:t> </a:t>
            </a:r>
            <a:r>
              <a:rPr lang="en-US" altLang="zh-CN" sz="2000" i="1" dirty="0" smtClean="0"/>
              <a:t>3.</a:t>
            </a:r>
            <a:r>
              <a:rPr lang="zh-CN" altLang="en-US" sz="2000" dirty="0" smtClean="0"/>
              <a:t> </a:t>
            </a:r>
            <a:r>
              <a:rPr lang="en-US" altLang="zh-CN" sz="2000" dirty="0" smtClean="0"/>
              <a:t>Information</a:t>
            </a:r>
            <a:r>
              <a:rPr lang="zh-CN" altLang="en-US" sz="2000" dirty="0" smtClean="0"/>
              <a:t> </a:t>
            </a:r>
            <a:r>
              <a:rPr lang="en-US" altLang="zh-CN" sz="2000" dirty="0" smtClean="0"/>
              <a:t>of</a:t>
            </a:r>
            <a:r>
              <a:rPr lang="zh-CN" altLang="en-US" sz="2000" dirty="0" smtClean="0"/>
              <a:t> </a:t>
            </a:r>
            <a:r>
              <a:rPr lang="en-US" altLang="zh-CN" sz="2000" dirty="0" smtClean="0"/>
              <a:t>top</a:t>
            </a:r>
            <a:r>
              <a:rPr lang="zh-CN" altLang="en-US" sz="2000" dirty="0" smtClean="0"/>
              <a:t> </a:t>
            </a:r>
            <a:r>
              <a:rPr lang="en-US" altLang="zh-CN" sz="2000" dirty="0" smtClean="0"/>
              <a:t>cities</a:t>
            </a:r>
            <a:r>
              <a:rPr lang="zh-CN" altLang="en-US" sz="2000" dirty="0" smtClean="0"/>
              <a:t> </a:t>
            </a:r>
            <a:r>
              <a:rPr lang="en-US" altLang="zh-CN" sz="2000" dirty="0" smtClean="0"/>
              <a:t>in</a:t>
            </a:r>
            <a:r>
              <a:rPr lang="zh-CN" altLang="en-US" sz="2000" dirty="0" smtClean="0"/>
              <a:t> </a:t>
            </a:r>
            <a:r>
              <a:rPr lang="en-US" altLang="zh-CN" sz="2000" dirty="0" smtClean="0"/>
              <a:t>both</a:t>
            </a:r>
            <a:r>
              <a:rPr lang="zh-CN" altLang="en-US" sz="2000" dirty="0" smtClean="0"/>
              <a:t> </a:t>
            </a:r>
            <a:r>
              <a:rPr lang="en-US" altLang="zh-CN" sz="2000" dirty="0" smtClean="0"/>
              <a:t>countries</a:t>
            </a:r>
            <a:r>
              <a:rPr lang="zh-CN" altLang="en-US" sz="2000" dirty="0" smtClean="0"/>
              <a:t> </a:t>
            </a:r>
            <a:r>
              <a:rPr lang="en-US" altLang="zh-CN" sz="2000" dirty="0" smtClean="0"/>
              <a:t>(latest</a:t>
            </a:r>
            <a:r>
              <a:rPr lang="zh-CN" altLang="en-US" sz="2000" dirty="0" smtClean="0"/>
              <a:t> </a:t>
            </a:r>
            <a:r>
              <a:rPr lang="en-US" altLang="zh-CN" sz="2000" dirty="0" smtClean="0"/>
              <a:t>data)</a:t>
            </a:r>
            <a:endParaRPr lang="en-AU"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1592</TotalTime>
  <Words>1103</Words>
  <Application>Microsoft Macintosh PowerPoint</Application>
  <PresentationFormat>Custom</PresentationFormat>
  <Paragraphs>359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Abadi MT Condensed Extra Bold</vt:lpstr>
      <vt:lpstr>Calibri</vt:lpstr>
      <vt:lpstr>Cambria Math</vt:lpstr>
      <vt:lpstr>Courier New</vt:lpstr>
      <vt:lpstr>ＭＳ Ｐゴシック</vt:lpstr>
      <vt:lpstr>Wingdings</vt:lpstr>
      <vt:lpstr>黑体</vt:lpstr>
      <vt:lpstr>Arial</vt:lpstr>
      <vt:lpstr>Postertemplate</vt:lpstr>
      <vt:lpstr>PowerPoint Presentation</vt:lpstr>
    </vt:vector>
  </TitlesOfParts>
  <Manager/>
  <Company>University of Illinois</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管英珺</cp:lastModifiedBy>
  <cp:revision>82</cp:revision>
  <cp:lastPrinted>2009-06-18T18:06:01Z</cp:lastPrinted>
  <dcterms:created xsi:type="dcterms:W3CDTF">2011-03-01T14:56:56Z</dcterms:created>
  <dcterms:modified xsi:type="dcterms:W3CDTF">2017-10-28T04:53:44Z</dcterms:modified>
  <cp:category/>
</cp:coreProperties>
</file>