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8" r:id="rId3"/>
    <p:sldId id="257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669"/>
  </p:normalViewPr>
  <p:slideViewPr>
    <p:cSldViewPr snapToGrid="0" snapToObjects="1">
      <p:cViewPr varScale="1">
        <p:scale>
          <a:sx n="74" d="100"/>
          <a:sy n="74" d="100"/>
        </p:scale>
        <p:origin x="17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1CA8-7E31-A945-A996-2E11F377E5B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0B61-4A07-6344-AB6A-C0A2230F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1CA8-7E31-A945-A996-2E11F377E5B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0B61-4A07-6344-AB6A-C0A2230F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8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1CA8-7E31-A945-A996-2E11F377E5B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0B61-4A07-6344-AB6A-C0A2230F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1CA8-7E31-A945-A996-2E11F377E5B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0B61-4A07-6344-AB6A-C0A2230F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7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1CA8-7E31-A945-A996-2E11F377E5B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0B61-4A07-6344-AB6A-C0A2230F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1CA8-7E31-A945-A996-2E11F377E5B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0B61-4A07-6344-AB6A-C0A2230F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6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1CA8-7E31-A945-A996-2E11F377E5B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0B61-4A07-6344-AB6A-C0A2230F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2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1CA8-7E31-A945-A996-2E11F377E5B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0B61-4A07-6344-AB6A-C0A2230F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1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1CA8-7E31-A945-A996-2E11F377E5B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0B61-4A07-6344-AB6A-C0A2230F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2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1CA8-7E31-A945-A996-2E11F377E5B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0B61-4A07-6344-AB6A-C0A2230F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1CA8-7E31-A945-A996-2E11F377E5B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0B61-4A07-6344-AB6A-C0A2230F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8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41CA8-7E31-A945-A996-2E11F377E5B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90B61-4A07-6344-AB6A-C0A2230F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0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ksw.org/Projects/Palmetto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itchfo2@illinois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ntext.lis.illinois.edu/" TargetMode="External"/><Relationship Id="rId3" Type="http://schemas.openxmlformats.org/officeDocument/2006/relationships/hyperlink" Target="http://bit.ly/2ALivm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ntext.lis.illinois.edu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Topic Modeling 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Part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II: Practice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Pitchford</a:t>
            </a:r>
          </a:p>
          <a:p>
            <a:r>
              <a:rPr lang="en-US" dirty="0" err="1" smtClean="0"/>
              <a:t>Ph.D</a:t>
            </a:r>
            <a:r>
              <a:rPr lang="en-US" dirty="0" smtClean="0"/>
              <a:t> Student,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your model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your results make sense to you?</a:t>
            </a:r>
          </a:p>
          <a:p>
            <a:r>
              <a:rPr lang="en-US" dirty="0" smtClean="0"/>
              <a:t>Do they make sense to other humans?</a:t>
            </a:r>
          </a:p>
          <a:p>
            <a:r>
              <a:rPr lang="en-US" dirty="0" smtClean="0"/>
              <a:t>Does it make sense to a computer?</a:t>
            </a:r>
          </a:p>
          <a:p>
            <a:pPr lvl="1"/>
            <a:r>
              <a:rPr lang="en-US" dirty="0" smtClean="0"/>
              <a:t>Palmetto tool: </a:t>
            </a:r>
            <a:r>
              <a:rPr lang="en-US" dirty="0" smtClean="0">
                <a:hlinkClick r:id="rId2"/>
              </a:rPr>
              <a:t>http://aksw.org/Projects/Palmetto.html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 different parameters give you different results?</a:t>
            </a:r>
          </a:p>
        </p:txBody>
      </p:sp>
    </p:spTree>
    <p:extLst>
      <p:ext uri="{BB962C8B-B14F-4D97-AF65-F5344CB8AC3E}">
        <p14:creationId xmlns:p14="http://schemas.microsoft.com/office/powerpoint/2010/main" val="1572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pitchfo2@illinois.edu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for this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Install </a:t>
            </a:r>
            <a:r>
              <a:rPr lang="en-US" dirty="0" err="1" smtClean="0"/>
              <a:t>ConText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http://context.lis.illinois.edu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Download the sample file (Moby Dick)</a:t>
            </a:r>
          </a:p>
          <a:p>
            <a:pPr lvl="1"/>
            <a:r>
              <a:rPr lang="en-US" dirty="0" smtClean="0">
                <a:hlinkClick r:id="rId3"/>
              </a:rPr>
              <a:t>http://bit.ly/2ALivmn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9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Outline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What is a topic model?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Pre-Processing your Data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Creating topic models in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ConText</a:t>
            </a: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Reading the results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Refining your model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Evaluating your model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7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topic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Topic models are a representation of probability.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Latent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Dirichlet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allocation (LDA) treats each word as a unit of data, each document as a sequence of words, and each corpus as a collection of documents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words that consistently co-occur near each other in the text are more likely to relate to one another (topics)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each document (collection of words) is a mix of topics</a:t>
            </a:r>
            <a:r>
              <a:rPr lang="en-US" dirty="0" smtClean="0">
                <a:effectLst/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For Example: Suppose two of the topics are politics and film. LDA will represent a book like James E. Combs and Sara T. Combs’ </a:t>
            </a:r>
            <a:r>
              <a:rPr lang="en-US" i="1" dirty="0" smtClean="0">
                <a:latin typeface="Helvetica Neue" charset="0"/>
                <a:ea typeface="Helvetica Neue" charset="0"/>
                <a:cs typeface="Helvetica Neue" charset="0"/>
              </a:rPr>
              <a:t>Film Propaganda and American Politics: An Analysis and Filmography 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as partly about politics and partly about film.</a:t>
            </a:r>
            <a:endParaRPr lang="en-US" sz="3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35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Remove punctuation and </a:t>
            </a:r>
            <a:r>
              <a:rPr lang="en-US" dirty="0" err="1" smtClean="0"/>
              <a:t>uncapitalize</a:t>
            </a:r>
            <a:r>
              <a:rPr lang="en-US" dirty="0" smtClean="0"/>
              <a:t>?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Remove stop-words (like I, and, the)?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Ensure file can be imported into your tool (.txt is a safe bet).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Stemmatize</a:t>
            </a:r>
            <a:r>
              <a:rPr lang="en-US" dirty="0" smtClean="0"/>
              <a:t> and lemmatize (terrorist and terrorism become “terror)?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Tool recommendation: Natural Language </a:t>
            </a:r>
            <a:r>
              <a:rPr lang="en-US" dirty="0" err="1" smtClean="0"/>
              <a:t>ToolKit</a:t>
            </a:r>
            <a:r>
              <a:rPr lang="en-US" dirty="0" smtClean="0"/>
              <a:t> (NLTK) for Python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06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http://context.lis.illinois.edu/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of MALLET (a well regarded topic modelling tool written in Java)</a:t>
            </a:r>
          </a:p>
          <a:p>
            <a:r>
              <a:rPr lang="en-US" dirty="0" smtClean="0"/>
              <a:t>Has a lot of options to deal with texts and network data.</a:t>
            </a:r>
          </a:p>
          <a:p>
            <a:r>
              <a:rPr lang="en-US" dirty="0" smtClean="0"/>
              <a:t>Developed by Jana </a:t>
            </a:r>
            <a:r>
              <a:rPr lang="en-US" dirty="0" err="1" smtClean="0"/>
              <a:t>Diesner</a:t>
            </a:r>
            <a:r>
              <a:rPr lang="en-US" dirty="0" smtClean="0"/>
              <a:t> and a team out of the </a:t>
            </a:r>
            <a:r>
              <a:rPr lang="en-US" dirty="0" err="1" smtClean="0"/>
              <a:t>iSchool</a:t>
            </a:r>
            <a:r>
              <a:rPr lang="en-US" dirty="0" smtClean="0"/>
              <a:t> at UIUC.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4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topics in </a:t>
            </a:r>
            <a:r>
              <a:rPr lang="en-US" dirty="0" err="1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top menu, select Text Analysis &gt; Summarization &gt; Topic Modeling</a:t>
            </a:r>
          </a:p>
          <a:p>
            <a:r>
              <a:rPr lang="en-US" dirty="0" smtClean="0"/>
              <a:t>Input your data (it will input any .txt file, but you have to select the folder that contains it)</a:t>
            </a:r>
          </a:p>
          <a:p>
            <a:r>
              <a:rPr lang="en-US" dirty="0" smtClean="0"/>
              <a:t>Specify your parameters (defaults are fine)</a:t>
            </a:r>
          </a:p>
          <a:p>
            <a:r>
              <a:rPr lang="en-US" dirty="0" smtClean="0"/>
              <a:t>Run the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the results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Topics are in </a:t>
            </a:r>
            <a:r>
              <a:rPr lang="en-US" dirty="0"/>
              <a:t>descending order of </a:t>
            </a:r>
            <a:r>
              <a:rPr lang="en-US" dirty="0" smtClean="0"/>
              <a:t>probability, so they don’t make actual sentences. </a:t>
            </a:r>
            <a:endParaRPr lang="en-US" dirty="0"/>
          </a:p>
          <a:p>
            <a:r>
              <a:rPr lang="en-US" dirty="0"/>
              <a:t>Each word in a topic is in descending order of </a:t>
            </a:r>
            <a:r>
              <a:rPr lang="en-US" dirty="0" smtClean="0"/>
              <a:t>probability, and it is okay if one word is in multiple topics.</a:t>
            </a:r>
            <a:endParaRPr lang="en-US" dirty="0"/>
          </a:p>
          <a:p>
            <a:r>
              <a:rPr lang="en-US" dirty="0" smtClean="0"/>
              <a:t>You can see how the topics map </a:t>
            </a:r>
            <a:r>
              <a:rPr lang="en-US" dirty="0"/>
              <a:t>it back on to the input </a:t>
            </a:r>
            <a:r>
              <a:rPr lang="en-US" dirty="0" smtClean="0"/>
              <a:t>files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216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Refining your topic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Finding </a:t>
            </a:r>
            <a:r>
              <a:rPr lang="en-US" i="1" dirty="0"/>
              <a:t>k</a:t>
            </a:r>
            <a:r>
              <a:rPr lang="en-US" dirty="0" smtClean="0"/>
              <a:t> (the number of topics)</a:t>
            </a:r>
          </a:p>
          <a:p>
            <a:pPr lvl="1"/>
            <a:r>
              <a:rPr lang="en-US" dirty="0" smtClean="0"/>
              <a:t>There is usually no single correct number. Too </a:t>
            </a:r>
            <a:r>
              <a:rPr lang="en-US" dirty="0"/>
              <a:t>few clusters will produce topics that are overly broad and too many clusters will result in overlapping or too similar </a:t>
            </a:r>
            <a:r>
              <a:rPr lang="en-US" dirty="0" smtClean="0"/>
              <a:t>topics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Number of iterations</a:t>
            </a:r>
          </a:p>
          <a:p>
            <a:pPr lvl="1"/>
            <a:r>
              <a:rPr lang="en-US" dirty="0" smtClean="0"/>
              <a:t>How many times should your test run to prove its validity? (greater than 200 is fine)</a:t>
            </a:r>
          </a:p>
          <a:p>
            <a:r>
              <a:rPr lang="en-US" dirty="0" smtClean="0"/>
              <a:t>Sum of Alpha</a:t>
            </a:r>
          </a:p>
          <a:p>
            <a:pPr lvl="1"/>
            <a:r>
              <a:rPr lang="en-US" dirty="0" smtClean="0"/>
              <a:t>A lower number assumes there are a few dominant topics, a high value that there are more dominant topics. 5.0 is default</a:t>
            </a:r>
            <a:endParaRPr lang="en-US" dirty="0"/>
          </a:p>
          <a:p>
            <a:r>
              <a:rPr lang="en-US" dirty="0" smtClean="0"/>
              <a:t>Number of Optimized Interval </a:t>
            </a:r>
          </a:p>
          <a:p>
            <a:pPr lvl="1"/>
            <a:r>
              <a:rPr lang="en-US" dirty="0" smtClean="0"/>
              <a:t>Allows some topics to be more prominent than others. (10 is reasonable).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510</Words>
  <Application>Microsoft Macintosh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Helvetica</vt:lpstr>
      <vt:lpstr>Helvetica Neue</vt:lpstr>
      <vt:lpstr>Arial</vt:lpstr>
      <vt:lpstr>Office Theme</vt:lpstr>
      <vt:lpstr>Topic Modeling  Part II: Practice</vt:lpstr>
      <vt:lpstr>Materials for this Workshop</vt:lpstr>
      <vt:lpstr>Outline</vt:lpstr>
      <vt:lpstr>What is a topic model?</vt:lpstr>
      <vt:lpstr>Pre-Processing</vt:lpstr>
      <vt:lpstr>ConText (http://context.lis.illinois.edu/)</vt:lpstr>
      <vt:lpstr>Creating your own topics in ConText</vt:lpstr>
      <vt:lpstr>How to read the results </vt:lpstr>
      <vt:lpstr>Refining your topic model</vt:lpstr>
      <vt:lpstr>Evaluation of your model </vt:lpstr>
      <vt:lpstr>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Pitchford, Matthew C</dc:creator>
  <cp:lastModifiedBy>Pitchford, Matthew C</cp:lastModifiedBy>
  <cp:revision>21</cp:revision>
  <dcterms:created xsi:type="dcterms:W3CDTF">2017-12-04T19:26:45Z</dcterms:created>
  <dcterms:modified xsi:type="dcterms:W3CDTF">2017-12-04T21:05:08Z</dcterms:modified>
</cp:coreProperties>
</file>