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78" r:id="rId3"/>
    <p:sldId id="268" r:id="rId4"/>
    <p:sldId id="269" r:id="rId5"/>
    <p:sldId id="270" r:id="rId6"/>
    <p:sldId id="273" r:id="rId7"/>
    <p:sldId id="272" r:id="rId8"/>
    <p:sldId id="277" r:id="rId9"/>
    <p:sldId id="257" r:id="rId10"/>
    <p:sldId id="258" r:id="rId11"/>
    <p:sldId id="259" r:id="rId12"/>
    <p:sldId id="266" r:id="rId13"/>
    <p:sldId id="260" r:id="rId14"/>
    <p:sldId id="261" r:id="rId15"/>
    <p:sldId id="262" r:id="rId16"/>
    <p:sldId id="263" r:id="rId17"/>
    <p:sldId id="264" r:id="rId18"/>
    <p:sldId id="275" r:id="rId19"/>
    <p:sldId id="265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96" autoAdjust="0"/>
  </p:normalViewPr>
  <p:slideViewPr>
    <p:cSldViewPr snapToGrid="0" showGuides="1">
      <p:cViewPr varScale="1">
        <p:scale>
          <a:sx n="56" d="100"/>
          <a:sy n="56" d="100"/>
        </p:scale>
        <p:origin x="12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EA89D-CC3C-4F4B-916D-C00BEA594AC2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E24DF-46EF-439F-9DF2-B878B26F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8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因为不关心具体得分，而关心排名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E24DF-46EF-439F-9DF2-B878B26F02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8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Monte </a:t>
            </a:r>
            <a:r>
              <a:rPr lang="en-US" altLang="zh-CN" dirty="0" err="1" smtClean="0"/>
              <a:t>carlo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所有地相似性</a:t>
            </a:r>
            <a:r>
              <a:rPr lang="zh-CN" altLang="en-US" dirty="0" smtClean="0"/>
              <a:t>都起源于</a:t>
            </a:r>
            <a:r>
              <a:rPr lang="en-US" altLang="zh-CN" dirty="0" smtClean="0"/>
              <a:t>R(a, a)</a:t>
            </a:r>
            <a:r>
              <a:rPr lang="zh-CN" altLang="en-US" dirty="0" smtClean="0"/>
              <a:t>这种相同地点，所以相似型来源可以看作是根节点地相似性的和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E24DF-46EF-439F-9DF2-B878B26F02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5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天然的分布式；</a:t>
            </a:r>
            <a:endParaRPr lang="en-US" altLang="zh-CN" dirty="0" smtClean="0"/>
          </a:p>
          <a:p>
            <a:r>
              <a:rPr lang="zh-CN" altLang="en-US" dirty="0" smtClean="0"/>
              <a:t>可以直接查询连个定点地相似度，而不需要把</a:t>
            </a:r>
            <a:r>
              <a:rPr lang="en-US" altLang="zh-CN" dirty="0" smtClean="0"/>
              <a:t>S</a:t>
            </a:r>
            <a:r>
              <a:rPr lang="zh-CN" altLang="en-US" dirty="0" smtClean="0"/>
              <a:t>全算出来；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E24DF-46EF-439F-9DF2-B878B26F02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3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E24DF-46EF-439F-9DF2-B878B26F02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0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需要每个超步计算完成后更新它们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E24DF-46EF-439F-9DF2-B878B26F02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7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需要每个超步计算完成后更新它们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E24DF-46EF-439F-9DF2-B878B26F02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9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72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0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56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66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1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9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7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20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6DE3-C55A-4FCC-A74C-596F1091DFC1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BD8C69-3568-4795-B027-6D2B8BE95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104182" y="2076729"/>
            <a:ext cx="11110823" cy="1994938"/>
          </a:xfrm>
        </p:spPr>
        <p:txBody>
          <a:bodyPr/>
          <a:lstStyle/>
          <a:p>
            <a:r>
              <a:rPr lang="zh-CN" altLang="zh-CN" sz="4400" b="1" dirty="0"/>
              <a:t>基于</a:t>
            </a:r>
            <a:r>
              <a:rPr lang="en-US" altLang="zh-CN" sz="4400" b="1" dirty="0" err="1"/>
              <a:t>GraphLite</a:t>
            </a:r>
            <a:r>
              <a:rPr lang="zh-CN" altLang="zh-CN" sz="4400" b="1" dirty="0"/>
              <a:t>的</a:t>
            </a:r>
            <a:r>
              <a:rPr lang="en-US" altLang="zh-CN" sz="4400" b="1" dirty="0" err="1"/>
              <a:t>SimRank</a:t>
            </a:r>
            <a:r>
              <a:rPr lang="zh-CN" altLang="zh-CN" sz="4400" b="1" dirty="0"/>
              <a:t>算法实现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8826" y="4050833"/>
            <a:ext cx="7766936" cy="1096899"/>
          </a:xfrm>
        </p:spPr>
        <p:txBody>
          <a:bodyPr/>
          <a:lstStyle/>
          <a:p>
            <a:r>
              <a:rPr lang="zh-CN" altLang="en-US" b="1" dirty="0" smtClean="0"/>
              <a:t>组长：余学辉</a:t>
            </a:r>
            <a:endParaRPr lang="en-US" altLang="zh-CN" b="1" dirty="0" smtClean="0"/>
          </a:p>
          <a:p>
            <a:r>
              <a:rPr lang="zh-CN" altLang="en-US" b="1" dirty="0" smtClean="0"/>
              <a:t>组员：耿洪娜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58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的三种方法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altLang="zh-CN" dirty="0" smtClean="0"/>
              <a:t>Static</a:t>
            </a:r>
          </a:p>
          <a:p>
            <a:endParaRPr lang="en-US" altLang="zh-CN" dirty="0"/>
          </a:p>
          <a:p>
            <a:r>
              <a:rPr lang="en-US" altLang="zh-CN" dirty="0" smtClean="0"/>
              <a:t>Aggregator</a:t>
            </a:r>
          </a:p>
          <a:p>
            <a:endParaRPr lang="en-US" altLang="zh-CN" dirty="0"/>
          </a:p>
          <a:p>
            <a:r>
              <a:rPr lang="en-US" altLang="zh-CN" dirty="0" smtClean="0"/>
              <a:t>Nest in 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7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的三种方法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549"/>
            <a:ext cx="7882719" cy="4648414"/>
          </a:xfrm>
        </p:spPr>
        <p:txBody>
          <a:bodyPr/>
          <a:lstStyle/>
          <a:p>
            <a:r>
              <a:rPr lang="en-US" altLang="zh-CN" sz="2400" dirty="0"/>
              <a:t>static 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en-US" altLang="zh-CN" sz="2400" dirty="0" smtClean="0"/>
              <a:t>static </a:t>
            </a:r>
            <a:r>
              <a:rPr lang="zh-CN" altLang="en-US" sz="2400" dirty="0"/>
              <a:t>变量对于单个</a:t>
            </a:r>
            <a:r>
              <a:rPr lang="en-US" altLang="zh-CN" sz="2400" dirty="0"/>
              <a:t>worker</a:t>
            </a:r>
            <a:r>
              <a:rPr lang="zh-CN" altLang="en-US" sz="2400" dirty="0"/>
              <a:t>里的定点是</a:t>
            </a:r>
            <a:r>
              <a:rPr lang="zh-CN" altLang="en-US" sz="2400" dirty="0" smtClean="0"/>
              <a:t>共享的，</a:t>
            </a:r>
            <a:r>
              <a:rPr lang="zh-CN" altLang="en-US" sz="2400" dirty="0"/>
              <a:t>但不同</a:t>
            </a:r>
            <a:r>
              <a:rPr lang="en-US" altLang="zh-CN" sz="2400" dirty="0"/>
              <a:t>worker</a:t>
            </a:r>
            <a:r>
              <a:rPr lang="zh-CN" altLang="en-US" sz="2400" dirty="0"/>
              <a:t>间的顶点是不共享的。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55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的三种方法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549"/>
            <a:ext cx="7882719" cy="4648414"/>
          </a:xfrm>
        </p:spPr>
        <p:txBody>
          <a:bodyPr/>
          <a:lstStyle/>
          <a:p>
            <a:r>
              <a:rPr lang="en-US" altLang="zh-CN" sz="2400" dirty="0"/>
              <a:t>static </a:t>
            </a:r>
            <a:endParaRPr lang="en-US" altLang="zh-CN" sz="2400" dirty="0" smtClean="0"/>
          </a:p>
          <a:p>
            <a:endParaRPr lang="en-US" altLang="zh-CN" sz="2400" dirty="0"/>
          </a:p>
          <a:p>
            <a:pPr lvl="1"/>
            <a:r>
              <a:rPr lang="en-US" altLang="zh-CN" sz="2400" dirty="0" smtClean="0"/>
              <a:t>static </a:t>
            </a:r>
            <a:r>
              <a:rPr lang="zh-CN" altLang="en-US" sz="2400" dirty="0"/>
              <a:t>变量对于单个</a:t>
            </a:r>
            <a:r>
              <a:rPr lang="en-US" altLang="zh-CN" sz="2400" dirty="0"/>
              <a:t>worker</a:t>
            </a:r>
            <a:r>
              <a:rPr lang="zh-CN" altLang="en-US" sz="2400" dirty="0"/>
              <a:t>里的定点是</a:t>
            </a:r>
            <a:r>
              <a:rPr lang="zh-CN" altLang="en-US" sz="2400" dirty="0" smtClean="0"/>
              <a:t>共享的，</a:t>
            </a:r>
            <a:r>
              <a:rPr lang="zh-CN" altLang="en-US" sz="2400" dirty="0"/>
              <a:t>但不同</a:t>
            </a:r>
            <a:r>
              <a:rPr lang="en-US" altLang="zh-CN" sz="2400" dirty="0"/>
              <a:t>worker</a:t>
            </a:r>
            <a:r>
              <a:rPr lang="zh-CN" altLang="en-US" sz="2400" dirty="0"/>
              <a:t>间的顶点是不共享的。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3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的三种方法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245" y="1104793"/>
            <a:ext cx="10515600" cy="464841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Aggregator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1569493" y="2197290"/>
            <a:ext cx="1405719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5786" y="3101453"/>
            <a:ext cx="1405719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master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10316" y="2092656"/>
            <a:ext cx="1405719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26238" y="4210334"/>
            <a:ext cx="1405719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46831" y="4239905"/>
            <a:ext cx="1405719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098042" y="2784143"/>
            <a:ext cx="968990" cy="5459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070746" y="3647365"/>
            <a:ext cx="1066800" cy="719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91199" y="3647365"/>
            <a:ext cx="1019033" cy="406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684293" y="2797792"/>
            <a:ext cx="1125941" cy="470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079844" y="2383813"/>
            <a:ext cx="1082723" cy="618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691116" y="2513462"/>
            <a:ext cx="1121392" cy="516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64005" y="3875964"/>
            <a:ext cx="1025858" cy="680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5747983" y="3848668"/>
            <a:ext cx="1075898" cy="423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34519" y="2988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27862" y="2267804"/>
            <a:ext cx="117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S’ part1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277737" y="370081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52949" y="29365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52949" y="353704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54721" y="2256431"/>
            <a:ext cx="117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S’ part2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84727" y="4276300"/>
            <a:ext cx="117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S’ part3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654722" y="4303596"/>
            <a:ext cx="117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S’ part4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528549" y="5431809"/>
            <a:ext cx="773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每个超步开始，给每个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S</a:t>
            </a:r>
            <a:r>
              <a:rPr lang="zh-CN" altLang="en-US" dirty="0" smtClean="0"/>
              <a:t>矩阵；</a:t>
            </a:r>
            <a:endParaRPr lang="en-US" altLang="zh-CN" dirty="0" smtClean="0"/>
          </a:p>
          <a:p>
            <a:r>
              <a:rPr lang="zh-CN" altLang="en-US" dirty="0" smtClean="0"/>
              <a:t>每个超步结束，每个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把</a:t>
            </a:r>
            <a:r>
              <a:rPr lang="en-US" altLang="zh-CN" dirty="0" smtClean="0"/>
              <a:t>S</a:t>
            </a:r>
            <a:r>
              <a:rPr lang="zh-CN" altLang="en-US" dirty="0" smtClean="0"/>
              <a:t>发回</a:t>
            </a:r>
            <a:r>
              <a:rPr lang="en-US" altLang="zh-CN" dirty="0" smtClean="0"/>
              <a:t>master;</a:t>
            </a:r>
          </a:p>
          <a:p>
            <a:r>
              <a:rPr lang="zh-CN" altLang="en-US" dirty="0" smtClean="0"/>
              <a:t>通讯传输数据大小为</a:t>
            </a:r>
            <a:r>
              <a:rPr lang="en-US" altLang="zh-CN" dirty="0" smtClean="0"/>
              <a:t>|workers| *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(S).</a:t>
            </a:r>
          </a:p>
          <a:p>
            <a:r>
              <a:rPr lang="zh-CN" altLang="en-US" dirty="0" smtClean="0"/>
              <a:t>可能卡在数据通信上。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2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的三种方法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935017"/>
          </a:xfrm>
        </p:spPr>
        <p:txBody>
          <a:bodyPr/>
          <a:lstStyle/>
          <a:p>
            <a:r>
              <a:rPr lang="en-US" altLang="zh-CN" sz="2400" dirty="0"/>
              <a:t>Nest in </a:t>
            </a:r>
            <a:r>
              <a:rPr lang="en-US" altLang="zh-CN" sz="2400" dirty="0" smtClean="0"/>
              <a:t>Message </a:t>
            </a:r>
          </a:p>
          <a:p>
            <a:endParaRPr lang="zh-CN" altLang="en-US" sz="2400" dirty="0"/>
          </a:p>
          <a:p>
            <a:endParaRPr lang="en-US" altLang="zh-CN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0" y="2066794"/>
            <a:ext cx="7736070" cy="3023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8108" y="3401704"/>
            <a:ext cx="3603008" cy="614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745707" y="1746913"/>
            <a:ext cx="1760562" cy="191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41994" y="1433014"/>
            <a:ext cx="21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只需要</a:t>
            </a:r>
            <a:r>
              <a:rPr lang="en-US" altLang="zh-CN" dirty="0" smtClean="0"/>
              <a:t>S</a:t>
            </a:r>
            <a:r>
              <a:rPr lang="zh-CN" altLang="en-US" dirty="0" smtClean="0"/>
              <a:t>矩阵的第</a:t>
            </a:r>
            <a:r>
              <a:rPr lang="en-US" altLang="zh-CN" dirty="0" err="1" smtClean="0"/>
              <a:t>id_i</a:t>
            </a:r>
            <a:r>
              <a:rPr lang="zh-CN" altLang="en-US" dirty="0" smtClean="0"/>
              <a:t>行或</a:t>
            </a:r>
            <a:r>
              <a:rPr lang="en-US" altLang="zh-CN" dirty="0" err="1" smtClean="0"/>
              <a:t>id_j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的三种方法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1947"/>
            <a:ext cx="10515600" cy="3439236"/>
          </a:xfrm>
        </p:spPr>
        <p:txBody>
          <a:bodyPr/>
          <a:lstStyle/>
          <a:p>
            <a:r>
              <a:rPr lang="en-US" altLang="zh-CN" sz="2400" dirty="0"/>
              <a:t>Nest in </a:t>
            </a:r>
            <a:r>
              <a:rPr lang="en-US" altLang="zh-CN" sz="2400" dirty="0" smtClean="0"/>
              <a:t>Message </a:t>
            </a:r>
          </a:p>
          <a:p>
            <a:pPr lvl="1"/>
            <a:r>
              <a:rPr lang="en-US" altLang="zh-CN" sz="2000" dirty="0" smtClean="0"/>
              <a:t>Carry row of S in Message</a:t>
            </a:r>
          </a:p>
          <a:p>
            <a:pPr lvl="1"/>
            <a:r>
              <a:rPr lang="en-US" altLang="zh-CN" sz="2000" dirty="0" smtClean="0"/>
              <a:t>Use sparse matrix</a:t>
            </a:r>
          </a:p>
          <a:p>
            <a:pPr lvl="1"/>
            <a:r>
              <a:rPr lang="en-US" altLang="zh-CN" sz="2000" dirty="0" smtClean="0"/>
              <a:t>Store half matrix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endParaRPr lang="zh-CN" altLang="en-US" sz="2200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71" y="3141757"/>
            <a:ext cx="3087833" cy="10385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54" y="2988149"/>
            <a:ext cx="3556533" cy="121536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558352" y="3534770"/>
            <a:ext cx="1105469" cy="23201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51128" y="4790364"/>
            <a:ext cx="735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整个图中存在的</a:t>
            </a:r>
            <a:r>
              <a:rPr lang="en-US" altLang="zh-CN" dirty="0" smtClean="0"/>
              <a:t>walker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）的数量不会超过图的顶点数；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walker</a:t>
            </a:r>
            <a:r>
              <a:rPr lang="zh-CN" altLang="en-US" dirty="0" smtClean="0"/>
              <a:t>携带稀疏矩阵地一行；</a:t>
            </a:r>
            <a:endParaRPr lang="en-US" altLang="zh-CN" dirty="0" smtClean="0"/>
          </a:p>
          <a:p>
            <a:r>
              <a:rPr lang="zh-CN" altLang="en-US" dirty="0" smtClean="0"/>
              <a:t>整个图中传递地数据量不会超过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zh-CN" altLang="en-US" dirty="0"/>
              <a:t>全局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的三种方法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1947"/>
            <a:ext cx="10515600" cy="2187053"/>
          </a:xfrm>
        </p:spPr>
        <p:txBody>
          <a:bodyPr/>
          <a:lstStyle/>
          <a:p>
            <a:r>
              <a:rPr lang="en-US" altLang="zh-CN" sz="2400" dirty="0" smtClean="0"/>
              <a:t>Merge and split Message</a:t>
            </a:r>
          </a:p>
          <a:p>
            <a:pPr marL="457200" lvl="1" indent="0">
              <a:buNone/>
            </a:pPr>
            <a:endParaRPr lang="en-US" altLang="zh-CN" sz="2200" b="1" dirty="0" smtClean="0"/>
          </a:p>
          <a:p>
            <a:pPr marL="457200" lvl="1" indent="0">
              <a:buNone/>
            </a:pPr>
            <a:endParaRPr lang="zh-CN" altLang="en-US" sz="2200" dirty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160061" y="5595582"/>
            <a:ext cx="79293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000" y="1895831"/>
            <a:ext cx="4149769" cy="142057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162335" y="4287672"/>
            <a:ext cx="79293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76" y="2046453"/>
            <a:ext cx="3556533" cy="121536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763070" y="2511188"/>
            <a:ext cx="532262" cy="21836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34271" y="4667534"/>
            <a:ext cx="723332" cy="5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SubMsg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4720" y="4697105"/>
            <a:ext cx="723332" cy="5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SubMsg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6169" y="4713026"/>
            <a:ext cx="723332" cy="5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SubMsg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38386" y="4715303"/>
            <a:ext cx="723332" cy="532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SubMsg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562068" y="3930555"/>
            <a:ext cx="504967" cy="61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70564" y="3946478"/>
            <a:ext cx="693761" cy="68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312695" y="3616657"/>
            <a:ext cx="1009934" cy="51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Msg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1566" y="3930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merge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16223" y="38645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split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0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zh-CN" altLang="en-US" dirty="0" smtClean="0"/>
              <a:t>全局访问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的三种方法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1947"/>
            <a:ext cx="10515600" cy="2187053"/>
          </a:xfrm>
        </p:spPr>
        <p:txBody>
          <a:bodyPr/>
          <a:lstStyle/>
          <a:p>
            <a:r>
              <a:rPr lang="en-US" altLang="zh-CN" sz="2400" dirty="0" smtClean="0"/>
              <a:t>Collect result</a:t>
            </a:r>
            <a:endParaRPr lang="en-US" altLang="zh-CN" sz="2200" b="1" dirty="0" smtClean="0"/>
          </a:p>
          <a:p>
            <a:pPr marL="457200" lvl="1" indent="0">
              <a:buNone/>
            </a:pPr>
            <a:endParaRPr lang="zh-CN" altLang="en-US" sz="2200" dirty="0"/>
          </a:p>
          <a:p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76" y="2046453"/>
            <a:ext cx="3556533" cy="121536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58604" y="2497540"/>
            <a:ext cx="532262" cy="21836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02" y="1816787"/>
            <a:ext cx="3564243" cy="14586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6287" y="3957851"/>
            <a:ext cx="8052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vertex value</a:t>
            </a:r>
            <a:r>
              <a:rPr lang="zh-CN" altLang="en-US" dirty="0" smtClean="0"/>
              <a:t>中存储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的一行</a:t>
            </a:r>
            <a:r>
              <a:rPr lang="en-US" altLang="zh-CN" dirty="0" smtClean="0"/>
              <a:t>S[vid]</a:t>
            </a:r>
            <a:r>
              <a:rPr lang="zh-CN" altLang="en-US" dirty="0" smtClean="0"/>
              <a:t>，最后写到结果文件里去；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walker</a:t>
            </a:r>
            <a:r>
              <a:rPr lang="zh-CN" altLang="en-US" dirty="0" smtClean="0"/>
              <a:t>随机游走时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ALIVE;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当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walker(Message)</a:t>
            </a:r>
            <a:r>
              <a:rPr lang="zh-CN" altLang="en-US" dirty="0" smtClean="0"/>
              <a:t>消失或者达到最大游走长度时，将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DEAD,</a:t>
            </a:r>
            <a:r>
              <a:rPr lang="zh-CN" altLang="en-US" dirty="0" smtClean="0"/>
              <a:t>将它发回到</a:t>
            </a:r>
            <a:r>
              <a:rPr lang="en-US" altLang="zh-CN" dirty="0" smtClean="0"/>
              <a:t>vid=</a:t>
            </a:r>
            <a:r>
              <a:rPr lang="en-US" altLang="zh-CN" dirty="0" err="1" smtClean="0"/>
              <a:t>source_id</a:t>
            </a:r>
            <a:r>
              <a:rPr lang="zh-CN" altLang="en-US" dirty="0"/>
              <a:t>的</a:t>
            </a:r>
            <a:r>
              <a:rPr lang="zh-CN" altLang="en-US" dirty="0" smtClean="0"/>
              <a:t>顶点；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计算收到</a:t>
            </a:r>
            <a:r>
              <a:rPr lang="en-US" altLang="zh-CN" dirty="0" smtClean="0"/>
              <a:t>ALIVE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对应</a:t>
            </a:r>
            <a:r>
              <a:rPr lang="en-US" altLang="zh-CN" dirty="0" err="1" smtClean="0"/>
              <a:t>source_id</a:t>
            </a:r>
            <a:r>
              <a:rPr lang="zh-CN" altLang="en-US" dirty="0" smtClean="0"/>
              <a:t>的相似性，使用</a:t>
            </a:r>
            <a:r>
              <a:rPr lang="en-US" altLang="zh-CN" dirty="0" smtClean="0"/>
              <a:t>DEAD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MSg</a:t>
            </a:r>
            <a:r>
              <a:rPr lang="zh-CN" altLang="en-US" dirty="0" smtClean="0"/>
              <a:t>更新自身地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5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121"/>
          </a:xfrm>
        </p:spPr>
        <p:txBody>
          <a:bodyPr/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testgraph</a:t>
            </a:r>
            <a:endParaRPr lang="zh-CN" altLang="en-US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47" y="1604962"/>
            <a:ext cx="5481188" cy="120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80" y="3429000"/>
            <a:ext cx="71056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121"/>
          </a:xfrm>
        </p:spPr>
        <p:txBody>
          <a:bodyPr/>
          <a:lstStyle/>
          <a:p>
            <a:r>
              <a:rPr lang="zh-CN" altLang="en-US" dirty="0" smtClean="0"/>
              <a:t>性能测试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testgraph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53142"/>
              </p:ext>
            </p:extLst>
          </p:nvPr>
        </p:nvGraphicFramePr>
        <p:xfrm>
          <a:off x="1449237" y="2083280"/>
          <a:ext cx="7401465" cy="31055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0467"/>
                <a:gridCol w="1481336"/>
                <a:gridCol w="1482204"/>
                <a:gridCol w="1483073"/>
                <a:gridCol w="1474385"/>
              </a:tblGrid>
              <a:tr h="517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K(</a:t>
                      </a:r>
                      <a:r>
                        <a:rPr lang="zh-CN" sz="1600" kern="100">
                          <a:effectLst/>
                        </a:rPr>
                        <a:t>迭代次数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L(</a:t>
                      </a:r>
                      <a:r>
                        <a:rPr lang="zh-CN" sz="1600" kern="100">
                          <a:effectLst/>
                        </a:rPr>
                        <a:t>最大路长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C(</a:t>
                      </a:r>
                      <a:r>
                        <a:rPr lang="zh-CN" sz="1600" kern="100">
                          <a:effectLst/>
                        </a:rPr>
                        <a:t>衰减因子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运行时间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7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同步</a:t>
                      </a:r>
                      <a:r>
                        <a:rPr lang="en-US" sz="1600" kern="100">
                          <a:effectLst/>
                        </a:rPr>
                        <a:t>simrank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0.0001s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7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异步</a:t>
                      </a:r>
                      <a:r>
                        <a:rPr lang="en-US" sz="1600" kern="100">
                          <a:effectLst/>
                        </a:rPr>
                        <a:t>simrank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0.0001s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527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Monte Carlo simrank(graphLite)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24.92s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73" y="1637770"/>
            <a:ext cx="6124753" cy="422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45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5752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算法调研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算法实现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性能测试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586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121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: </a:t>
            </a:r>
            <a:r>
              <a:rPr lang="en-US" altLang="zh-CN" dirty="0" err="1" smtClean="0"/>
              <a:t>facebookcombined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31283"/>
              </p:ext>
            </p:extLst>
          </p:nvPr>
        </p:nvGraphicFramePr>
        <p:xfrm>
          <a:off x="1380227" y="2270021"/>
          <a:ext cx="7453222" cy="3297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155"/>
                <a:gridCol w="1337538"/>
                <a:gridCol w="1338323"/>
                <a:gridCol w="1339107"/>
                <a:gridCol w="1866099"/>
              </a:tblGrid>
              <a:tr h="549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K(</a:t>
                      </a:r>
                      <a:r>
                        <a:rPr lang="zh-CN" sz="1600" kern="100">
                          <a:effectLst/>
                        </a:rPr>
                        <a:t>迭代次数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L(</a:t>
                      </a:r>
                      <a:r>
                        <a:rPr lang="zh-CN" sz="1600" kern="100">
                          <a:effectLst/>
                        </a:rPr>
                        <a:t>最大路长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C(</a:t>
                      </a:r>
                      <a:r>
                        <a:rPr lang="zh-CN" sz="1600" kern="100">
                          <a:effectLst/>
                        </a:rPr>
                        <a:t>衰减因子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运行时间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9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同步</a:t>
                      </a:r>
                      <a:r>
                        <a:rPr lang="en-US" sz="1600" kern="100">
                          <a:effectLst/>
                        </a:rPr>
                        <a:t>simrank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3586.19s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96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异步</a:t>
                      </a:r>
                      <a:r>
                        <a:rPr lang="en-US" sz="1600" kern="100">
                          <a:effectLst/>
                        </a:rPr>
                        <a:t>simrank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389.623s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6489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Monte Carlo simrank(graphLite)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52.41s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67" y="1811547"/>
            <a:ext cx="6033729" cy="40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121"/>
          </a:xfrm>
        </p:spPr>
        <p:txBody>
          <a:bodyPr/>
          <a:lstStyle/>
          <a:p>
            <a:r>
              <a:rPr lang="zh-CN" altLang="en-US" dirty="0"/>
              <a:t>性能测试</a:t>
            </a:r>
            <a:r>
              <a:rPr lang="en-US" altLang="zh-CN" dirty="0"/>
              <a:t>: </a:t>
            </a:r>
            <a:r>
              <a:rPr lang="en-US" altLang="zh-CN" dirty="0" err="1" smtClean="0"/>
              <a:t>facebookcombined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9" y="1982098"/>
            <a:ext cx="6006951" cy="40046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46189" y="2570672"/>
            <a:ext cx="260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Search deeper;</a:t>
            </a:r>
          </a:p>
          <a:p>
            <a:r>
              <a:rPr lang="en-US" altLang="zh-CN" dirty="0" smtClean="0"/>
              <a:t>Decay smaller;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1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00" y="3551829"/>
            <a:ext cx="3133725" cy="3171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算法调研</a:t>
            </a:r>
            <a:r>
              <a:rPr lang="en-US" altLang="zh-CN" dirty="0" smtClean="0"/>
              <a:t>- naïve </a:t>
            </a:r>
            <a:r>
              <a:rPr lang="en-US" altLang="zh-CN" dirty="0" err="1" smtClean="0"/>
              <a:t>simrank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4414" y="1757291"/>
            <a:ext cx="7153275" cy="19240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240740" y="4940490"/>
            <a:ext cx="627797" cy="655092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7"/>
          </p:cNvCxnSpPr>
          <p:nvPr/>
        </p:nvCxnSpPr>
        <p:spPr>
          <a:xfrm flipV="1">
            <a:off x="5776598" y="4749421"/>
            <a:ext cx="319402" cy="28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22007" y="5598260"/>
            <a:ext cx="373993" cy="18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7797" y="4967786"/>
            <a:ext cx="410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被同一</a:t>
            </a:r>
            <a:r>
              <a:rPr lang="zh-CN" altLang="en-US" dirty="0" smtClean="0"/>
              <a:t>个顶点引用地两个顶点是相似的；</a:t>
            </a:r>
            <a:endParaRPr lang="en-US" altLang="zh-CN" dirty="0" smtClean="0"/>
          </a:p>
          <a:p>
            <a:r>
              <a:rPr lang="zh-CN" altLang="en-US" dirty="0"/>
              <a:t>被</a:t>
            </a:r>
            <a:r>
              <a:rPr lang="zh-CN" altLang="en-US" dirty="0" smtClean="0"/>
              <a:t>相似地顶点引用的两个顶点是相似的；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7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算法调研</a:t>
            </a:r>
            <a:r>
              <a:rPr lang="en-US" altLang="zh-CN" dirty="0"/>
              <a:t>- naïve </a:t>
            </a:r>
            <a:r>
              <a:rPr lang="en-US" altLang="zh-CN" dirty="0" err="1"/>
              <a:t>simrank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326" y="4395088"/>
            <a:ext cx="457200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15" y="2469320"/>
            <a:ext cx="4610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算法调研</a:t>
            </a:r>
            <a:r>
              <a:rPr lang="en-US" altLang="zh-CN" dirty="0"/>
              <a:t>- </a:t>
            </a:r>
            <a:r>
              <a:rPr lang="zh-CN" altLang="en-US" dirty="0" smtClean="0"/>
              <a:t>平方缓存法</a:t>
            </a:r>
            <a:r>
              <a:rPr lang="en-US" altLang="zh-CN" dirty="0" smtClean="0"/>
              <a:t> </a:t>
            </a:r>
            <a:r>
              <a:rPr lang="en-US" altLang="zh-CN" dirty="0" err="1"/>
              <a:t>simrank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5982" y="2503026"/>
            <a:ext cx="4772025" cy="1285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120" y="4886680"/>
            <a:ext cx="4391025" cy="52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7904" y="3275463"/>
            <a:ext cx="244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</a:t>
            </a:r>
            <a:r>
              <a:rPr lang="zh-CN" altLang="en-US" dirty="0" smtClean="0"/>
              <a:t>有一些基于对</a:t>
            </a:r>
            <a:r>
              <a:rPr lang="en-US" altLang="zh-CN" dirty="0" smtClean="0"/>
              <a:t>Q/S</a:t>
            </a:r>
            <a:r>
              <a:rPr lang="zh-CN" altLang="en-US" dirty="0" smtClean="0"/>
              <a:t>矩阵进行降维分解来简化计算的方法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算法调研</a:t>
            </a:r>
            <a:r>
              <a:rPr lang="en-US" altLang="zh-CN" dirty="0" smtClean="0"/>
              <a:t>- </a:t>
            </a:r>
            <a:r>
              <a:rPr lang="en-US" altLang="zh-CN" dirty="0"/>
              <a:t>Monte Carlo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4414" y="1757291"/>
            <a:ext cx="7153275" cy="1924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2" y="3754302"/>
            <a:ext cx="3027783" cy="2965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86068" y="4502989"/>
            <a:ext cx="5555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R(a, b) = k1*R(0, 0) + k2*R(A, A)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K1 = C^2 * p1;</a:t>
            </a:r>
          </a:p>
          <a:p>
            <a:r>
              <a:rPr lang="en-US" altLang="zh-CN" b="1" dirty="0" smtClean="0"/>
              <a:t>K2 = C^1 * p2;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3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/>
          <a:lstStyle/>
          <a:p>
            <a:r>
              <a:rPr lang="zh-CN" altLang="en-US" dirty="0"/>
              <a:t>算法调研</a:t>
            </a:r>
            <a:r>
              <a:rPr lang="en-US" altLang="zh-CN" dirty="0"/>
              <a:t>- </a:t>
            </a:r>
            <a:r>
              <a:rPr lang="en-US" altLang="zh-CN" dirty="0" smtClean="0"/>
              <a:t>Monte Carlo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5221" y="1666875"/>
            <a:ext cx="4619625" cy="1762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80892" y="4192438"/>
            <a:ext cx="6418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两个</a:t>
            </a:r>
            <a:r>
              <a:rPr lang="en-US" altLang="zh-CN" sz="2000" b="1" dirty="0" smtClean="0"/>
              <a:t>walker a, b</a:t>
            </a:r>
            <a:r>
              <a:rPr lang="zh-CN" altLang="en-US" sz="2000" b="1" dirty="0" smtClean="0"/>
              <a:t>从顶点</a:t>
            </a:r>
            <a:r>
              <a:rPr lang="en-US" altLang="zh-CN" sz="2000" b="1" dirty="0" err="1" smtClean="0"/>
              <a:t>a,b</a:t>
            </a:r>
            <a:r>
              <a:rPr lang="zh-CN" altLang="en-US" sz="2000" b="1" dirty="0" smtClean="0"/>
              <a:t>出发，随机游走；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2. t(a, b)</a:t>
            </a:r>
            <a:r>
              <a:rPr lang="zh-CN" altLang="en-US" sz="2000" b="1" dirty="0" smtClean="0"/>
              <a:t>表示地是</a:t>
            </a:r>
            <a:r>
              <a:rPr lang="en-US" altLang="zh-CN" sz="2000" b="1" dirty="0" smtClean="0"/>
              <a:t>a, b</a:t>
            </a:r>
            <a:r>
              <a:rPr lang="zh-CN" altLang="en-US" sz="2000" b="1" dirty="0" smtClean="0"/>
              <a:t>两个</a:t>
            </a:r>
            <a:r>
              <a:rPr lang="en-US" altLang="zh-CN" sz="2000" b="1" dirty="0" smtClean="0"/>
              <a:t>walker</a:t>
            </a: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t</a:t>
            </a:r>
            <a:r>
              <a:rPr lang="zh-CN" altLang="en-US" sz="2000" b="1" dirty="0" smtClean="0"/>
              <a:t>时刻到达的顶点；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3. P[t]</a:t>
            </a:r>
            <a:r>
              <a:rPr lang="zh-CN" altLang="en-US" sz="2000" b="1" dirty="0" smtClean="0"/>
              <a:t>表示</a:t>
            </a:r>
            <a:r>
              <a:rPr lang="en-US" altLang="zh-CN" sz="2000" b="1" dirty="0" smtClean="0"/>
              <a:t>walker a, b</a:t>
            </a:r>
            <a:r>
              <a:rPr lang="zh-CN" altLang="en-US" sz="2000" b="1" dirty="0" smtClean="0"/>
              <a:t>游走到</a:t>
            </a:r>
            <a:r>
              <a:rPr lang="en-US" altLang="zh-CN" sz="2000" b="1" dirty="0" smtClean="0"/>
              <a:t>t(</a:t>
            </a:r>
            <a:r>
              <a:rPr lang="en-US" altLang="zh-CN" sz="2000" b="1" dirty="0" err="1" smtClean="0"/>
              <a:t>a,b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的整个出现地概率；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4. C</a:t>
            </a:r>
            <a:r>
              <a:rPr lang="zh-CN" altLang="en-US" sz="2000" b="1" dirty="0" smtClean="0"/>
              <a:t>是衰减因子，</a:t>
            </a:r>
            <a:r>
              <a:rPr lang="en-US" altLang="zh-CN" sz="2000" b="1" dirty="0" smtClean="0"/>
              <a:t>l(t)</a:t>
            </a:r>
            <a:r>
              <a:rPr lang="zh-CN" altLang="en-US" sz="2000" b="1" dirty="0" smtClean="0"/>
              <a:t>表示游走地路径长度。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20" y="1011102"/>
            <a:ext cx="3027783" cy="29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530" y="506083"/>
            <a:ext cx="8596668" cy="839638"/>
          </a:xfrm>
        </p:spPr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19" y="2568126"/>
            <a:ext cx="10683695" cy="2952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091" y="1535502"/>
            <a:ext cx="554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Monte Carlo AL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42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Get/Set similar matrix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783" y="2162328"/>
            <a:ext cx="7736070" cy="30238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92824" y="3824786"/>
            <a:ext cx="2879677" cy="337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72018" y="3429000"/>
            <a:ext cx="3289110" cy="392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240740" y="1965278"/>
            <a:ext cx="3248167" cy="158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761862" y="1705971"/>
            <a:ext cx="900753" cy="54591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</a:t>
            </a:r>
            <a:r>
              <a:rPr lang="en-US" altLang="zh-CN" dirty="0" err="1" smtClean="0">
                <a:solidFill>
                  <a:srgbClr val="FF0000"/>
                </a:solidFill>
              </a:rPr>
              <a:t>Get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832376" y="3688309"/>
            <a:ext cx="898478" cy="5970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</a:t>
            </a:r>
            <a:r>
              <a:rPr lang="en-US" altLang="zh-CN" dirty="0" err="1">
                <a:solidFill>
                  <a:srgbClr val="FF0000"/>
                </a:solidFill>
              </a:rPr>
              <a:t>S</a:t>
            </a:r>
            <a:r>
              <a:rPr lang="en-US" altLang="zh-CN" dirty="0" err="1" smtClean="0">
                <a:solidFill>
                  <a:srgbClr val="FF0000"/>
                </a:solidFill>
              </a:rPr>
              <a:t>et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295331" y="4012442"/>
            <a:ext cx="3411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711</Words>
  <Application>Microsoft Office PowerPoint</Application>
  <PresentationFormat>宽屏</PresentationFormat>
  <Paragraphs>152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 3</vt:lpstr>
      <vt:lpstr>平面</vt:lpstr>
      <vt:lpstr>基于GraphLite的SimRank算法实现 </vt:lpstr>
      <vt:lpstr>PowerPoint 演示文稿</vt:lpstr>
      <vt:lpstr>算法调研- naïve simrank</vt:lpstr>
      <vt:lpstr>算法调研- naïve simrank</vt:lpstr>
      <vt:lpstr>算法调研- 平方缓存法 simrank</vt:lpstr>
      <vt:lpstr>算法调研- Monte Carlo</vt:lpstr>
      <vt:lpstr>算法调研- Monte Carlo</vt:lpstr>
      <vt:lpstr>算法实现</vt:lpstr>
      <vt:lpstr>Get/Set similar matrix</vt:lpstr>
      <vt:lpstr>全局访问matrix的三种方法</vt:lpstr>
      <vt:lpstr>全局访问matrix的三种方法:</vt:lpstr>
      <vt:lpstr>全局访问matrix的三种方法:</vt:lpstr>
      <vt:lpstr>全局访问matrix的三种方法</vt:lpstr>
      <vt:lpstr>全局访问matrix的三种方法</vt:lpstr>
      <vt:lpstr>全局访问matrix的三种方法</vt:lpstr>
      <vt:lpstr>全局访问matrix的三种方法</vt:lpstr>
      <vt:lpstr>全局访问matrix的三种方法</vt:lpstr>
      <vt:lpstr>性能测试: testgraph</vt:lpstr>
      <vt:lpstr>性能测试: testgraph</vt:lpstr>
      <vt:lpstr>性能测试: facebookcombined</vt:lpstr>
      <vt:lpstr>性能测试: facebookcombined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 秋</dc:creator>
  <cp:lastModifiedBy>思 秋</cp:lastModifiedBy>
  <cp:revision>31</cp:revision>
  <dcterms:created xsi:type="dcterms:W3CDTF">2018-06-19T13:03:09Z</dcterms:created>
  <dcterms:modified xsi:type="dcterms:W3CDTF">2018-06-20T03:13:13Z</dcterms:modified>
</cp:coreProperties>
</file>