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240750" cy="30240288"/>
  <p:notesSz cx="6858000" cy="9144000"/>
  <p:defaultTextStyle>
    <a:defPPr>
      <a:defRPr lang="en-US"/>
    </a:defPPr>
    <a:lvl1pPr marL="0" algn="l" defTabSz="2806753" rtl="0" eaLnBrk="1" latinLnBrk="0" hangingPunct="1">
      <a:defRPr sz="5528" kern="1200">
        <a:solidFill>
          <a:schemeClr val="tx1"/>
        </a:solidFill>
        <a:latin typeface="+mn-lt"/>
        <a:ea typeface="+mn-ea"/>
        <a:cs typeface="+mn-cs"/>
      </a:defRPr>
    </a:lvl1pPr>
    <a:lvl2pPr marL="1403377" algn="l" defTabSz="2806753" rtl="0" eaLnBrk="1" latinLnBrk="0" hangingPunct="1">
      <a:defRPr sz="5528" kern="1200">
        <a:solidFill>
          <a:schemeClr val="tx1"/>
        </a:solidFill>
        <a:latin typeface="+mn-lt"/>
        <a:ea typeface="+mn-ea"/>
        <a:cs typeface="+mn-cs"/>
      </a:defRPr>
    </a:lvl2pPr>
    <a:lvl3pPr marL="2806753" algn="l" defTabSz="2806753" rtl="0" eaLnBrk="1" latinLnBrk="0" hangingPunct="1">
      <a:defRPr sz="5528" kern="1200">
        <a:solidFill>
          <a:schemeClr val="tx1"/>
        </a:solidFill>
        <a:latin typeface="+mn-lt"/>
        <a:ea typeface="+mn-ea"/>
        <a:cs typeface="+mn-cs"/>
      </a:defRPr>
    </a:lvl3pPr>
    <a:lvl4pPr marL="4210133" algn="l" defTabSz="2806753" rtl="0" eaLnBrk="1" latinLnBrk="0" hangingPunct="1">
      <a:defRPr sz="5528" kern="1200">
        <a:solidFill>
          <a:schemeClr val="tx1"/>
        </a:solidFill>
        <a:latin typeface="+mn-lt"/>
        <a:ea typeface="+mn-ea"/>
        <a:cs typeface="+mn-cs"/>
      </a:defRPr>
    </a:lvl4pPr>
    <a:lvl5pPr marL="5613513" algn="l" defTabSz="2806753" rtl="0" eaLnBrk="1" latinLnBrk="0" hangingPunct="1">
      <a:defRPr sz="5528" kern="1200">
        <a:solidFill>
          <a:schemeClr val="tx1"/>
        </a:solidFill>
        <a:latin typeface="+mn-lt"/>
        <a:ea typeface="+mn-ea"/>
        <a:cs typeface="+mn-cs"/>
      </a:defRPr>
    </a:lvl5pPr>
    <a:lvl6pPr marL="7016890" algn="l" defTabSz="2806753" rtl="0" eaLnBrk="1" latinLnBrk="0" hangingPunct="1">
      <a:defRPr sz="5528" kern="1200">
        <a:solidFill>
          <a:schemeClr val="tx1"/>
        </a:solidFill>
        <a:latin typeface="+mn-lt"/>
        <a:ea typeface="+mn-ea"/>
        <a:cs typeface="+mn-cs"/>
      </a:defRPr>
    </a:lvl6pPr>
    <a:lvl7pPr marL="8420267" algn="l" defTabSz="2806753" rtl="0" eaLnBrk="1" latinLnBrk="0" hangingPunct="1">
      <a:defRPr sz="5528" kern="1200">
        <a:solidFill>
          <a:schemeClr val="tx1"/>
        </a:solidFill>
        <a:latin typeface="+mn-lt"/>
        <a:ea typeface="+mn-ea"/>
        <a:cs typeface="+mn-cs"/>
      </a:defRPr>
    </a:lvl7pPr>
    <a:lvl8pPr marL="9823643" algn="l" defTabSz="2806753" rtl="0" eaLnBrk="1" latinLnBrk="0" hangingPunct="1">
      <a:defRPr sz="5528" kern="1200">
        <a:solidFill>
          <a:schemeClr val="tx1"/>
        </a:solidFill>
        <a:latin typeface="+mn-lt"/>
        <a:ea typeface="+mn-ea"/>
        <a:cs typeface="+mn-cs"/>
      </a:defRPr>
    </a:lvl8pPr>
    <a:lvl9pPr marL="11227020" algn="l" defTabSz="2806753" rtl="0" eaLnBrk="1" latinLnBrk="0" hangingPunct="1">
      <a:defRPr sz="55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5" userDrawn="1">
          <p15:clr>
            <a:srgbClr val="A4A3A4"/>
          </p15:clr>
        </p15:guide>
        <p15:guide id="2" pos="66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>
      <p:cViewPr>
        <p:scale>
          <a:sx n="66" d="100"/>
          <a:sy n="66" d="100"/>
        </p:scale>
        <p:origin x="90" y="-7386"/>
      </p:cViewPr>
      <p:guideLst>
        <p:guide orient="horz" pos="9525"/>
        <p:guide pos="66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9394114"/>
            <a:ext cx="18054638" cy="6482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115" y="17136163"/>
            <a:ext cx="14868525" cy="7728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60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41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21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01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881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6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42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49657" y="1617033"/>
            <a:ext cx="3584378" cy="343983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6538" y="1617033"/>
            <a:ext cx="10399118" cy="343983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73" y="19432187"/>
            <a:ext cx="18054638" cy="6006057"/>
          </a:xfrm>
        </p:spPr>
        <p:txBody>
          <a:bodyPr anchor="t"/>
          <a:lstStyle>
            <a:lvl1pPr algn="l">
              <a:defRPr sz="857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873" y="12817138"/>
            <a:ext cx="18054638" cy="6615056"/>
          </a:xfrm>
        </p:spPr>
        <p:txBody>
          <a:bodyPr anchor="b"/>
          <a:lstStyle>
            <a:lvl1pPr marL="0" indent="0">
              <a:buNone/>
              <a:defRPr sz="4288">
                <a:solidFill>
                  <a:schemeClr val="tx1">
                    <a:tint val="75000"/>
                  </a:schemeClr>
                </a:solidFill>
              </a:defRPr>
            </a:lvl1pPr>
            <a:lvl2pPr marL="980333" indent="0">
              <a:buNone/>
              <a:defRPr sz="3860">
                <a:solidFill>
                  <a:schemeClr val="tx1">
                    <a:tint val="75000"/>
                  </a:schemeClr>
                </a:solidFill>
              </a:defRPr>
            </a:lvl2pPr>
            <a:lvl3pPr marL="1960665" indent="0">
              <a:buNone/>
              <a:defRPr sz="3431">
                <a:solidFill>
                  <a:schemeClr val="tx1">
                    <a:tint val="75000"/>
                  </a:schemeClr>
                </a:solidFill>
              </a:defRPr>
            </a:lvl3pPr>
            <a:lvl4pPr marL="2941000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4pPr>
            <a:lvl5pPr marL="3921332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5pPr>
            <a:lvl6pPr marL="4901665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6pPr>
            <a:lvl7pPr marL="5881997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7pPr>
            <a:lvl8pPr marL="6862332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8pPr>
            <a:lvl9pPr marL="7842665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6544" y="9408098"/>
            <a:ext cx="6991747" cy="26607256"/>
          </a:xfrm>
        </p:spPr>
        <p:txBody>
          <a:bodyPr/>
          <a:lstStyle>
            <a:lvl1pPr>
              <a:defRPr sz="6004"/>
            </a:lvl1pPr>
            <a:lvl2pPr>
              <a:defRPr sz="5146"/>
            </a:lvl2pPr>
            <a:lvl3pPr>
              <a:defRPr sz="4288"/>
            </a:lvl3pPr>
            <a:lvl4pPr>
              <a:defRPr sz="3860"/>
            </a:lvl4pPr>
            <a:lvl5pPr>
              <a:defRPr sz="3860"/>
            </a:lvl5pPr>
            <a:lvl6pPr>
              <a:defRPr sz="3860"/>
            </a:lvl6pPr>
            <a:lvl7pPr>
              <a:defRPr sz="3860"/>
            </a:lvl7pPr>
            <a:lvl8pPr>
              <a:defRPr sz="3860"/>
            </a:lvl8pPr>
            <a:lvl9pPr>
              <a:defRPr sz="3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2304" y="9408098"/>
            <a:ext cx="6991747" cy="26607256"/>
          </a:xfrm>
        </p:spPr>
        <p:txBody>
          <a:bodyPr/>
          <a:lstStyle>
            <a:lvl1pPr>
              <a:defRPr sz="6004"/>
            </a:lvl1pPr>
            <a:lvl2pPr>
              <a:defRPr sz="5146"/>
            </a:lvl2pPr>
            <a:lvl3pPr>
              <a:defRPr sz="4288"/>
            </a:lvl3pPr>
            <a:lvl4pPr>
              <a:defRPr sz="3860"/>
            </a:lvl4pPr>
            <a:lvl5pPr>
              <a:defRPr sz="3860"/>
            </a:lvl5pPr>
            <a:lvl6pPr>
              <a:defRPr sz="3860"/>
            </a:lvl6pPr>
            <a:lvl7pPr>
              <a:defRPr sz="3860"/>
            </a:lvl7pPr>
            <a:lvl8pPr>
              <a:defRPr sz="3860"/>
            </a:lvl8pPr>
            <a:lvl9pPr>
              <a:defRPr sz="3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040" y="1211014"/>
            <a:ext cx="19116675" cy="50400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2048" y="6769067"/>
            <a:ext cx="9385019" cy="2821025"/>
          </a:xfrm>
        </p:spPr>
        <p:txBody>
          <a:bodyPr anchor="b"/>
          <a:lstStyle>
            <a:lvl1pPr marL="0" indent="0">
              <a:buNone/>
              <a:defRPr sz="5146" b="1"/>
            </a:lvl1pPr>
            <a:lvl2pPr marL="980333" indent="0">
              <a:buNone/>
              <a:defRPr sz="4288" b="1"/>
            </a:lvl2pPr>
            <a:lvl3pPr marL="1960665" indent="0">
              <a:buNone/>
              <a:defRPr sz="3860" b="1"/>
            </a:lvl3pPr>
            <a:lvl4pPr marL="2941000" indent="0">
              <a:buNone/>
              <a:defRPr sz="3431" b="1"/>
            </a:lvl4pPr>
            <a:lvl5pPr marL="3921332" indent="0">
              <a:buNone/>
              <a:defRPr sz="3431" b="1"/>
            </a:lvl5pPr>
            <a:lvl6pPr marL="4901665" indent="0">
              <a:buNone/>
              <a:defRPr sz="3431" b="1"/>
            </a:lvl6pPr>
            <a:lvl7pPr marL="5881997" indent="0">
              <a:buNone/>
              <a:defRPr sz="3431" b="1"/>
            </a:lvl7pPr>
            <a:lvl8pPr marL="6862332" indent="0">
              <a:buNone/>
              <a:defRPr sz="3431" b="1"/>
            </a:lvl8pPr>
            <a:lvl9pPr marL="7842665" indent="0">
              <a:buNone/>
              <a:defRPr sz="34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048" y="9590091"/>
            <a:ext cx="9385019" cy="17423168"/>
          </a:xfrm>
        </p:spPr>
        <p:txBody>
          <a:bodyPr/>
          <a:lstStyle>
            <a:lvl1pPr>
              <a:defRPr sz="5146"/>
            </a:lvl1pPr>
            <a:lvl2pPr>
              <a:defRPr sz="4288"/>
            </a:lvl2pPr>
            <a:lvl3pPr>
              <a:defRPr sz="3860"/>
            </a:lvl3pPr>
            <a:lvl4pPr>
              <a:defRPr sz="3431"/>
            </a:lvl4pPr>
            <a:lvl5pPr>
              <a:defRPr sz="3431"/>
            </a:lvl5pPr>
            <a:lvl6pPr>
              <a:defRPr sz="3431"/>
            </a:lvl6pPr>
            <a:lvl7pPr>
              <a:defRPr sz="3431"/>
            </a:lvl7pPr>
            <a:lvl8pPr>
              <a:defRPr sz="3431"/>
            </a:lvl8pPr>
            <a:lvl9pPr>
              <a:defRPr sz="3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90023" y="6769067"/>
            <a:ext cx="9388705" cy="2821025"/>
          </a:xfrm>
        </p:spPr>
        <p:txBody>
          <a:bodyPr anchor="b"/>
          <a:lstStyle>
            <a:lvl1pPr marL="0" indent="0">
              <a:buNone/>
              <a:defRPr sz="5146" b="1"/>
            </a:lvl1pPr>
            <a:lvl2pPr marL="980333" indent="0">
              <a:buNone/>
              <a:defRPr sz="4288" b="1"/>
            </a:lvl2pPr>
            <a:lvl3pPr marL="1960665" indent="0">
              <a:buNone/>
              <a:defRPr sz="3860" b="1"/>
            </a:lvl3pPr>
            <a:lvl4pPr marL="2941000" indent="0">
              <a:buNone/>
              <a:defRPr sz="3431" b="1"/>
            </a:lvl4pPr>
            <a:lvl5pPr marL="3921332" indent="0">
              <a:buNone/>
              <a:defRPr sz="3431" b="1"/>
            </a:lvl5pPr>
            <a:lvl6pPr marL="4901665" indent="0">
              <a:buNone/>
              <a:defRPr sz="3431" b="1"/>
            </a:lvl6pPr>
            <a:lvl7pPr marL="5881997" indent="0">
              <a:buNone/>
              <a:defRPr sz="3431" b="1"/>
            </a:lvl7pPr>
            <a:lvl8pPr marL="6862332" indent="0">
              <a:buNone/>
              <a:defRPr sz="3431" b="1"/>
            </a:lvl8pPr>
            <a:lvl9pPr marL="7842665" indent="0">
              <a:buNone/>
              <a:defRPr sz="34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90023" y="9590091"/>
            <a:ext cx="9388705" cy="17423168"/>
          </a:xfrm>
        </p:spPr>
        <p:txBody>
          <a:bodyPr/>
          <a:lstStyle>
            <a:lvl1pPr>
              <a:defRPr sz="5146"/>
            </a:lvl1pPr>
            <a:lvl2pPr>
              <a:defRPr sz="4288"/>
            </a:lvl2pPr>
            <a:lvl3pPr>
              <a:defRPr sz="3860"/>
            </a:lvl3pPr>
            <a:lvl4pPr>
              <a:defRPr sz="3431"/>
            </a:lvl4pPr>
            <a:lvl5pPr>
              <a:defRPr sz="3431"/>
            </a:lvl5pPr>
            <a:lvl6pPr>
              <a:defRPr sz="3431"/>
            </a:lvl6pPr>
            <a:lvl7pPr>
              <a:defRPr sz="3431"/>
            </a:lvl7pPr>
            <a:lvl8pPr>
              <a:defRPr sz="3431"/>
            </a:lvl8pPr>
            <a:lvl9pPr>
              <a:defRPr sz="3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048" y="1204016"/>
            <a:ext cx="6988061" cy="5124049"/>
          </a:xfrm>
        </p:spPr>
        <p:txBody>
          <a:bodyPr anchor="b"/>
          <a:lstStyle>
            <a:lvl1pPr algn="l">
              <a:defRPr sz="42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4552" y="1204031"/>
            <a:ext cx="11874171" cy="25809248"/>
          </a:xfrm>
        </p:spPr>
        <p:txBody>
          <a:bodyPr/>
          <a:lstStyle>
            <a:lvl1pPr>
              <a:defRPr sz="6861"/>
            </a:lvl1pPr>
            <a:lvl2pPr>
              <a:defRPr sz="6004"/>
            </a:lvl2pPr>
            <a:lvl3pPr>
              <a:defRPr sz="5146"/>
            </a:lvl3pPr>
            <a:lvl4pPr>
              <a:defRPr sz="4288"/>
            </a:lvl4pPr>
            <a:lvl5pPr>
              <a:defRPr sz="4288"/>
            </a:lvl5pPr>
            <a:lvl6pPr>
              <a:defRPr sz="4288"/>
            </a:lvl6pPr>
            <a:lvl7pPr>
              <a:defRPr sz="4288"/>
            </a:lvl7pPr>
            <a:lvl8pPr>
              <a:defRPr sz="4288"/>
            </a:lvl8pPr>
            <a:lvl9pPr>
              <a:defRPr sz="42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048" y="6328080"/>
            <a:ext cx="6988061" cy="20685199"/>
          </a:xfrm>
        </p:spPr>
        <p:txBody>
          <a:bodyPr/>
          <a:lstStyle>
            <a:lvl1pPr marL="0" indent="0">
              <a:buNone/>
              <a:defRPr sz="3002"/>
            </a:lvl1pPr>
            <a:lvl2pPr marL="980333" indent="0">
              <a:buNone/>
              <a:defRPr sz="2573"/>
            </a:lvl2pPr>
            <a:lvl3pPr marL="1960665" indent="0">
              <a:buNone/>
              <a:defRPr sz="2144"/>
            </a:lvl3pPr>
            <a:lvl4pPr marL="2941000" indent="0">
              <a:buNone/>
              <a:defRPr sz="1930"/>
            </a:lvl4pPr>
            <a:lvl5pPr marL="3921332" indent="0">
              <a:buNone/>
              <a:defRPr sz="1930"/>
            </a:lvl5pPr>
            <a:lvl6pPr marL="4901665" indent="0">
              <a:buNone/>
              <a:defRPr sz="1930"/>
            </a:lvl6pPr>
            <a:lvl7pPr marL="5881997" indent="0">
              <a:buNone/>
              <a:defRPr sz="1930"/>
            </a:lvl7pPr>
            <a:lvl8pPr marL="6862332" indent="0">
              <a:buNone/>
              <a:defRPr sz="1930"/>
            </a:lvl8pPr>
            <a:lvl9pPr marL="7842665" indent="0">
              <a:buNone/>
              <a:defRPr sz="19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3335" y="21168210"/>
            <a:ext cx="12744450" cy="2499026"/>
          </a:xfrm>
        </p:spPr>
        <p:txBody>
          <a:bodyPr anchor="b"/>
          <a:lstStyle>
            <a:lvl1pPr algn="l">
              <a:defRPr sz="42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63335" y="2702026"/>
            <a:ext cx="12744450" cy="18144173"/>
          </a:xfrm>
        </p:spPr>
        <p:txBody>
          <a:bodyPr/>
          <a:lstStyle>
            <a:lvl1pPr marL="0" indent="0">
              <a:buNone/>
              <a:defRPr sz="6861"/>
            </a:lvl1pPr>
            <a:lvl2pPr marL="980333" indent="0">
              <a:buNone/>
              <a:defRPr sz="6004"/>
            </a:lvl2pPr>
            <a:lvl3pPr marL="1960665" indent="0">
              <a:buNone/>
              <a:defRPr sz="5146"/>
            </a:lvl3pPr>
            <a:lvl4pPr marL="2941000" indent="0">
              <a:buNone/>
              <a:defRPr sz="4288"/>
            </a:lvl4pPr>
            <a:lvl5pPr marL="3921332" indent="0">
              <a:buNone/>
              <a:defRPr sz="4288"/>
            </a:lvl5pPr>
            <a:lvl6pPr marL="4901665" indent="0">
              <a:buNone/>
              <a:defRPr sz="4288"/>
            </a:lvl6pPr>
            <a:lvl7pPr marL="5881997" indent="0">
              <a:buNone/>
              <a:defRPr sz="4288"/>
            </a:lvl7pPr>
            <a:lvl8pPr marL="6862332" indent="0">
              <a:buNone/>
              <a:defRPr sz="4288"/>
            </a:lvl8pPr>
            <a:lvl9pPr marL="7842665" indent="0">
              <a:buNone/>
              <a:defRPr sz="428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3335" y="23667241"/>
            <a:ext cx="12744450" cy="3549032"/>
          </a:xfrm>
        </p:spPr>
        <p:txBody>
          <a:bodyPr/>
          <a:lstStyle>
            <a:lvl1pPr marL="0" indent="0">
              <a:buNone/>
              <a:defRPr sz="3002"/>
            </a:lvl1pPr>
            <a:lvl2pPr marL="980333" indent="0">
              <a:buNone/>
              <a:defRPr sz="2573"/>
            </a:lvl2pPr>
            <a:lvl3pPr marL="1960665" indent="0">
              <a:buNone/>
              <a:defRPr sz="2144"/>
            </a:lvl3pPr>
            <a:lvl4pPr marL="2941000" indent="0">
              <a:buNone/>
              <a:defRPr sz="1930"/>
            </a:lvl4pPr>
            <a:lvl5pPr marL="3921332" indent="0">
              <a:buNone/>
              <a:defRPr sz="1930"/>
            </a:lvl5pPr>
            <a:lvl6pPr marL="4901665" indent="0">
              <a:buNone/>
              <a:defRPr sz="1930"/>
            </a:lvl6pPr>
            <a:lvl7pPr marL="5881997" indent="0">
              <a:buNone/>
              <a:defRPr sz="1930"/>
            </a:lvl7pPr>
            <a:lvl8pPr marL="6862332" indent="0">
              <a:buNone/>
              <a:defRPr sz="1930"/>
            </a:lvl8pPr>
            <a:lvl9pPr marL="7842665" indent="0">
              <a:buNone/>
              <a:defRPr sz="19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40" y="1211014"/>
            <a:ext cx="19116675" cy="504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2040" y="7056078"/>
            <a:ext cx="19116675" cy="1995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040" y="28028280"/>
            <a:ext cx="4956175" cy="1610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06FF-3511-46BC-A318-6C9642C4324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7256" y="28028280"/>
            <a:ext cx="6726238" cy="1610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2540" y="28028280"/>
            <a:ext cx="4956175" cy="1610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3CD9-CA2C-4669-8072-C59CB308B4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60665" rtl="0" eaLnBrk="1" latinLnBrk="0" hangingPunct="1">
        <a:spcBef>
          <a:spcPct val="0"/>
        </a:spcBef>
        <a:buNone/>
        <a:defRPr sz="94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5250" indent="-735250" algn="l" defTabSz="1960665" rtl="0" eaLnBrk="1" latinLnBrk="0" hangingPunct="1">
        <a:spcBef>
          <a:spcPct val="20000"/>
        </a:spcBef>
        <a:buFont typeface="Arial" pitchFamily="34" charset="0"/>
        <a:buChar char="•"/>
        <a:defRPr sz="6861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0" indent="-612709" algn="l" defTabSz="1960665" rtl="0" eaLnBrk="1" latinLnBrk="0" hangingPunct="1">
        <a:spcBef>
          <a:spcPct val="20000"/>
        </a:spcBef>
        <a:buFont typeface="Arial" pitchFamily="34" charset="0"/>
        <a:buChar char="–"/>
        <a:defRPr sz="6004" kern="1200">
          <a:solidFill>
            <a:schemeClr val="tx1"/>
          </a:solidFill>
          <a:latin typeface="+mn-lt"/>
          <a:ea typeface="+mn-ea"/>
          <a:cs typeface="+mn-cs"/>
        </a:defRPr>
      </a:lvl2pPr>
      <a:lvl3pPr marL="2450833" indent="-490166" algn="l" defTabSz="1960665" rtl="0" eaLnBrk="1" latinLnBrk="0" hangingPunct="1">
        <a:spcBef>
          <a:spcPct val="20000"/>
        </a:spcBef>
        <a:buFont typeface="Arial" pitchFamily="34" charset="0"/>
        <a:buChar char="•"/>
        <a:defRPr sz="5146" kern="1200">
          <a:solidFill>
            <a:schemeClr val="tx1"/>
          </a:solidFill>
          <a:latin typeface="+mn-lt"/>
          <a:ea typeface="+mn-ea"/>
          <a:cs typeface="+mn-cs"/>
        </a:defRPr>
      </a:lvl3pPr>
      <a:lvl4pPr marL="3431166" indent="-490166" algn="l" defTabSz="1960665" rtl="0" eaLnBrk="1" latinLnBrk="0" hangingPunct="1">
        <a:spcBef>
          <a:spcPct val="20000"/>
        </a:spcBef>
        <a:buFont typeface="Arial" pitchFamily="34" charset="0"/>
        <a:buChar char="–"/>
        <a:defRPr sz="4288" kern="1200">
          <a:solidFill>
            <a:schemeClr val="tx1"/>
          </a:solidFill>
          <a:latin typeface="+mn-lt"/>
          <a:ea typeface="+mn-ea"/>
          <a:cs typeface="+mn-cs"/>
        </a:defRPr>
      </a:lvl4pPr>
      <a:lvl5pPr marL="4411499" indent="-490166" algn="l" defTabSz="1960665" rtl="0" eaLnBrk="1" latinLnBrk="0" hangingPunct="1">
        <a:spcBef>
          <a:spcPct val="20000"/>
        </a:spcBef>
        <a:buFont typeface="Arial" pitchFamily="34" charset="0"/>
        <a:buChar char="»"/>
        <a:defRPr sz="4288" kern="1200">
          <a:solidFill>
            <a:schemeClr val="tx1"/>
          </a:solidFill>
          <a:latin typeface="+mn-lt"/>
          <a:ea typeface="+mn-ea"/>
          <a:cs typeface="+mn-cs"/>
        </a:defRPr>
      </a:lvl5pPr>
      <a:lvl6pPr marL="5391831" indent="-490166" algn="l" defTabSz="1960665" rtl="0" eaLnBrk="1" latinLnBrk="0" hangingPunct="1">
        <a:spcBef>
          <a:spcPct val="20000"/>
        </a:spcBef>
        <a:buFont typeface="Arial" pitchFamily="34" charset="0"/>
        <a:buChar char="•"/>
        <a:defRPr sz="4288" kern="1200">
          <a:solidFill>
            <a:schemeClr val="tx1"/>
          </a:solidFill>
          <a:latin typeface="+mn-lt"/>
          <a:ea typeface="+mn-ea"/>
          <a:cs typeface="+mn-cs"/>
        </a:defRPr>
      </a:lvl6pPr>
      <a:lvl7pPr marL="6372166" indent="-490166" algn="l" defTabSz="1960665" rtl="0" eaLnBrk="1" latinLnBrk="0" hangingPunct="1">
        <a:spcBef>
          <a:spcPct val="20000"/>
        </a:spcBef>
        <a:buFont typeface="Arial" pitchFamily="34" charset="0"/>
        <a:buChar char="•"/>
        <a:defRPr sz="4288" kern="1200">
          <a:solidFill>
            <a:schemeClr val="tx1"/>
          </a:solidFill>
          <a:latin typeface="+mn-lt"/>
          <a:ea typeface="+mn-ea"/>
          <a:cs typeface="+mn-cs"/>
        </a:defRPr>
      </a:lvl7pPr>
      <a:lvl8pPr marL="7352498" indent="-490166" algn="l" defTabSz="1960665" rtl="0" eaLnBrk="1" latinLnBrk="0" hangingPunct="1">
        <a:spcBef>
          <a:spcPct val="20000"/>
        </a:spcBef>
        <a:buFont typeface="Arial" pitchFamily="34" charset="0"/>
        <a:buChar char="•"/>
        <a:defRPr sz="4288" kern="1200">
          <a:solidFill>
            <a:schemeClr val="tx1"/>
          </a:solidFill>
          <a:latin typeface="+mn-lt"/>
          <a:ea typeface="+mn-ea"/>
          <a:cs typeface="+mn-cs"/>
        </a:defRPr>
      </a:lvl8pPr>
      <a:lvl9pPr marL="8332831" indent="-490166" algn="l" defTabSz="1960665" rtl="0" eaLnBrk="1" latinLnBrk="0" hangingPunct="1">
        <a:spcBef>
          <a:spcPct val="20000"/>
        </a:spcBef>
        <a:buFont typeface="Arial" pitchFamily="34" charset="0"/>
        <a:buChar char="•"/>
        <a:defRPr sz="4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60665" rtl="0" eaLnBrk="1" latinLnBrk="0" hangingPunct="1">
        <a:defRPr sz="3860" kern="1200">
          <a:solidFill>
            <a:schemeClr val="tx1"/>
          </a:solidFill>
          <a:latin typeface="+mn-lt"/>
          <a:ea typeface="+mn-ea"/>
          <a:cs typeface="+mn-cs"/>
        </a:defRPr>
      </a:lvl1pPr>
      <a:lvl2pPr marL="980333" algn="l" defTabSz="1960665" rtl="0" eaLnBrk="1" latinLnBrk="0" hangingPunct="1">
        <a:defRPr sz="3860" kern="1200">
          <a:solidFill>
            <a:schemeClr val="tx1"/>
          </a:solidFill>
          <a:latin typeface="+mn-lt"/>
          <a:ea typeface="+mn-ea"/>
          <a:cs typeface="+mn-cs"/>
        </a:defRPr>
      </a:lvl2pPr>
      <a:lvl3pPr marL="1960665" algn="l" defTabSz="1960665" rtl="0" eaLnBrk="1" latinLnBrk="0" hangingPunct="1">
        <a:defRPr sz="3860" kern="1200">
          <a:solidFill>
            <a:schemeClr val="tx1"/>
          </a:solidFill>
          <a:latin typeface="+mn-lt"/>
          <a:ea typeface="+mn-ea"/>
          <a:cs typeface="+mn-cs"/>
        </a:defRPr>
      </a:lvl3pPr>
      <a:lvl4pPr marL="2941000" algn="l" defTabSz="1960665" rtl="0" eaLnBrk="1" latinLnBrk="0" hangingPunct="1">
        <a:defRPr sz="3860" kern="1200">
          <a:solidFill>
            <a:schemeClr val="tx1"/>
          </a:solidFill>
          <a:latin typeface="+mn-lt"/>
          <a:ea typeface="+mn-ea"/>
          <a:cs typeface="+mn-cs"/>
        </a:defRPr>
      </a:lvl4pPr>
      <a:lvl5pPr marL="3921332" algn="l" defTabSz="1960665" rtl="0" eaLnBrk="1" latinLnBrk="0" hangingPunct="1">
        <a:defRPr sz="3860" kern="1200">
          <a:solidFill>
            <a:schemeClr val="tx1"/>
          </a:solidFill>
          <a:latin typeface="+mn-lt"/>
          <a:ea typeface="+mn-ea"/>
          <a:cs typeface="+mn-cs"/>
        </a:defRPr>
      </a:lvl5pPr>
      <a:lvl6pPr marL="4901665" algn="l" defTabSz="1960665" rtl="0" eaLnBrk="1" latinLnBrk="0" hangingPunct="1">
        <a:defRPr sz="3860" kern="1200">
          <a:solidFill>
            <a:schemeClr val="tx1"/>
          </a:solidFill>
          <a:latin typeface="+mn-lt"/>
          <a:ea typeface="+mn-ea"/>
          <a:cs typeface="+mn-cs"/>
        </a:defRPr>
      </a:lvl6pPr>
      <a:lvl7pPr marL="5881997" algn="l" defTabSz="1960665" rtl="0" eaLnBrk="1" latinLnBrk="0" hangingPunct="1">
        <a:defRPr sz="3860" kern="1200">
          <a:solidFill>
            <a:schemeClr val="tx1"/>
          </a:solidFill>
          <a:latin typeface="+mn-lt"/>
          <a:ea typeface="+mn-ea"/>
          <a:cs typeface="+mn-cs"/>
        </a:defRPr>
      </a:lvl7pPr>
      <a:lvl8pPr marL="6862332" algn="l" defTabSz="1960665" rtl="0" eaLnBrk="1" latinLnBrk="0" hangingPunct="1">
        <a:defRPr sz="3860" kern="1200">
          <a:solidFill>
            <a:schemeClr val="tx1"/>
          </a:solidFill>
          <a:latin typeface="+mn-lt"/>
          <a:ea typeface="+mn-ea"/>
          <a:cs typeface="+mn-cs"/>
        </a:defRPr>
      </a:lvl8pPr>
      <a:lvl9pPr marL="7842665" algn="l" defTabSz="1960665" rtl="0" eaLnBrk="1" latinLnBrk="0" hangingPunct="1">
        <a:defRPr sz="3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163093-84CD-0D1C-BFA1-7015B1369B87}"/>
              </a:ext>
            </a:extLst>
          </p:cNvPr>
          <p:cNvSpPr/>
          <p:nvPr/>
        </p:nvSpPr>
        <p:spPr>
          <a:xfrm>
            <a:off x="0" y="28993132"/>
            <a:ext cx="21240750" cy="1214612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68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D0D06-1CE5-3F94-14A7-6086F1D7ED82}"/>
              </a:ext>
            </a:extLst>
          </p:cNvPr>
          <p:cNvSpPr txBox="1"/>
          <p:nvPr/>
        </p:nvSpPr>
        <p:spPr>
          <a:xfrm>
            <a:off x="326781" y="29286965"/>
            <a:ext cx="8496300" cy="5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45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NUS SOC Summer </a:t>
            </a:r>
            <a:r>
              <a:rPr lang="en-US" sz="2745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Workshop 2024</a:t>
            </a:r>
            <a:endParaRPr lang="en-US" sz="2745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3365DAD0-0AEA-0C9C-2E73-8DBA059E20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782" y="29085810"/>
            <a:ext cx="3928968" cy="1121934"/>
          </a:xfrm>
          <a:prstGeom prst="rect">
            <a:avLst/>
          </a:prstGeom>
        </p:spPr>
      </p:pic>
      <p:sp>
        <p:nvSpPr>
          <p:cNvPr id="3" name="object 37">
            <a:extLst>
              <a:ext uri="{FF2B5EF4-FFF2-40B4-BE49-F238E27FC236}">
                <a16:creationId xmlns:a16="http://schemas.microsoft.com/office/drawing/2014/main" id="{DA20BD0B-A1BE-71DA-653F-34554E865328}"/>
              </a:ext>
            </a:extLst>
          </p:cNvPr>
          <p:cNvSpPr txBox="1"/>
          <p:nvPr/>
        </p:nvSpPr>
        <p:spPr>
          <a:xfrm>
            <a:off x="823595" y="713970"/>
            <a:ext cx="19389730" cy="1475485"/>
          </a:xfrm>
          <a:prstGeom prst="rect">
            <a:avLst/>
          </a:prstGeom>
        </p:spPr>
        <p:txBody>
          <a:bodyPr vert="horz" wrap="square" lIns="0" tIns="16209" rIns="0" bIns="0" rtlCol="0">
            <a:spAutoFit/>
          </a:bodyPr>
          <a:lstStyle/>
          <a:p>
            <a:pPr marL="37465" marR="30480" algn="ctr">
              <a:lnSpc>
                <a:spcPct val="116000"/>
              </a:lnSpc>
              <a:spcBef>
                <a:spcPts val="90"/>
              </a:spcBef>
            </a:pPr>
            <a:r>
              <a:rPr lang="en-US" sz="5400" spc="95" dirty="0">
                <a:latin typeface="Verdana" panose="020B0604030504040204" pitchFamily="34" charset="0"/>
                <a:ea typeface="Verdana" panose="020B0604030504040204" pitchFamily="34" charset="0"/>
                <a:cs typeface="Arial Unicode MS"/>
              </a:rPr>
              <a:t>Demonstration and Defense of </a:t>
            </a:r>
            <a:r>
              <a:rPr lang="en-US" sz="5400" spc="95" dirty="0" err="1">
                <a:latin typeface="Verdana" panose="020B0604030504040204" pitchFamily="34" charset="0"/>
                <a:ea typeface="Verdana" panose="020B0604030504040204" pitchFamily="34" charset="0"/>
                <a:cs typeface="Arial Unicode MS"/>
              </a:rPr>
              <a:t>GoFetch</a:t>
            </a:r>
            <a:r>
              <a:rPr lang="en-US" sz="5400" spc="95" dirty="0">
                <a:latin typeface="Verdana" panose="020B0604030504040204" pitchFamily="34" charset="0"/>
                <a:ea typeface="Verdana" panose="020B0604030504040204" pitchFamily="34" charset="0"/>
                <a:cs typeface="Arial Unicode MS"/>
              </a:rPr>
              <a:t> Attack</a:t>
            </a:r>
          </a:p>
          <a:p>
            <a:pPr marL="3007360" marR="2991485" indent="13335" algn="ctr">
              <a:lnSpc>
                <a:spcPct val="116000"/>
              </a:lnSpc>
              <a:spcBef>
                <a:spcPts val="340"/>
              </a:spcBef>
            </a:pPr>
            <a:endParaRPr sz="2800" spc="15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 Unicode MS"/>
            </a:endParaRPr>
          </a:p>
        </p:txBody>
      </p:sp>
      <p:sp>
        <p:nvSpPr>
          <p:cNvPr id="6" name="object 39">
            <a:extLst>
              <a:ext uri="{FF2B5EF4-FFF2-40B4-BE49-F238E27FC236}">
                <a16:creationId xmlns:a16="http://schemas.microsoft.com/office/drawing/2014/main" id="{CFC35195-82B8-4F0E-0E0C-8ECDE57356FA}"/>
              </a:ext>
            </a:extLst>
          </p:cNvPr>
          <p:cNvSpPr/>
          <p:nvPr/>
        </p:nvSpPr>
        <p:spPr>
          <a:xfrm>
            <a:off x="500" y="2851944"/>
            <a:ext cx="5346296" cy="261112"/>
          </a:xfrm>
          <a:custGeom>
            <a:avLst/>
            <a:gdLst/>
            <a:ahLst/>
            <a:cxnLst/>
            <a:rect l="l" t="t" r="r" b="b"/>
            <a:pathLst>
              <a:path w="3320415" h="184150">
                <a:moveTo>
                  <a:pt x="3320236" y="183524"/>
                </a:moveTo>
                <a:lnTo>
                  <a:pt x="0" y="183524"/>
                </a:lnTo>
                <a:lnTo>
                  <a:pt x="0" y="0"/>
                </a:lnTo>
                <a:lnTo>
                  <a:pt x="3320236" y="0"/>
                </a:lnTo>
                <a:lnTo>
                  <a:pt x="3320236" y="183524"/>
                </a:lnTo>
                <a:close/>
              </a:path>
            </a:pathLst>
          </a:custGeom>
          <a:solidFill>
            <a:srgbClr val="AADEF6"/>
          </a:solidFill>
        </p:spPr>
        <p:txBody>
          <a:bodyPr wrap="square" lIns="0" tIns="0" rIns="0" bIns="0" rtlCol="0"/>
          <a:lstStyle/>
          <a:p>
            <a:endParaRPr sz="185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object 40">
            <a:extLst>
              <a:ext uri="{FF2B5EF4-FFF2-40B4-BE49-F238E27FC236}">
                <a16:creationId xmlns:a16="http://schemas.microsoft.com/office/drawing/2014/main" id="{16BF3C70-6587-7297-E662-3AB821E64441}"/>
              </a:ext>
            </a:extLst>
          </p:cNvPr>
          <p:cNvSpPr/>
          <p:nvPr/>
        </p:nvSpPr>
        <p:spPr>
          <a:xfrm>
            <a:off x="5346796" y="2851944"/>
            <a:ext cx="5346296" cy="261112"/>
          </a:xfrm>
          <a:custGeom>
            <a:avLst/>
            <a:gdLst/>
            <a:ahLst/>
            <a:cxnLst/>
            <a:rect l="l" t="t" r="r" b="b"/>
            <a:pathLst>
              <a:path w="3320415" h="184150">
                <a:moveTo>
                  <a:pt x="3320236" y="183524"/>
                </a:moveTo>
                <a:lnTo>
                  <a:pt x="0" y="183524"/>
                </a:lnTo>
                <a:lnTo>
                  <a:pt x="0" y="0"/>
                </a:lnTo>
                <a:lnTo>
                  <a:pt x="3320236" y="0"/>
                </a:lnTo>
                <a:lnTo>
                  <a:pt x="3320236" y="183524"/>
                </a:lnTo>
                <a:close/>
              </a:path>
            </a:pathLst>
          </a:custGeom>
          <a:solidFill>
            <a:srgbClr val="B0DCC5"/>
          </a:solidFill>
        </p:spPr>
        <p:txBody>
          <a:bodyPr wrap="square" lIns="0" tIns="0" rIns="0" bIns="0" rtlCol="0"/>
          <a:lstStyle/>
          <a:p>
            <a:endParaRPr sz="185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bject 41">
            <a:extLst>
              <a:ext uri="{FF2B5EF4-FFF2-40B4-BE49-F238E27FC236}">
                <a16:creationId xmlns:a16="http://schemas.microsoft.com/office/drawing/2014/main" id="{F45E7259-A869-AF46-400C-E7469749F922}"/>
              </a:ext>
            </a:extLst>
          </p:cNvPr>
          <p:cNvSpPr/>
          <p:nvPr/>
        </p:nvSpPr>
        <p:spPr>
          <a:xfrm>
            <a:off x="10696575" y="2851944"/>
            <a:ext cx="5346296" cy="261112"/>
          </a:xfrm>
          <a:custGeom>
            <a:avLst/>
            <a:gdLst/>
            <a:ahLst/>
            <a:cxnLst/>
            <a:rect l="l" t="t" r="r" b="b"/>
            <a:pathLst>
              <a:path w="3320415" h="184150">
                <a:moveTo>
                  <a:pt x="3320236" y="183524"/>
                </a:moveTo>
                <a:lnTo>
                  <a:pt x="0" y="183524"/>
                </a:lnTo>
                <a:lnTo>
                  <a:pt x="0" y="0"/>
                </a:lnTo>
                <a:lnTo>
                  <a:pt x="3320236" y="0"/>
                </a:lnTo>
                <a:lnTo>
                  <a:pt x="3320236" y="1835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185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object 42">
            <a:extLst>
              <a:ext uri="{FF2B5EF4-FFF2-40B4-BE49-F238E27FC236}">
                <a16:creationId xmlns:a16="http://schemas.microsoft.com/office/drawing/2014/main" id="{7314D791-2B0F-3ADF-650C-6D6D3DD913E3}"/>
              </a:ext>
            </a:extLst>
          </p:cNvPr>
          <p:cNvSpPr/>
          <p:nvPr/>
        </p:nvSpPr>
        <p:spPr>
          <a:xfrm>
            <a:off x="16038969" y="2851944"/>
            <a:ext cx="5346296" cy="261112"/>
          </a:xfrm>
          <a:custGeom>
            <a:avLst/>
            <a:gdLst/>
            <a:ahLst/>
            <a:cxnLst/>
            <a:rect l="l" t="t" r="r" b="b"/>
            <a:pathLst>
              <a:path w="3320415" h="184150">
                <a:moveTo>
                  <a:pt x="3320236" y="183524"/>
                </a:moveTo>
                <a:lnTo>
                  <a:pt x="0" y="183524"/>
                </a:lnTo>
                <a:lnTo>
                  <a:pt x="0" y="0"/>
                </a:lnTo>
                <a:lnTo>
                  <a:pt x="3320236" y="0"/>
                </a:lnTo>
                <a:lnTo>
                  <a:pt x="3320236" y="18352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185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object 29">
            <a:extLst>
              <a:ext uri="{FF2B5EF4-FFF2-40B4-BE49-F238E27FC236}">
                <a16:creationId xmlns:a16="http://schemas.microsoft.com/office/drawing/2014/main" id="{67708E95-9B92-EB37-EC11-D963353C71D9}"/>
              </a:ext>
            </a:extLst>
          </p:cNvPr>
          <p:cNvSpPr txBox="1"/>
          <p:nvPr/>
        </p:nvSpPr>
        <p:spPr>
          <a:xfrm>
            <a:off x="1560632" y="4359597"/>
            <a:ext cx="3786164" cy="597560"/>
          </a:xfrm>
          <a:prstGeom prst="rect">
            <a:avLst/>
          </a:prstGeom>
        </p:spPr>
        <p:txBody>
          <a:bodyPr vert="horz" wrap="square" lIns="0" tIns="157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80" b="1" dirty="0">
                <a:solidFill>
                  <a:srgbClr val="7A141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12" name="object 47">
            <a:extLst>
              <a:ext uri="{FF2B5EF4-FFF2-40B4-BE49-F238E27FC236}">
                <a16:creationId xmlns:a16="http://schemas.microsoft.com/office/drawing/2014/main" id="{3415C787-E18A-66E1-2335-5A5A6A966BC4}"/>
              </a:ext>
            </a:extLst>
          </p:cNvPr>
          <p:cNvSpPr/>
          <p:nvPr/>
        </p:nvSpPr>
        <p:spPr>
          <a:xfrm>
            <a:off x="658584" y="14619019"/>
            <a:ext cx="10610226" cy="13800298"/>
          </a:xfrm>
          <a:custGeom>
            <a:avLst/>
            <a:gdLst/>
            <a:ahLst/>
            <a:cxnLst/>
            <a:rect l="l" t="t" r="r" b="b"/>
            <a:pathLst>
              <a:path w="7517130" h="2444750">
                <a:moveTo>
                  <a:pt x="0" y="407421"/>
                </a:moveTo>
                <a:lnTo>
                  <a:pt x="2741" y="359915"/>
                </a:lnTo>
                <a:lnTo>
                  <a:pt x="10760" y="314016"/>
                </a:lnTo>
                <a:lnTo>
                  <a:pt x="23752" y="270031"/>
                </a:lnTo>
                <a:lnTo>
                  <a:pt x="41410" y="228266"/>
                </a:lnTo>
                <a:lnTo>
                  <a:pt x="63430" y="189026"/>
                </a:lnTo>
                <a:lnTo>
                  <a:pt x="89506" y="152617"/>
                </a:lnTo>
                <a:lnTo>
                  <a:pt x="119331" y="119346"/>
                </a:lnTo>
                <a:lnTo>
                  <a:pt x="152601" y="89519"/>
                </a:lnTo>
                <a:lnTo>
                  <a:pt x="189009" y="63440"/>
                </a:lnTo>
                <a:lnTo>
                  <a:pt x="228250" y="41418"/>
                </a:lnTo>
                <a:lnTo>
                  <a:pt x="270018" y="23756"/>
                </a:lnTo>
                <a:lnTo>
                  <a:pt x="314008" y="10762"/>
                </a:lnTo>
                <a:lnTo>
                  <a:pt x="359914" y="2741"/>
                </a:lnTo>
                <a:lnTo>
                  <a:pt x="407430" y="0"/>
                </a:lnTo>
                <a:lnTo>
                  <a:pt x="7109136" y="0"/>
                </a:lnTo>
                <a:lnTo>
                  <a:pt x="7156642" y="2741"/>
                </a:lnTo>
                <a:lnTo>
                  <a:pt x="7202540" y="10762"/>
                </a:lnTo>
                <a:lnTo>
                  <a:pt x="7246525" y="23756"/>
                </a:lnTo>
                <a:lnTo>
                  <a:pt x="7288291" y="41418"/>
                </a:lnTo>
                <a:lnTo>
                  <a:pt x="7327531" y="63440"/>
                </a:lnTo>
                <a:lnTo>
                  <a:pt x="7363939" y="89519"/>
                </a:lnTo>
                <a:lnTo>
                  <a:pt x="7397210" y="119346"/>
                </a:lnTo>
                <a:lnTo>
                  <a:pt x="7427038" y="152617"/>
                </a:lnTo>
                <a:lnTo>
                  <a:pt x="7453116" y="189026"/>
                </a:lnTo>
                <a:lnTo>
                  <a:pt x="7475139" y="228266"/>
                </a:lnTo>
                <a:lnTo>
                  <a:pt x="7492800" y="270031"/>
                </a:lnTo>
                <a:lnTo>
                  <a:pt x="7505795" y="314016"/>
                </a:lnTo>
                <a:lnTo>
                  <a:pt x="7513815" y="359915"/>
                </a:lnTo>
                <a:lnTo>
                  <a:pt x="7516557" y="407421"/>
                </a:lnTo>
                <a:lnTo>
                  <a:pt x="7516557" y="2037106"/>
                </a:lnTo>
                <a:lnTo>
                  <a:pt x="7513815" y="2084612"/>
                </a:lnTo>
                <a:lnTo>
                  <a:pt x="7505795" y="2130511"/>
                </a:lnTo>
                <a:lnTo>
                  <a:pt x="7492800" y="2174496"/>
                </a:lnTo>
                <a:lnTo>
                  <a:pt x="7475139" y="2216261"/>
                </a:lnTo>
                <a:lnTo>
                  <a:pt x="7453116" y="2255501"/>
                </a:lnTo>
                <a:lnTo>
                  <a:pt x="7427038" y="2291910"/>
                </a:lnTo>
                <a:lnTo>
                  <a:pt x="7397210" y="2325181"/>
                </a:lnTo>
                <a:lnTo>
                  <a:pt x="7363939" y="2355008"/>
                </a:lnTo>
                <a:lnTo>
                  <a:pt x="7327531" y="2381087"/>
                </a:lnTo>
                <a:lnTo>
                  <a:pt x="7288291" y="2403109"/>
                </a:lnTo>
                <a:lnTo>
                  <a:pt x="7246525" y="2420771"/>
                </a:lnTo>
                <a:lnTo>
                  <a:pt x="7202540" y="2433765"/>
                </a:lnTo>
                <a:lnTo>
                  <a:pt x="7156642" y="2441786"/>
                </a:lnTo>
                <a:lnTo>
                  <a:pt x="7109136" y="2444527"/>
                </a:lnTo>
                <a:lnTo>
                  <a:pt x="407430" y="2444527"/>
                </a:lnTo>
                <a:lnTo>
                  <a:pt x="359914" y="2441786"/>
                </a:lnTo>
                <a:lnTo>
                  <a:pt x="314008" y="2433765"/>
                </a:lnTo>
                <a:lnTo>
                  <a:pt x="270018" y="2420771"/>
                </a:lnTo>
                <a:lnTo>
                  <a:pt x="228250" y="2403109"/>
                </a:lnTo>
                <a:lnTo>
                  <a:pt x="189009" y="2381087"/>
                </a:lnTo>
                <a:lnTo>
                  <a:pt x="152601" y="2355008"/>
                </a:lnTo>
                <a:lnTo>
                  <a:pt x="119331" y="2325181"/>
                </a:lnTo>
                <a:lnTo>
                  <a:pt x="89506" y="2291910"/>
                </a:lnTo>
                <a:lnTo>
                  <a:pt x="63430" y="2255501"/>
                </a:lnTo>
                <a:lnTo>
                  <a:pt x="41410" y="2216261"/>
                </a:lnTo>
                <a:lnTo>
                  <a:pt x="23752" y="2174496"/>
                </a:lnTo>
                <a:lnTo>
                  <a:pt x="10760" y="2130511"/>
                </a:lnTo>
                <a:lnTo>
                  <a:pt x="2741" y="2084612"/>
                </a:lnTo>
                <a:lnTo>
                  <a:pt x="0" y="2037106"/>
                </a:lnTo>
                <a:lnTo>
                  <a:pt x="0" y="407421"/>
                </a:lnTo>
                <a:close/>
              </a:path>
            </a:pathLst>
          </a:custGeom>
          <a:ln w="8713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85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E0E80D77-5AA8-0A11-62BE-A87A475CAD74}"/>
              </a:ext>
            </a:extLst>
          </p:cNvPr>
          <p:cNvSpPr txBox="1"/>
          <p:nvPr/>
        </p:nvSpPr>
        <p:spPr>
          <a:xfrm>
            <a:off x="994774" y="5393413"/>
            <a:ext cx="9989091" cy="1116131"/>
          </a:xfrm>
          <a:prstGeom prst="rect">
            <a:avLst/>
          </a:prstGeom>
        </p:spPr>
        <p:txBody>
          <a:bodyPr vert="horz" wrap="square" lIns="0" tIns="17455" rIns="0" bIns="0" rtlCol="0">
            <a:spAutoFit/>
          </a:bodyPr>
          <a:lstStyle/>
          <a:p>
            <a:pPr marL="12065" marR="5080" algn="just">
              <a:lnSpc>
                <a:spcPct val="107000"/>
              </a:lnSpc>
              <a:spcBef>
                <a:spcPts val="100"/>
              </a:spcBef>
              <a:tabLst>
                <a:tab pos="209550" algn="l"/>
              </a:tabLst>
            </a:pPr>
            <a:r>
              <a:rPr lang="en-US" sz="2275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GoFetch</a:t>
            </a:r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[1]</a:t>
            </a:r>
            <a:r>
              <a:rPr lang="en-US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is a 2023 side-channel attack targeting Apple’s M-series CPUs' Data Memory-dependent Prefetcher (DMP) to infer sensitive data through manipulated memory access patterns.</a:t>
            </a:r>
          </a:p>
        </p:txBody>
      </p:sp>
      <p:sp>
        <p:nvSpPr>
          <p:cNvPr id="16" name="object 50">
            <a:extLst>
              <a:ext uri="{FF2B5EF4-FFF2-40B4-BE49-F238E27FC236}">
                <a16:creationId xmlns:a16="http://schemas.microsoft.com/office/drawing/2014/main" id="{576E1E59-106E-8C12-CA7F-7398DF86E155}"/>
              </a:ext>
            </a:extLst>
          </p:cNvPr>
          <p:cNvSpPr txBox="1"/>
          <p:nvPr/>
        </p:nvSpPr>
        <p:spPr>
          <a:xfrm>
            <a:off x="11712792" y="21875327"/>
            <a:ext cx="8747261" cy="1368452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3780" b="1" dirty="0">
                <a:solidFill>
                  <a:srgbClr val="7A141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  <a:p>
            <a:pPr marL="20955">
              <a:lnSpc>
                <a:spcPct val="100000"/>
              </a:lnSpc>
              <a:spcBef>
                <a:spcPts val="1170"/>
              </a:spcBef>
            </a:pPr>
            <a:endParaRPr sz="2400" b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17" name="object 52">
            <a:extLst>
              <a:ext uri="{FF2B5EF4-FFF2-40B4-BE49-F238E27FC236}">
                <a16:creationId xmlns:a16="http://schemas.microsoft.com/office/drawing/2014/main" id="{28703B63-0AC9-5C91-82AD-0D3A6581C1F0}"/>
              </a:ext>
            </a:extLst>
          </p:cNvPr>
          <p:cNvSpPr/>
          <p:nvPr/>
        </p:nvSpPr>
        <p:spPr>
          <a:xfrm>
            <a:off x="11499692" y="23022633"/>
            <a:ext cx="9320726" cy="1913975"/>
          </a:xfrm>
          <a:custGeom>
            <a:avLst/>
            <a:gdLst/>
            <a:ahLst/>
            <a:cxnLst/>
            <a:rect l="l" t="t" r="r" b="b"/>
            <a:pathLst>
              <a:path w="6576694" h="3431540">
                <a:moveTo>
                  <a:pt x="0" y="571923"/>
                </a:moveTo>
                <a:lnTo>
                  <a:pt x="1896" y="525019"/>
                </a:lnTo>
                <a:lnTo>
                  <a:pt x="7485" y="479158"/>
                </a:lnTo>
                <a:lnTo>
                  <a:pt x="16622" y="434489"/>
                </a:lnTo>
                <a:lnTo>
                  <a:pt x="29158" y="391157"/>
                </a:lnTo>
                <a:lnTo>
                  <a:pt x="44946" y="349312"/>
                </a:lnTo>
                <a:lnTo>
                  <a:pt x="63840" y="309099"/>
                </a:lnTo>
                <a:lnTo>
                  <a:pt x="85691" y="270666"/>
                </a:lnTo>
                <a:lnTo>
                  <a:pt x="110352" y="234160"/>
                </a:lnTo>
                <a:lnTo>
                  <a:pt x="137677" y="199728"/>
                </a:lnTo>
                <a:lnTo>
                  <a:pt x="167518" y="167518"/>
                </a:lnTo>
                <a:lnTo>
                  <a:pt x="199728" y="137677"/>
                </a:lnTo>
                <a:lnTo>
                  <a:pt x="234160" y="110352"/>
                </a:lnTo>
                <a:lnTo>
                  <a:pt x="270666" y="85691"/>
                </a:lnTo>
                <a:lnTo>
                  <a:pt x="309099" y="63840"/>
                </a:lnTo>
                <a:lnTo>
                  <a:pt x="349312" y="44946"/>
                </a:lnTo>
                <a:lnTo>
                  <a:pt x="391157" y="29158"/>
                </a:lnTo>
                <a:lnTo>
                  <a:pt x="434489" y="16622"/>
                </a:lnTo>
                <a:lnTo>
                  <a:pt x="479158" y="7485"/>
                </a:lnTo>
                <a:lnTo>
                  <a:pt x="525019" y="1896"/>
                </a:lnTo>
                <a:lnTo>
                  <a:pt x="571923" y="0"/>
                </a:lnTo>
                <a:lnTo>
                  <a:pt x="6004672" y="0"/>
                </a:lnTo>
                <a:lnTo>
                  <a:pt x="6051576" y="1896"/>
                </a:lnTo>
                <a:lnTo>
                  <a:pt x="6097437" y="7485"/>
                </a:lnTo>
                <a:lnTo>
                  <a:pt x="6142106" y="16622"/>
                </a:lnTo>
                <a:lnTo>
                  <a:pt x="6185437" y="29158"/>
                </a:lnTo>
                <a:lnTo>
                  <a:pt x="6227283" y="44946"/>
                </a:lnTo>
                <a:lnTo>
                  <a:pt x="6267496" y="63840"/>
                </a:lnTo>
                <a:lnTo>
                  <a:pt x="6305929" y="85691"/>
                </a:lnTo>
                <a:lnTo>
                  <a:pt x="6342435" y="110352"/>
                </a:lnTo>
                <a:lnTo>
                  <a:pt x="6376867" y="137677"/>
                </a:lnTo>
                <a:lnTo>
                  <a:pt x="6409076" y="167518"/>
                </a:lnTo>
                <a:lnTo>
                  <a:pt x="6438917" y="199728"/>
                </a:lnTo>
                <a:lnTo>
                  <a:pt x="6466242" y="234160"/>
                </a:lnTo>
                <a:lnTo>
                  <a:pt x="6490904" y="270666"/>
                </a:lnTo>
                <a:lnTo>
                  <a:pt x="6512755" y="309099"/>
                </a:lnTo>
                <a:lnTo>
                  <a:pt x="6531648" y="349312"/>
                </a:lnTo>
                <a:lnTo>
                  <a:pt x="6547437" y="391157"/>
                </a:lnTo>
                <a:lnTo>
                  <a:pt x="6559973" y="434489"/>
                </a:lnTo>
                <a:lnTo>
                  <a:pt x="6569109" y="479158"/>
                </a:lnTo>
                <a:lnTo>
                  <a:pt x="6574699" y="525019"/>
                </a:lnTo>
                <a:lnTo>
                  <a:pt x="6576595" y="571923"/>
                </a:lnTo>
                <a:lnTo>
                  <a:pt x="6576595" y="2859616"/>
                </a:lnTo>
                <a:lnTo>
                  <a:pt x="6574699" y="2906521"/>
                </a:lnTo>
                <a:lnTo>
                  <a:pt x="6569109" y="2952381"/>
                </a:lnTo>
                <a:lnTo>
                  <a:pt x="6559973" y="2997051"/>
                </a:lnTo>
                <a:lnTo>
                  <a:pt x="6547437" y="3040382"/>
                </a:lnTo>
                <a:lnTo>
                  <a:pt x="6531648" y="3082227"/>
                </a:lnTo>
                <a:lnTo>
                  <a:pt x="6512755" y="3122440"/>
                </a:lnTo>
                <a:lnTo>
                  <a:pt x="6490904" y="3160873"/>
                </a:lnTo>
                <a:lnTo>
                  <a:pt x="6466242" y="3197379"/>
                </a:lnTo>
                <a:lnTo>
                  <a:pt x="6438917" y="3231811"/>
                </a:lnTo>
                <a:lnTo>
                  <a:pt x="6409076" y="3264021"/>
                </a:lnTo>
                <a:lnTo>
                  <a:pt x="6376867" y="3293862"/>
                </a:lnTo>
                <a:lnTo>
                  <a:pt x="6342435" y="3321187"/>
                </a:lnTo>
                <a:lnTo>
                  <a:pt x="6305929" y="3345848"/>
                </a:lnTo>
                <a:lnTo>
                  <a:pt x="6267496" y="3367699"/>
                </a:lnTo>
                <a:lnTo>
                  <a:pt x="6227283" y="3386593"/>
                </a:lnTo>
                <a:lnTo>
                  <a:pt x="6185437" y="3402381"/>
                </a:lnTo>
                <a:lnTo>
                  <a:pt x="6142106" y="3414917"/>
                </a:lnTo>
                <a:lnTo>
                  <a:pt x="6097437" y="3424054"/>
                </a:lnTo>
                <a:lnTo>
                  <a:pt x="6051576" y="3429644"/>
                </a:lnTo>
                <a:lnTo>
                  <a:pt x="6004672" y="3431540"/>
                </a:lnTo>
                <a:lnTo>
                  <a:pt x="571923" y="3431540"/>
                </a:lnTo>
                <a:lnTo>
                  <a:pt x="525019" y="3429644"/>
                </a:lnTo>
                <a:lnTo>
                  <a:pt x="479158" y="3424054"/>
                </a:lnTo>
                <a:lnTo>
                  <a:pt x="434489" y="3414917"/>
                </a:lnTo>
                <a:lnTo>
                  <a:pt x="391157" y="3402381"/>
                </a:lnTo>
                <a:lnTo>
                  <a:pt x="349312" y="3386593"/>
                </a:lnTo>
                <a:lnTo>
                  <a:pt x="309099" y="3367699"/>
                </a:lnTo>
                <a:lnTo>
                  <a:pt x="270666" y="3345848"/>
                </a:lnTo>
                <a:lnTo>
                  <a:pt x="234160" y="3321187"/>
                </a:lnTo>
                <a:lnTo>
                  <a:pt x="199728" y="3293862"/>
                </a:lnTo>
                <a:lnTo>
                  <a:pt x="167518" y="3264021"/>
                </a:lnTo>
                <a:lnTo>
                  <a:pt x="137677" y="3231811"/>
                </a:lnTo>
                <a:lnTo>
                  <a:pt x="110352" y="3197379"/>
                </a:lnTo>
                <a:lnTo>
                  <a:pt x="85691" y="3160873"/>
                </a:lnTo>
                <a:lnTo>
                  <a:pt x="63840" y="3122440"/>
                </a:lnTo>
                <a:lnTo>
                  <a:pt x="44946" y="3082227"/>
                </a:lnTo>
                <a:lnTo>
                  <a:pt x="29158" y="3040382"/>
                </a:lnTo>
                <a:lnTo>
                  <a:pt x="16622" y="2997051"/>
                </a:lnTo>
                <a:lnTo>
                  <a:pt x="7485" y="2952381"/>
                </a:lnTo>
                <a:lnTo>
                  <a:pt x="1896" y="2906521"/>
                </a:lnTo>
                <a:lnTo>
                  <a:pt x="0" y="2859616"/>
                </a:lnTo>
                <a:lnTo>
                  <a:pt x="0" y="571923"/>
                </a:lnTo>
                <a:close/>
              </a:path>
            </a:pathLst>
          </a:custGeom>
          <a:ln w="8713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85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object 53">
            <a:extLst>
              <a:ext uri="{FF2B5EF4-FFF2-40B4-BE49-F238E27FC236}">
                <a16:creationId xmlns:a16="http://schemas.microsoft.com/office/drawing/2014/main" id="{E4BB7689-9760-EE8A-7E7D-0E1C445299E6}"/>
              </a:ext>
            </a:extLst>
          </p:cNvPr>
          <p:cNvSpPr/>
          <p:nvPr/>
        </p:nvSpPr>
        <p:spPr>
          <a:xfrm>
            <a:off x="11551272" y="26015954"/>
            <a:ext cx="9305028" cy="2403363"/>
          </a:xfrm>
          <a:custGeom>
            <a:avLst/>
            <a:gdLst/>
            <a:ahLst/>
            <a:cxnLst/>
            <a:rect l="l" t="t" r="r" b="b"/>
            <a:pathLst>
              <a:path w="4417059" h="1927225">
                <a:moveTo>
                  <a:pt x="0" y="321162"/>
                </a:moveTo>
                <a:lnTo>
                  <a:pt x="3481" y="273697"/>
                </a:lnTo>
                <a:lnTo>
                  <a:pt x="13595" y="228397"/>
                </a:lnTo>
                <a:lnTo>
                  <a:pt x="29845" y="185757"/>
                </a:lnTo>
                <a:lnTo>
                  <a:pt x="51735" y="146275"/>
                </a:lnTo>
                <a:lnTo>
                  <a:pt x="78767" y="110446"/>
                </a:lnTo>
                <a:lnTo>
                  <a:pt x="110446" y="78767"/>
                </a:lnTo>
                <a:lnTo>
                  <a:pt x="146275" y="51735"/>
                </a:lnTo>
                <a:lnTo>
                  <a:pt x="185757" y="29845"/>
                </a:lnTo>
                <a:lnTo>
                  <a:pt x="228397" y="13595"/>
                </a:lnTo>
                <a:lnTo>
                  <a:pt x="273697" y="3481"/>
                </a:lnTo>
                <a:lnTo>
                  <a:pt x="321162" y="0"/>
                </a:lnTo>
                <a:lnTo>
                  <a:pt x="4095298" y="0"/>
                </a:lnTo>
                <a:lnTo>
                  <a:pt x="4142763" y="3481"/>
                </a:lnTo>
                <a:lnTo>
                  <a:pt x="4188063" y="13595"/>
                </a:lnTo>
                <a:lnTo>
                  <a:pt x="4230703" y="29845"/>
                </a:lnTo>
                <a:lnTo>
                  <a:pt x="4270185" y="51735"/>
                </a:lnTo>
                <a:lnTo>
                  <a:pt x="4306014" y="78767"/>
                </a:lnTo>
                <a:lnTo>
                  <a:pt x="4337693" y="110446"/>
                </a:lnTo>
                <a:lnTo>
                  <a:pt x="4364726" y="146275"/>
                </a:lnTo>
                <a:lnTo>
                  <a:pt x="4386615" y="185757"/>
                </a:lnTo>
                <a:lnTo>
                  <a:pt x="4402865" y="228397"/>
                </a:lnTo>
                <a:lnTo>
                  <a:pt x="4412979" y="273697"/>
                </a:lnTo>
                <a:lnTo>
                  <a:pt x="4416461" y="321162"/>
                </a:lnTo>
                <a:lnTo>
                  <a:pt x="4416461" y="1605811"/>
                </a:lnTo>
                <a:lnTo>
                  <a:pt x="4412979" y="1653270"/>
                </a:lnTo>
                <a:lnTo>
                  <a:pt x="4402865" y="1698566"/>
                </a:lnTo>
                <a:lnTo>
                  <a:pt x="4386615" y="1741204"/>
                </a:lnTo>
                <a:lnTo>
                  <a:pt x="4364726" y="1780687"/>
                </a:lnTo>
                <a:lnTo>
                  <a:pt x="4337693" y="1816516"/>
                </a:lnTo>
                <a:lnTo>
                  <a:pt x="4306014" y="1848197"/>
                </a:lnTo>
                <a:lnTo>
                  <a:pt x="4270185" y="1875232"/>
                </a:lnTo>
                <a:lnTo>
                  <a:pt x="4230703" y="1897124"/>
                </a:lnTo>
                <a:lnTo>
                  <a:pt x="4188063" y="1913376"/>
                </a:lnTo>
                <a:lnTo>
                  <a:pt x="4142763" y="1923491"/>
                </a:lnTo>
                <a:lnTo>
                  <a:pt x="4095298" y="1926973"/>
                </a:lnTo>
                <a:lnTo>
                  <a:pt x="321162" y="1926973"/>
                </a:lnTo>
                <a:lnTo>
                  <a:pt x="273697" y="1923491"/>
                </a:lnTo>
                <a:lnTo>
                  <a:pt x="228397" y="1913376"/>
                </a:lnTo>
                <a:lnTo>
                  <a:pt x="185757" y="1897124"/>
                </a:lnTo>
                <a:lnTo>
                  <a:pt x="146275" y="1875232"/>
                </a:lnTo>
                <a:lnTo>
                  <a:pt x="110446" y="1848197"/>
                </a:lnTo>
                <a:lnTo>
                  <a:pt x="78767" y="1816516"/>
                </a:lnTo>
                <a:lnTo>
                  <a:pt x="51735" y="1780687"/>
                </a:lnTo>
                <a:lnTo>
                  <a:pt x="29845" y="1741204"/>
                </a:lnTo>
                <a:lnTo>
                  <a:pt x="13595" y="1698566"/>
                </a:lnTo>
                <a:lnTo>
                  <a:pt x="3481" y="1653270"/>
                </a:lnTo>
                <a:lnTo>
                  <a:pt x="0" y="1605811"/>
                </a:lnTo>
                <a:lnTo>
                  <a:pt x="0" y="321162"/>
                </a:lnTo>
                <a:close/>
              </a:path>
            </a:pathLst>
          </a:custGeom>
          <a:ln w="8713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85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4AF3E6-6730-A442-3A67-0A8E3C4668FC}"/>
              </a:ext>
            </a:extLst>
          </p:cNvPr>
          <p:cNvSpPr txBox="1"/>
          <p:nvPr/>
        </p:nvSpPr>
        <p:spPr>
          <a:xfrm>
            <a:off x="11712792" y="25253701"/>
            <a:ext cx="3494233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170"/>
              </a:spcBef>
            </a:pPr>
            <a:r>
              <a:rPr sz="3780" b="1" dirty="0">
                <a:solidFill>
                  <a:srgbClr val="7A1410"/>
                </a:solidFill>
                <a:latin typeface="Verdana" panose="020B0604030504040204" pitchFamily="34" charset="0"/>
                <a:ea typeface="Verdana" panose="020B0604030504040204" pitchFamily="34" charset="0"/>
                <a:sym typeface="+mn-ea"/>
              </a:rPr>
              <a:t>References</a:t>
            </a:r>
            <a:endParaRPr lang="zh-CN" altLang="en-US" sz="3780" b="1" dirty="0">
              <a:solidFill>
                <a:srgbClr val="7A1410"/>
              </a:solidFill>
              <a:latin typeface="Verdana" panose="020B0604030504040204" pitchFamily="34" charset="0"/>
              <a:sym typeface="+mn-ea"/>
            </a:endParaRPr>
          </a:p>
        </p:txBody>
      </p:sp>
      <p:sp>
        <p:nvSpPr>
          <p:cNvPr id="21" name="object 31">
            <a:extLst>
              <a:ext uri="{FF2B5EF4-FFF2-40B4-BE49-F238E27FC236}">
                <a16:creationId xmlns:a16="http://schemas.microsoft.com/office/drawing/2014/main" id="{1B6AEC6F-84BF-8976-CB2C-C557EB9532BF}"/>
              </a:ext>
            </a:extLst>
          </p:cNvPr>
          <p:cNvSpPr txBox="1"/>
          <p:nvPr/>
        </p:nvSpPr>
        <p:spPr>
          <a:xfrm>
            <a:off x="1196766" y="10723066"/>
            <a:ext cx="9989091" cy="2404614"/>
          </a:xfrm>
          <a:prstGeom prst="rect">
            <a:avLst/>
          </a:prstGeom>
        </p:spPr>
        <p:txBody>
          <a:bodyPr vert="horz" wrap="square" lIns="0" tIns="265348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520"/>
              </a:spcBef>
            </a:pPr>
            <a:r>
              <a:rPr sz="3780" b="1" dirty="0">
                <a:solidFill>
                  <a:srgbClr val="7A141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Objective</a:t>
            </a:r>
          </a:p>
          <a:p>
            <a:pPr marL="12700" marR="5080">
              <a:lnSpc>
                <a:spcPct val="107000"/>
              </a:lnSpc>
              <a:spcBef>
                <a:spcPts val="720"/>
              </a:spcBef>
            </a:pPr>
            <a:r>
              <a:rPr lang="en-US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The objective of this study is to investigate the </a:t>
            </a:r>
            <a:r>
              <a:rPr lang="en-US" sz="2275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GoFetch</a:t>
            </a:r>
            <a:r>
              <a:rPr lang="en-US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, understand </a:t>
            </a:r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it</a:t>
            </a:r>
            <a:r>
              <a:rPr lang="en-US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, and try to reproduce, detect, and defend against it. Besides, we aim to assess the effectiveness of these defenses and measure the associated performance trade-offs.</a:t>
            </a:r>
          </a:p>
        </p:txBody>
      </p:sp>
      <p:sp>
        <p:nvSpPr>
          <p:cNvPr id="22" name="object 48">
            <a:extLst>
              <a:ext uri="{FF2B5EF4-FFF2-40B4-BE49-F238E27FC236}">
                <a16:creationId xmlns:a16="http://schemas.microsoft.com/office/drawing/2014/main" id="{5A244FDB-93A5-940B-5213-E6293EC6F7BF}"/>
              </a:ext>
            </a:extLst>
          </p:cNvPr>
          <p:cNvSpPr/>
          <p:nvPr/>
        </p:nvSpPr>
        <p:spPr>
          <a:xfrm>
            <a:off x="714375" y="11646879"/>
            <a:ext cx="10467086" cy="1645812"/>
          </a:xfrm>
          <a:custGeom>
            <a:avLst/>
            <a:gdLst/>
            <a:ahLst/>
            <a:cxnLst/>
            <a:rect l="l" t="t" r="r" b="b"/>
            <a:pathLst>
              <a:path w="7494905" h="2131059">
                <a:moveTo>
                  <a:pt x="0" y="355143"/>
                </a:moveTo>
                <a:lnTo>
                  <a:pt x="3242" y="306954"/>
                </a:lnTo>
                <a:lnTo>
                  <a:pt x="12686" y="260735"/>
                </a:lnTo>
                <a:lnTo>
                  <a:pt x="27909" y="216909"/>
                </a:lnTo>
                <a:lnTo>
                  <a:pt x="48488" y="175899"/>
                </a:lnTo>
                <a:lnTo>
                  <a:pt x="73999" y="138129"/>
                </a:lnTo>
                <a:lnTo>
                  <a:pt x="104020" y="104022"/>
                </a:lnTo>
                <a:lnTo>
                  <a:pt x="138127" y="74001"/>
                </a:lnTo>
                <a:lnTo>
                  <a:pt x="175898" y="48489"/>
                </a:lnTo>
                <a:lnTo>
                  <a:pt x="216909" y="27910"/>
                </a:lnTo>
                <a:lnTo>
                  <a:pt x="260737" y="12686"/>
                </a:lnTo>
                <a:lnTo>
                  <a:pt x="306959" y="3242"/>
                </a:lnTo>
                <a:lnTo>
                  <a:pt x="355151" y="0"/>
                </a:lnTo>
                <a:lnTo>
                  <a:pt x="7139457" y="0"/>
                </a:lnTo>
                <a:lnTo>
                  <a:pt x="7187646" y="3242"/>
                </a:lnTo>
                <a:lnTo>
                  <a:pt x="7233865" y="12686"/>
                </a:lnTo>
                <a:lnTo>
                  <a:pt x="7277691" y="27910"/>
                </a:lnTo>
                <a:lnTo>
                  <a:pt x="7318700" y="48489"/>
                </a:lnTo>
                <a:lnTo>
                  <a:pt x="7356470" y="74001"/>
                </a:lnTo>
                <a:lnTo>
                  <a:pt x="7390578" y="104022"/>
                </a:lnTo>
                <a:lnTo>
                  <a:pt x="7420599" y="138129"/>
                </a:lnTo>
                <a:lnTo>
                  <a:pt x="7446111" y="175899"/>
                </a:lnTo>
                <a:lnTo>
                  <a:pt x="7466690" y="216909"/>
                </a:lnTo>
                <a:lnTo>
                  <a:pt x="7481914" y="260735"/>
                </a:lnTo>
                <a:lnTo>
                  <a:pt x="7491358" y="306954"/>
                </a:lnTo>
                <a:lnTo>
                  <a:pt x="7494600" y="355143"/>
                </a:lnTo>
                <a:lnTo>
                  <a:pt x="7494600" y="1775715"/>
                </a:lnTo>
                <a:lnTo>
                  <a:pt x="7491358" y="1823904"/>
                </a:lnTo>
                <a:lnTo>
                  <a:pt x="7481914" y="1870123"/>
                </a:lnTo>
                <a:lnTo>
                  <a:pt x="7466690" y="1913949"/>
                </a:lnTo>
                <a:lnTo>
                  <a:pt x="7446111" y="1954958"/>
                </a:lnTo>
                <a:lnTo>
                  <a:pt x="7420599" y="1992728"/>
                </a:lnTo>
                <a:lnTo>
                  <a:pt x="7390578" y="2026836"/>
                </a:lnTo>
                <a:lnTo>
                  <a:pt x="7356470" y="2056857"/>
                </a:lnTo>
                <a:lnTo>
                  <a:pt x="7318700" y="2082369"/>
                </a:lnTo>
                <a:lnTo>
                  <a:pt x="7277691" y="2102948"/>
                </a:lnTo>
                <a:lnTo>
                  <a:pt x="7233865" y="2118172"/>
                </a:lnTo>
                <a:lnTo>
                  <a:pt x="7187646" y="2127616"/>
                </a:lnTo>
                <a:lnTo>
                  <a:pt x="7139457" y="2130858"/>
                </a:lnTo>
                <a:lnTo>
                  <a:pt x="355151" y="2130858"/>
                </a:lnTo>
                <a:lnTo>
                  <a:pt x="306959" y="2127616"/>
                </a:lnTo>
                <a:lnTo>
                  <a:pt x="260737" y="2118172"/>
                </a:lnTo>
                <a:lnTo>
                  <a:pt x="216909" y="2102948"/>
                </a:lnTo>
                <a:lnTo>
                  <a:pt x="175898" y="2082369"/>
                </a:lnTo>
                <a:lnTo>
                  <a:pt x="138127" y="2056857"/>
                </a:lnTo>
                <a:lnTo>
                  <a:pt x="104020" y="2026836"/>
                </a:lnTo>
                <a:lnTo>
                  <a:pt x="73999" y="1992728"/>
                </a:lnTo>
                <a:lnTo>
                  <a:pt x="48488" y="1954958"/>
                </a:lnTo>
                <a:lnTo>
                  <a:pt x="27909" y="1913949"/>
                </a:lnTo>
                <a:lnTo>
                  <a:pt x="12686" y="1870123"/>
                </a:lnTo>
                <a:lnTo>
                  <a:pt x="3242" y="1823904"/>
                </a:lnTo>
                <a:lnTo>
                  <a:pt x="0" y="1775715"/>
                </a:lnTo>
                <a:lnTo>
                  <a:pt x="0" y="355143"/>
                </a:lnTo>
                <a:close/>
              </a:path>
            </a:pathLst>
          </a:custGeom>
          <a:ln w="8713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85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879DE6E7-6B5C-C860-DB20-4C0D56557B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4" y="6586663"/>
            <a:ext cx="4116313" cy="2799258"/>
          </a:xfrm>
          <a:prstGeom prst="rect">
            <a:avLst/>
          </a:prstGeom>
        </p:spPr>
      </p:pic>
      <p:sp>
        <p:nvSpPr>
          <p:cNvPr id="36" name="object 2">
            <a:extLst>
              <a:ext uri="{FF2B5EF4-FFF2-40B4-BE49-F238E27FC236}">
                <a16:creationId xmlns:a16="http://schemas.microsoft.com/office/drawing/2014/main" id="{01D92570-9711-3259-FF48-4D85CA3B215E}"/>
              </a:ext>
            </a:extLst>
          </p:cNvPr>
          <p:cNvSpPr txBox="1"/>
          <p:nvPr/>
        </p:nvSpPr>
        <p:spPr>
          <a:xfrm>
            <a:off x="1007066" y="9477862"/>
            <a:ext cx="9989091" cy="1108245"/>
          </a:xfrm>
          <a:prstGeom prst="rect">
            <a:avLst/>
          </a:prstGeom>
        </p:spPr>
        <p:txBody>
          <a:bodyPr vert="horz" wrap="square" lIns="0" tIns="17455" rIns="0" bIns="0" rtlCol="0">
            <a:spAutoFit/>
          </a:bodyPr>
          <a:lstStyle/>
          <a:p>
            <a:pPr marL="12065" marR="5080" algn="just">
              <a:lnSpc>
                <a:spcPct val="107000"/>
              </a:lnSpc>
              <a:spcBef>
                <a:spcPts val="100"/>
              </a:spcBef>
              <a:tabLst>
                <a:tab pos="209550" algn="l"/>
              </a:tabLst>
            </a:pPr>
            <a:r>
              <a:rPr lang="en-US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This study explores </a:t>
            </a:r>
            <a:r>
              <a:rPr lang="en-US" sz="2275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GoFetch</a:t>
            </a:r>
            <a:r>
              <a:rPr lang="en-US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[1], demonstrates its principles through visualization, reproduction of the attack, and implementation of defense methods. 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AFF5B44C-7343-0C44-DA71-EE9042D145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00" y="6555964"/>
            <a:ext cx="5025073" cy="2807462"/>
          </a:xfrm>
          <a:prstGeom prst="rect">
            <a:avLst/>
          </a:prstGeom>
        </p:spPr>
      </p:pic>
      <p:sp>
        <p:nvSpPr>
          <p:cNvPr id="39" name="object 31">
            <a:extLst>
              <a:ext uri="{FF2B5EF4-FFF2-40B4-BE49-F238E27FC236}">
                <a16:creationId xmlns:a16="http://schemas.microsoft.com/office/drawing/2014/main" id="{B64A7E7D-1949-A36B-F209-EDD065142FE8}"/>
              </a:ext>
            </a:extLst>
          </p:cNvPr>
          <p:cNvSpPr txBox="1"/>
          <p:nvPr/>
        </p:nvSpPr>
        <p:spPr>
          <a:xfrm>
            <a:off x="1168191" y="13496737"/>
            <a:ext cx="9989091" cy="849637"/>
          </a:xfrm>
          <a:prstGeom prst="rect">
            <a:avLst/>
          </a:prstGeom>
        </p:spPr>
        <p:txBody>
          <a:bodyPr vert="horz" wrap="square" lIns="0" tIns="265348" rIns="0" bIns="0" rtlCol="0">
            <a:spAutoFit/>
          </a:bodyPr>
          <a:lstStyle/>
          <a:p>
            <a:pPr marL="293370">
              <a:spcBef>
                <a:spcPts val="1520"/>
              </a:spcBef>
            </a:pPr>
            <a:r>
              <a:rPr lang="en-US" altLang="zh-CN" sz="3780" b="1" dirty="0">
                <a:solidFill>
                  <a:srgbClr val="7A141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EF5F1B-D31A-3562-D58A-E54EAB74E8FA}"/>
              </a:ext>
            </a:extLst>
          </p:cNvPr>
          <p:cNvSpPr txBox="1"/>
          <p:nvPr/>
        </p:nvSpPr>
        <p:spPr>
          <a:xfrm>
            <a:off x="1196766" y="21563242"/>
            <a:ext cx="9742279" cy="1213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2.Successfully detect this Attack by detecting whether the array A has been evicted by attacker. That’s cool! 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lang="en-US" altLang="zh-CN" sz="24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  <a:sym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AF021A-115E-8675-FD3F-C0DE07E96B45}"/>
              </a:ext>
            </a:extLst>
          </p:cNvPr>
          <p:cNvSpPr txBox="1"/>
          <p:nvPr/>
        </p:nvSpPr>
        <p:spPr>
          <a:xfrm>
            <a:off x="12296775" y="4916547"/>
            <a:ext cx="79165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3. Defend this attack by using efficiency core, disabling DMP and blinding!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7CEA3E-91D0-437F-1E57-1FF6BD1BCCA4}"/>
              </a:ext>
            </a:extLst>
          </p:cNvPr>
          <p:cNvSpPr txBox="1"/>
          <p:nvPr/>
        </p:nvSpPr>
        <p:spPr>
          <a:xfrm>
            <a:off x="1348105" y="15094496"/>
            <a:ext cx="8692322" cy="1213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95"/>
              </a:spcBef>
              <a:buAutoNum type="arabicPeriod"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Reproduce the attack and explain it in our own words,  to learn more?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lang="en-US" altLang="zh-CN" sz="24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  <a:sym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558CA8-B740-DCC3-8670-0CB62995EAFC}"/>
              </a:ext>
            </a:extLst>
          </p:cNvPr>
          <p:cNvSpPr txBox="1"/>
          <p:nvPr/>
        </p:nvSpPr>
        <p:spPr>
          <a:xfrm>
            <a:off x="12229502" y="10402947"/>
            <a:ext cx="79165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4. An interactive webpage to simulate the attack, give it a try!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B2F53C-0DE8-BAE1-C3FA-1D6234C3D6EF}"/>
              </a:ext>
            </a:extLst>
          </p:cNvPr>
          <p:cNvSpPr txBox="1"/>
          <p:nvPr/>
        </p:nvSpPr>
        <p:spPr>
          <a:xfrm>
            <a:off x="11918450" y="26125504"/>
            <a:ext cx="869428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[1] </a:t>
            </a:r>
            <a:r>
              <a:rPr lang="en-US" altLang="zh-CN" sz="2275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Boru</a:t>
            </a:r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Chen, </a:t>
            </a:r>
            <a:r>
              <a:rPr lang="en-US" altLang="zh-CN" sz="2275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Yingchen</a:t>
            </a:r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Wang, Pradyumna </a:t>
            </a:r>
            <a:r>
              <a:rPr lang="en-US" altLang="zh-CN" sz="2275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Shome</a:t>
            </a:r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, Christopher W. Fletcher, David </a:t>
            </a:r>
            <a:r>
              <a:rPr lang="en-US" altLang="zh-CN" sz="2275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Kohlbrenner</a:t>
            </a:r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, Riccardo </a:t>
            </a:r>
            <a:r>
              <a:rPr lang="en-US" altLang="zh-CN" sz="2275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Paccagnella</a:t>
            </a:r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, and Daniel </a:t>
            </a:r>
            <a:r>
              <a:rPr lang="en-US" altLang="zh-CN" sz="2275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Genkin</a:t>
            </a:r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. </a:t>
            </a:r>
            <a:r>
              <a:rPr lang="en-US" altLang="zh-CN" sz="2275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Gofetch</a:t>
            </a:r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: Breaking constant-time cryptographic implementations using data memory-dependent prefetchers. In USENIX Security, 2024.</a:t>
            </a:r>
            <a:endParaRPr lang="zh-CN" altLang="en-US" sz="2275" dirty="0">
              <a:latin typeface="Verdana" panose="020B0604030504040204" pitchFamily="34" charset="0"/>
              <a:cs typeface="Times New Roman" panose="02020603050405020304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C51FF3A9-FA27-6C99-D6E5-92DE0C45A5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84" y="23660459"/>
            <a:ext cx="3748088" cy="4177598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88B2D95A-8095-D386-0C4A-8A7295221C02}"/>
              </a:ext>
            </a:extLst>
          </p:cNvPr>
          <p:cNvSpPr txBox="1"/>
          <p:nvPr/>
        </p:nvSpPr>
        <p:spPr>
          <a:xfrm>
            <a:off x="11933611" y="17245883"/>
            <a:ext cx="7916550" cy="1225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Evaluate the performance lost of </a:t>
            </a:r>
            <a:r>
              <a:rPr lang="en-US" altLang="zh-CN" sz="2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denfense</a:t>
            </a: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  <a:sym typeface="+mn-ea"/>
              </a:rPr>
              <a:t>!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lang="en-US" altLang="zh-CN" sz="24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  <a:sym typeface="+mn-ea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lang="en-US" altLang="zh-CN" sz="24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/>
              <a:sym typeface="+mn-ea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14C0C192-F146-F6C6-ADAC-BB8BA4B635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745" y="11206075"/>
            <a:ext cx="7362281" cy="479063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2F543D36-E6D2-C9A1-8F51-04F8226CB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05" y="16027461"/>
            <a:ext cx="9117229" cy="5398965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3E91007F-1447-5539-392E-25B0E0163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225" y="5888104"/>
            <a:ext cx="6867525" cy="4238625"/>
          </a:xfrm>
          <a:prstGeom prst="rect">
            <a:avLst/>
          </a:prstGeom>
        </p:spPr>
      </p:pic>
      <p:sp>
        <p:nvSpPr>
          <p:cNvPr id="1024" name="矩形 1023">
            <a:extLst>
              <a:ext uri="{FF2B5EF4-FFF2-40B4-BE49-F238E27FC236}">
                <a16:creationId xmlns:a16="http://schemas.microsoft.com/office/drawing/2014/main" id="{0E9C6DF5-2B2B-B6F1-0482-F63DFAED8FB5}"/>
              </a:ext>
            </a:extLst>
          </p:cNvPr>
          <p:cNvSpPr/>
          <p:nvPr/>
        </p:nvSpPr>
        <p:spPr>
          <a:xfrm>
            <a:off x="3367853" y="3648146"/>
            <a:ext cx="18473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/>
            </a:endParaRPr>
          </a:p>
          <a:p>
            <a:pPr algn="ctr"/>
            <a:endParaRPr lang="en-US" altLang="zh-C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/>
            </a:endParaRPr>
          </a:p>
          <a:p>
            <a:pPr algn="ctr"/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30" name="图片 1029">
            <a:extLst>
              <a:ext uri="{FF2B5EF4-FFF2-40B4-BE49-F238E27FC236}">
                <a16:creationId xmlns:a16="http://schemas.microsoft.com/office/drawing/2014/main" id="{4A3D1AD8-669E-B9AE-5AE1-74FA918630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86740" y="18188724"/>
            <a:ext cx="8602074" cy="3686603"/>
          </a:xfrm>
          <a:prstGeom prst="rect">
            <a:avLst/>
          </a:prstGeom>
        </p:spPr>
      </p:pic>
      <p:sp>
        <p:nvSpPr>
          <p:cNvPr id="1031" name="object 2">
            <a:extLst>
              <a:ext uri="{FF2B5EF4-FFF2-40B4-BE49-F238E27FC236}">
                <a16:creationId xmlns:a16="http://schemas.microsoft.com/office/drawing/2014/main" id="{AE7FDF8D-363F-7B13-FABC-54C8C8D42A1B}"/>
              </a:ext>
            </a:extLst>
          </p:cNvPr>
          <p:cNvSpPr txBox="1"/>
          <p:nvPr/>
        </p:nvSpPr>
        <p:spPr>
          <a:xfrm>
            <a:off x="11907544" y="23315030"/>
            <a:ext cx="8357759" cy="1116131"/>
          </a:xfrm>
          <a:prstGeom prst="rect">
            <a:avLst/>
          </a:prstGeom>
        </p:spPr>
        <p:txBody>
          <a:bodyPr vert="horz" wrap="square" lIns="0" tIns="17455" rIns="0" bIns="0" rtlCol="0">
            <a:spAutoFit/>
          </a:bodyPr>
          <a:lstStyle/>
          <a:p>
            <a:pPr marL="12065" marR="5080" algn="just">
              <a:lnSpc>
                <a:spcPct val="107000"/>
              </a:lnSpc>
              <a:spcBef>
                <a:spcPts val="100"/>
              </a:spcBef>
              <a:tabLst>
                <a:tab pos="209550" algn="l"/>
              </a:tabLst>
            </a:pPr>
            <a:r>
              <a:rPr lang="en-US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Finally, we successfully </a:t>
            </a:r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reproduce, detect, and defend against the </a:t>
            </a:r>
            <a:r>
              <a:rPr lang="en-US" altLang="zh-CN" sz="2275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GoFetch</a:t>
            </a:r>
            <a:r>
              <a:rPr lang="en-US" altLang="zh-CN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. Maybe in the future we will find other efficient way to detect and defend it. </a:t>
            </a:r>
            <a:r>
              <a:rPr lang="en-US" sz="2275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/>
              </a:rPr>
              <a:t> </a:t>
            </a:r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00DC163B-0D6B-F1BB-4379-37ADE989B000}"/>
              </a:ext>
            </a:extLst>
          </p:cNvPr>
          <p:cNvSpPr txBox="1"/>
          <p:nvPr/>
        </p:nvSpPr>
        <p:spPr>
          <a:xfrm>
            <a:off x="16165308" y="1921876"/>
            <a:ext cx="5346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90" dirty="0">
                <a:latin typeface="Verdana" panose="020B0604030504040204" pitchFamily="34" charset="0"/>
                <a:ea typeface="Verdana" panose="020B0604030504040204" pitchFamily="34" charset="0"/>
              </a:rPr>
              <a:t>2024_SW3011_5</a:t>
            </a:r>
          </a:p>
          <a:p>
            <a:endParaRPr lang="zh-CN" altLang="en-US" sz="6000" b="1" dirty="0">
              <a:latin typeface="Verdana" panose="020B0604030504040204" pitchFamily="34" charset="0"/>
            </a:endParaRPr>
          </a:p>
        </p:txBody>
      </p:sp>
      <p:sp>
        <p:nvSpPr>
          <p:cNvPr id="2" name="object 48">
            <a:extLst>
              <a:ext uri="{FF2B5EF4-FFF2-40B4-BE49-F238E27FC236}">
                <a16:creationId xmlns:a16="http://schemas.microsoft.com/office/drawing/2014/main" id="{48A4B738-A89E-B691-E927-8F6A574D983D}"/>
              </a:ext>
            </a:extLst>
          </p:cNvPr>
          <p:cNvSpPr/>
          <p:nvPr/>
        </p:nvSpPr>
        <p:spPr>
          <a:xfrm>
            <a:off x="11609345" y="4818714"/>
            <a:ext cx="9246955" cy="11503567"/>
          </a:xfrm>
          <a:custGeom>
            <a:avLst/>
            <a:gdLst/>
            <a:ahLst/>
            <a:cxnLst/>
            <a:rect l="l" t="t" r="r" b="b"/>
            <a:pathLst>
              <a:path w="7494905" h="2131059">
                <a:moveTo>
                  <a:pt x="0" y="355143"/>
                </a:moveTo>
                <a:lnTo>
                  <a:pt x="3242" y="306954"/>
                </a:lnTo>
                <a:lnTo>
                  <a:pt x="12686" y="260735"/>
                </a:lnTo>
                <a:lnTo>
                  <a:pt x="27909" y="216909"/>
                </a:lnTo>
                <a:lnTo>
                  <a:pt x="48488" y="175899"/>
                </a:lnTo>
                <a:lnTo>
                  <a:pt x="73999" y="138129"/>
                </a:lnTo>
                <a:lnTo>
                  <a:pt x="104020" y="104022"/>
                </a:lnTo>
                <a:lnTo>
                  <a:pt x="138127" y="74001"/>
                </a:lnTo>
                <a:lnTo>
                  <a:pt x="175898" y="48489"/>
                </a:lnTo>
                <a:lnTo>
                  <a:pt x="216909" y="27910"/>
                </a:lnTo>
                <a:lnTo>
                  <a:pt x="260737" y="12686"/>
                </a:lnTo>
                <a:lnTo>
                  <a:pt x="306959" y="3242"/>
                </a:lnTo>
                <a:lnTo>
                  <a:pt x="355151" y="0"/>
                </a:lnTo>
                <a:lnTo>
                  <a:pt x="7139457" y="0"/>
                </a:lnTo>
                <a:lnTo>
                  <a:pt x="7187646" y="3242"/>
                </a:lnTo>
                <a:lnTo>
                  <a:pt x="7233865" y="12686"/>
                </a:lnTo>
                <a:lnTo>
                  <a:pt x="7277691" y="27910"/>
                </a:lnTo>
                <a:lnTo>
                  <a:pt x="7318700" y="48489"/>
                </a:lnTo>
                <a:lnTo>
                  <a:pt x="7356470" y="74001"/>
                </a:lnTo>
                <a:lnTo>
                  <a:pt x="7390578" y="104022"/>
                </a:lnTo>
                <a:lnTo>
                  <a:pt x="7420599" y="138129"/>
                </a:lnTo>
                <a:lnTo>
                  <a:pt x="7446111" y="175899"/>
                </a:lnTo>
                <a:lnTo>
                  <a:pt x="7466690" y="216909"/>
                </a:lnTo>
                <a:lnTo>
                  <a:pt x="7481914" y="260735"/>
                </a:lnTo>
                <a:lnTo>
                  <a:pt x="7491358" y="306954"/>
                </a:lnTo>
                <a:lnTo>
                  <a:pt x="7494600" y="355143"/>
                </a:lnTo>
                <a:lnTo>
                  <a:pt x="7494600" y="1775715"/>
                </a:lnTo>
                <a:lnTo>
                  <a:pt x="7491358" y="1823904"/>
                </a:lnTo>
                <a:lnTo>
                  <a:pt x="7481914" y="1870123"/>
                </a:lnTo>
                <a:lnTo>
                  <a:pt x="7466690" y="1913949"/>
                </a:lnTo>
                <a:lnTo>
                  <a:pt x="7446111" y="1954958"/>
                </a:lnTo>
                <a:lnTo>
                  <a:pt x="7420599" y="1992728"/>
                </a:lnTo>
                <a:lnTo>
                  <a:pt x="7390578" y="2026836"/>
                </a:lnTo>
                <a:lnTo>
                  <a:pt x="7356470" y="2056857"/>
                </a:lnTo>
                <a:lnTo>
                  <a:pt x="7318700" y="2082369"/>
                </a:lnTo>
                <a:lnTo>
                  <a:pt x="7277691" y="2102948"/>
                </a:lnTo>
                <a:lnTo>
                  <a:pt x="7233865" y="2118172"/>
                </a:lnTo>
                <a:lnTo>
                  <a:pt x="7187646" y="2127616"/>
                </a:lnTo>
                <a:lnTo>
                  <a:pt x="7139457" y="2130858"/>
                </a:lnTo>
                <a:lnTo>
                  <a:pt x="355151" y="2130858"/>
                </a:lnTo>
                <a:lnTo>
                  <a:pt x="306959" y="2127616"/>
                </a:lnTo>
                <a:lnTo>
                  <a:pt x="260737" y="2118172"/>
                </a:lnTo>
                <a:lnTo>
                  <a:pt x="216909" y="2102948"/>
                </a:lnTo>
                <a:lnTo>
                  <a:pt x="175898" y="2082369"/>
                </a:lnTo>
                <a:lnTo>
                  <a:pt x="138127" y="2056857"/>
                </a:lnTo>
                <a:lnTo>
                  <a:pt x="104020" y="2026836"/>
                </a:lnTo>
                <a:lnTo>
                  <a:pt x="73999" y="1992728"/>
                </a:lnTo>
                <a:lnTo>
                  <a:pt x="48488" y="1954958"/>
                </a:lnTo>
                <a:lnTo>
                  <a:pt x="27909" y="1913949"/>
                </a:lnTo>
                <a:lnTo>
                  <a:pt x="12686" y="1870123"/>
                </a:lnTo>
                <a:lnTo>
                  <a:pt x="3242" y="1823904"/>
                </a:lnTo>
                <a:lnTo>
                  <a:pt x="0" y="1775715"/>
                </a:lnTo>
                <a:lnTo>
                  <a:pt x="0" y="355143"/>
                </a:lnTo>
                <a:close/>
              </a:path>
            </a:pathLst>
          </a:custGeom>
          <a:ln w="8713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85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61AEC946-1FA1-991C-CE03-97B182EDB8DC}"/>
              </a:ext>
            </a:extLst>
          </p:cNvPr>
          <p:cNvSpPr txBox="1"/>
          <p:nvPr/>
        </p:nvSpPr>
        <p:spPr>
          <a:xfrm>
            <a:off x="12406136" y="16399476"/>
            <a:ext cx="3759171" cy="597560"/>
          </a:xfrm>
          <a:prstGeom prst="rect">
            <a:avLst/>
          </a:prstGeom>
        </p:spPr>
        <p:txBody>
          <a:bodyPr vert="horz" wrap="square" lIns="0" tIns="157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3780" b="1" dirty="0">
                <a:solidFill>
                  <a:srgbClr val="7A141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Evaluation</a:t>
            </a:r>
            <a:endParaRPr sz="3780" b="1" dirty="0">
              <a:solidFill>
                <a:srgbClr val="7A141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object 47">
            <a:extLst>
              <a:ext uri="{FF2B5EF4-FFF2-40B4-BE49-F238E27FC236}">
                <a16:creationId xmlns:a16="http://schemas.microsoft.com/office/drawing/2014/main" id="{8CA2665E-E10B-0210-6EFB-F53E1CFCEBBF}"/>
              </a:ext>
            </a:extLst>
          </p:cNvPr>
          <p:cNvSpPr/>
          <p:nvPr/>
        </p:nvSpPr>
        <p:spPr>
          <a:xfrm>
            <a:off x="11609344" y="16997545"/>
            <a:ext cx="9246955" cy="5101487"/>
          </a:xfrm>
          <a:custGeom>
            <a:avLst/>
            <a:gdLst/>
            <a:ahLst/>
            <a:cxnLst/>
            <a:rect l="l" t="t" r="r" b="b"/>
            <a:pathLst>
              <a:path w="7517130" h="2444750">
                <a:moveTo>
                  <a:pt x="0" y="407421"/>
                </a:moveTo>
                <a:lnTo>
                  <a:pt x="2741" y="359915"/>
                </a:lnTo>
                <a:lnTo>
                  <a:pt x="10760" y="314016"/>
                </a:lnTo>
                <a:lnTo>
                  <a:pt x="23752" y="270031"/>
                </a:lnTo>
                <a:lnTo>
                  <a:pt x="41410" y="228266"/>
                </a:lnTo>
                <a:lnTo>
                  <a:pt x="63430" y="189026"/>
                </a:lnTo>
                <a:lnTo>
                  <a:pt x="89506" y="152617"/>
                </a:lnTo>
                <a:lnTo>
                  <a:pt x="119331" y="119346"/>
                </a:lnTo>
                <a:lnTo>
                  <a:pt x="152601" y="89519"/>
                </a:lnTo>
                <a:lnTo>
                  <a:pt x="189009" y="63440"/>
                </a:lnTo>
                <a:lnTo>
                  <a:pt x="228250" y="41418"/>
                </a:lnTo>
                <a:lnTo>
                  <a:pt x="270018" y="23756"/>
                </a:lnTo>
                <a:lnTo>
                  <a:pt x="314008" y="10762"/>
                </a:lnTo>
                <a:lnTo>
                  <a:pt x="359914" y="2741"/>
                </a:lnTo>
                <a:lnTo>
                  <a:pt x="407430" y="0"/>
                </a:lnTo>
                <a:lnTo>
                  <a:pt x="7109136" y="0"/>
                </a:lnTo>
                <a:lnTo>
                  <a:pt x="7156642" y="2741"/>
                </a:lnTo>
                <a:lnTo>
                  <a:pt x="7202540" y="10762"/>
                </a:lnTo>
                <a:lnTo>
                  <a:pt x="7246525" y="23756"/>
                </a:lnTo>
                <a:lnTo>
                  <a:pt x="7288291" y="41418"/>
                </a:lnTo>
                <a:lnTo>
                  <a:pt x="7327531" y="63440"/>
                </a:lnTo>
                <a:lnTo>
                  <a:pt x="7363939" y="89519"/>
                </a:lnTo>
                <a:lnTo>
                  <a:pt x="7397210" y="119346"/>
                </a:lnTo>
                <a:lnTo>
                  <a:pt x="7427038" y="152617"/>
                </a:lnTo>
                <a:lnTo>
                  <a:pt x="7453116" y="189026"/>
                </a:lnTo>
                <a:lnTo>
                  <a:pt x="7475139" y="228266"/>
                </a:lnTo>
                <a:lnTo>
                  <a:pt x="7492800" y="270031"/>
                </a:lnTo>
                <a:lnTo>
                  <a:pt x="7505795" y="314016"/>
                </a:lnTo>
                <a:lnTo>
                  <a:pt x="7513815" y="359915"/>
                </a:lnTo>
                <a:lnTo>
                  <a:pt x="7516557" y="407421"/>
                </a:lnTo>
                <a:lnTo>
                  <a:pt x="7516557" y="2037106"/>
                </a:lnTo>
                <a:lnTo>
                  <a:pt x="7513815" y="2084612"/>
                </a:lnTo>
                <a:lnTo>
                  <a:pt x="7505795" y="2130511"/>
                </a:lnTo>
                <a:lnTo>
                  <a:pt x="7492800" y="2174496"/>
                </a:lnTo>
                <a:lnTo>
                  <a:pt x="7475139" y="2216261"/>
                </a:lnTo>
                <a:lnTo>
                  <a:pt x="7453116" y="2255501"/>
                </a:lnTo>
                <a:lnTo>
                  <a:pt x="7427038" y="2291910"/>
                </a:lnTo>
                <a:lnTo>
                  <a:pt x="7397210" y="2325181"/>
                </a:lnTo>
                <a:lnTo>
                  <a:pt x="7363939" y="2355008"/>
                </a:lnTo>
                <a:lnTo>
                  <a:pt x="7327531" y="2381087"/>
                </a:lnTo>
                <a:lnTo>
                  <a:pt x="7288291" y="2403109"/>
                </a:lnTo>
                <a:lnTo>
                  <a:pt x="7246525" y="2420771"/>
                </a:lnTo>
                <a:lnTo>
                  <a:pt x="7202540" y="2433765"/>
                </a:lnTo>
                <a:lnTo>
                  <a:pt x="7156642" y="2441786"/>
                </a:lnTo>
                <a:lnTo>
                  <a:pt x="7109136" y="2444527"/>
                </a:lnTo>
                <a:lnTo>
                  <a:pt x="407430" y="2444527"/>
                </a:lnTo>
                <a:lnTo>
                  <a:pt x="359914" y="2441786"/>
                </a:lnTo>
                <a:lnTo>
                  <a:pt x="314008" y="2433765"/>
                </a:lnTo>
                <a:lnTo>
                  <a:pt x="270018" y="2420771"/>
                </a:lnTo>
                <a:lnTo>
                  <a:pt x="228250" y="2403109"/>
                </a:lnTo>
                <a:lnTo>
                  <a:pt x="189009" y="2381087"/>
                </a:lnTo>
                <a:lnTo>
                  <a:pt x="152601" y="2355008"/>
                </a:lnTo>
                <a:lnTo>
                  <a:pt x="119331" y="2325181"/>
                </a:lnTo>
                <a:lnTo>
                  <a:pt x="89506" y="2291910"/>
                </a:lnTo>
                <a:lnTo>
                  <a:pt x="63430" y="2255501"/>
                </a:lnTo>
                <a:lnTo>
                  <a:pt x="41410" y="2216261"/>
                </a:lnTo>
                <a:lnTo>
                  <a:pt x="23752" y="2174496"/>
                </a:lnTo>
                <a:lnTo>
                  <a:pt x="10760" y="2130511"/>
                </a:lnTo>
                <a:lnTo>
                  <a:pt x="2741" y="2084612"/>
                </a:lnTo>
                <a:lnTo>
                  <a:pt x="0" y="2037106"/>
                </a:lnTo>
                <a:lnTo>
                  <a:pt x="0" y="407421"/>
                </a:lnTo>
                <a:close/>
              </a:path>
            </a:pathLst>
          </a:custGeom>
          <a:ln w="8713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85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object 47">
            <a:extLst>
              <a:ext uri="{FF2B5EF4-FFF2-40B4-BE49-F238E27FC236}">
                <a16:creationId xmlns:a16="http://schemas.microsoft.com/office/drawing/2014/main" id="{F258A1F8-A450-479E-5A10-EA2066E235D6}"/>
              </a:ext>
            </a:extLst>
          </p:cNvPr>
          <p:cNvSpPr/>
          <p:nvPr/>
        </p:nvSpPr>
        <p:spPr>
          <a:xfrm>
            <a:off x="662685" y="5080145"/>
            <a:ext cx="10610226" cy="5772800"/>
          </a:xfrm>
          <a:custGeom>
            <a:avLst/>
            <a:gdLst/>
            <a:ahLst/>
            <a:cxnLst/>
            <a:rect l="l" t="t" r="r" b="b"/>
            <a:pathLst>
              <a:path w="7517130" h="2444750">
                <a:moveTo>
                  <a:pt x="0" y="407421"/>
                </a:moveTo>
                <a:lnTo>
                  <a:pt x="2741" y="359915"/>
                </a:lnTo>
                <a:lnTo>
                  <a:pt x="10760" y="314016"/>
                </a:lnTo>
                <a:lnTo>
                  <a:pt x="23752" y="270031"/>
                </a:lnTo>
                <a:lnTo>
                  <a:pt x="41410" y="228266"/>
                </a:lnTo>
                <a:lnTo>
                  <a:pt x="63430" y="189026"/>
                </a:lnTo>
                <a:lnTo>
                  <a:pt x="89506" y="152617"/>
                </a:lnTo>
                <a:lnTo>
                  <a:pt x="119331" y="119346"/>
                </a:lnTo>
                <a:lnTo>
                  <a:pt x="152601" y="89519"/>
                </a:lnTo>
                <a:lnTo>
                  <a:pt x="189009" y="63440"/>
                </a:lnTo>
                <a:lnTo>
                  <a:pt x="228250" y="41418"/>
                </a:lnTo>
                <a:lnTo>
                  <a:pt x="270018" y="23756"/>
                </a:lnTo>
                <a:lnTo>
                  <a:pt x="314008" y="10762"/>
                </a:lnTo>
                <a:lnTo>
                  <a:pt x="359914" y="2741"/>
                </a:lnTo>
                <a:lnTo>
                  <a:pt x="407430" y="0"/>
                </a:lnTo>
                <a:lnTo>
                  <a:pt x="7109136" y="0"/>
                </a:lnTo>
                <a:lnTo>
                  <a:pt x="7156642" y="2741"/>
                </a:lnTo>
                <a:lnTo>
                  <a:pt x="7202540" y="10762"/>
                </a:lnTo>
                <a:lnTo>
                  <a:pt x="7246525" y="23756"/>
                </a:lnTo>
                <a:lnTo>
                  <a:pt x="7288291" y="41418"/>
                </a:lnTo>
                <a:lnTo>
                  <a:pt x="7327531" y="63440"/>
                </a:lnTo>
                <a:lnTo>
                  <a:pt x="7363939" y="89519"/>
                </a:lnTo>
                <a:lnTo>
                  <a:pt x="7397210" y="119346"/>
                </a:lnTo>
                <a:lnTo>
                  <a:pt x="7427038" y="152617"/>
                </a:lnTo>
                <a:lnTo>
                  <a:pt x="7453116" y="189026"/>
                </a:lnTo>
                <a:lnTo>
                  <a:pt x="7475139" y="228266"/>
                </a:lnTo>
                <a:lnTo>
                  <a:pt x="7492800" y="270031"/>
                </a:lnTo>
                <a:lnTo>
                  <a:pt x="7505795" y="314016"/>
                </a:lnTo>
                <a:lnTo>
                  <a:pt x="7513815" y="359915"/>
                </a:lnTo>
                <a:lnTo>
                  <a:pt x="7516557" y="407421"/>
                </a:lnTo>
                <a:lnTo>
                  <a:pt x="7516557" y="2037106"/>
                </a:lnTo>
                <a:lnTo>
                  <a:pt x="7513815" y="2084612"/>
                </a:lnTo>
                <a:lnTo>
                  <a:pt x="7505795" y="2130511"/>
                </a:lnTo>
                <a:lnTo>
                  <a:pt x="7492800" y="2174496"/>
                </a:lnTo>
                <a:lnTo>
                  <a:pt x="7475139" y="2216261"/>
                </a:lnTo>
                <a:lnTo>
                  <a:pt x="7453116" y="2255501"/>
                </a:lnTo>
                <a:lnTo>
                  <a:pt x="7427038" y="2291910"/>
                </a:lnTo>
                <a:lnTo>
                  <a:pt x="7397210" y="2325181"/>
                </a:lnTo>
                <a:lnTo>
                  <a:pt x="7363939" y="2355008"/>
                </a:lnTo>
                <a:lnTo>
                  <a:pt x="7327531" y="2381087"/>
                </a:lnTo>
                <a:lnTo>
                  <a:pt x="7288291" y="2403109"/>
                </a:lnTo>
                <a:lnTo>
                  <a:pt x="7246525" y="2420771"/>
                </a:lnTo>
                <a:lnTo>
                  <a:pt x="7202540" y="2433765"/>
                </a:lnTo>
                <a:lnTo>
                  <a:pt x="7156642" y="2441786"/>
                </a:lnTo>
                <a:lnTo>
                  <a:pt x="7109136" y="2444527"/>
                </a:lnTo>
                <a:lnTo>
                  <a:pt x="407430" y="2444527"/>
                </a:lnTo>
                <a:lnTo>
                  <a:pt x="359914" y="2441786"/>
                </a:lnTo>
                <a:lnTo>
                  <a:pt x="314008" y="2433765"/>
                </a:lnTo>
                <a:lnTo>
                  <a:pt x="270018" y="2420771"/>
                </a:lnTo>
                <a:lnTo>
                  <a:pt x="228250" y="2403109"/>
                </a:lnTo>
                <a:lnTo>
                  <a:pt x="189009" y="2381087"/>
                </a:lnTo>
                <a:lnTo>
                  <a:pt x="152601" y="2355008"/>
                </a:lnTo>
                <a:lnTo>
                  <a:pt x="119331" y="2325181"/>
                </a:lnTo>
                <a:lnTo>
                  <a:pt x="89506" y="2291910"/>
                </a:lnTo>
                <a:lnTo>
                  <a:pt x="63430" y="2255501"/>
                </a:lnTo>
                <a:lnTo>
                  <a:pt x="41410" y="2216261"/>
                </a:lnTo>
                <a:lnTo>
                  <a:pt x="23752" y="2174496"/>
                </a:lnTo>
                <a:lnTo>
                  <a:pt x="10760" y="2130511"/>
                </a:lnTo>
                <a:lnTo>
                  <a:pt x="2741" y="2084612"/>
                </a:lnTo>
                <a:lnTo>
                  <a:pt x="0" y="2037106"/>
                </a:lnTo>
                <a:lnTo>
                  <a:pt x="0" y="407421"/>
                </a:lnTo>
                <a:close/>
              </a:path>
            </a:pathLst>
          </a:custGeom>
          <a:ln w="8713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 sz="185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133778E3-DF0F-1A84-0D9F-59BF3BDCD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21" y="22759021"/>
            <a:ext cx="5745628" cy="51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265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 Tan</dc:creator>
  <cp:lastModifiedBy>kz yinglili</cp:lastModifiedBy>
  <cp:revision>17</cp:revision>
  <dcterms:created xsi:type="dcterms:W3CDTF">2021-07-16T12:17:32Z</dcterms:created>
  <dcterms:modified xsi:type="dcterms:W3CDTF">2024-07-22T07:13:55Z</dcterms:modified>
</cp:coreProperties>
</file>