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1"/>
  </p:notesMasterIdLst>
  <p:handoutMasterIdLst>
    <p:handoutMasterId r:id="rId82"/>
  </p:handoutMasterIdLst>
  <p:sldIdLst>
    <p:sldId id="256" r:id="rId2"/>
    <p:sldId id="378" r:id="rId3"/>
    <p:sldId id="346" r:id="rId4"/>
    <p:sldId id="379" r:id="rId5"/>
    <p:sldId id="403" r:id="rId6"/>
    <p:sldId id="404" r:id="rId7"/>
    <p:sldId id="380" r:id="rId8"/>
    <p:sldId id="405" r:id="rId9"/>
    <p:sldId id="428" r:id="rId10"/>
    <p:sldId id="429" r:id="rId11"/>
    <p:sldId id="430" r:id="rId12"/>
    <p:sldId id="431" r:id="rId13"/>
    <p:sldId id="382" r:id="rId14"/>
    <p:sldId id="406" r:id="rId15"/>
    <p:sldId id="407" r:id="rId16"/>
    <p:sldId id="426" r:id="rId17"/>
    <p:sldId id="427" r:id="rId18"/>
    <p:sldId id="384" r:id="rId19"/>
    <p:sldId id="419" r:id="rId20"/>
    <p:sldId id="420" r:id="rId21"/>
    <p:sldId id="423" r:id="rId22"/>
    <p:sldId id="421" r:id="rId23"/>
    <p:sldId id="422" r:id="rId24"/>
    <p:sldId id="424" r:id="rId25"/>
    <p:sldId id="418" r:id="rId26"/>
    <p:sldId id="417" r:id="rId27"/>
    <p:sldId id="386" r:id="rId28"/>
    <p:sldId id="425" r:id="rId29"/>
    <p:sldId id="387" r:id="rId30"/>
    <p:sldId id="413" r:id="rId31"/>
    <p:sldId id="414" r:id="rId32"/>
    <p:sldId id="415" r:id="rId33"/>
    <p:sldId id="416" r:id="rId34"/>
    <p:sldId id="432" r:id="rId35"/>
    <p:sldId id="388" r:id="rId36"/>
    <p:sldId id="437" r:id="rId37"/>
    <p:sldId id="433" r:id="rId38"/>
    <p:sldId id="389" r:id="rId39"/>
    <p:sldId id="438" r:id="rId40"/>
    <p:sldId id="390" r:id="rId41"/>
    <p:sldId id="412" r:id="rId42"/>
    <p:sldId id="391" r:id="rId43"/>
    <p:sldId id="439" r:id="rId44"/>
    <p:sldId id="392" r:id="rId45"/>
    <p:sldId id="440" r:id="rId46"/>
    <p:sldId id="393" r:id="rId47"/>
    <p:sldId id="394" r:id="rId48"/>
    <p:sldId id="395" r:id="rId49"/>
    <p:sldId id="442" r:id="rId50"/>
    <p:sldId id="441" r:id="rId51"/>
    <p:sldId id="396" r:id="rId52"/>
    <p:sldId id="397" r:id="rId53"/>
    <p:sldId id="443" r:id="rId54"/>
    <p:sldId id="398" r:id="rId55"/>
    <p:sldId id="408" r:id="rId56"/>
    <p:sldId id="409" r:id="rId57"/>
    <p:sldId id="410" r:id="rId58"/>
    <p:sldId id="411" r:id="rId59"/>
    <p:sldId id="399" r:id="rId60"/>
    <p:sldId id="400" r:id="rId61"/>
    <p:sldId id="444" r:id="rId62"/>
    <p:sldId id="445" r:id="rId63"/>
    <p:sldId id="446" r:id="rId64"/>
    <p:sldId id="447" r:id="rId65"/>
    <p:sldId id="448" r:id="rId66"/>
    <p:sldId id="449" r:id="rId67"/>
    <p:sldId id="401" r:id="rId68"/>
    <p:sldId id="452" r:id="rId69"/>
    <p:sldId id="450" r:id="rId70"/>
    <p:sldId id="451" r:id="rId71"/>
    <p:sldId id="453" r:id="rId72"/>
    <p:sldId id="454" r:id="rId73"/>
    <p:sldId id="455" r:id="rId74"/>
    <p:sldId id="456" r:id="rId75"/>
    <p:sldId id="457" r:id="rId76"/>
    <p:sldId id="458" r:id="rId77"/>
    <p:sldId id="459" r:id="rId78"/>
    <p:sldId id="460" r:id="rId79"/>
    <p:sldId id="402"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92">
          <p15:clr>
            <a:srgbClr val="A4A3A4"/>
          </p15:clr>
        </p15:guide>
        <p15:guide id="3" orient="horz" pos="96">
          <p15:clr>
            <a:srgbClr val="A4A3A4"/>
          </p15:clr>
        </p15:guide>
        <p15:guide id="4">
          <p15:clr>
            <a:srgbClr val="A4A3A4"/>
          </p15:clr>
        </p15:guide>
        <p15:guide id="5" pos="48">
          <p15:clr>
            <a:srgbClr val="A4A3A4"/>
          </p15:clr>
        </p15:guide>
        <p15:guide id="6" pos="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F2FDF7"/>
    <a:srgbClr val="800040"/>
    <a:srgbClr val="FF0080"/>
    <a:srgbClr val="5D7E9D"/>
    <a:srgbClr val="FFFDDD"/>
    <a:srgbClr val="CEC339"/>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8" autoAdjust="0"/>
    <p:restoredTop sz="92980" autoAdjust="0"/>
  </p:normalViewPr>
  <p:slideViewPr>
    <p:cSldViewPr snapToObjects="1">
      <p:cViewPr varScale="1">
        <p:scale>
          <a:sx n="69" d="100"/>
          <a:sy n="69" d="100"/>
        </p:scale>
        <p:origin x="234" y="66"/>
      </p:cViewPr>
      <p:guideLst>
        <p:guide orient="horz"/>
        <p:guide orient="horz" pos="192"/>
        <p:guide orient="horz" pos="96"/>
        <p:guide/>
        <p:guide pos="48"/>
        <p:guide pos="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EA39CA5-503F-470B-8920-940F9DF58482}" type="slidenum">
              <a:rPr lang="en-US"/>
              <a:pPr>
                <a:defRPr/>
              </a:pPr>
              <a:t>‹#›</a:t>
            </a:fld>
            <a:endParaRPr lang="en-US"/>
          </a:p>
        </p:txBody>
      </p:sp>
    </p:spTree>
    <p:extLst>
      <p:ext uri="{BB962C8B-B14F-4D97-AF65-F5344CB8AC3E}">
        <p14:creationId xmlns:p14="http://schemas.microsoft.com/office/powerpoint/2010/main" val="221946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A060470-79AB-4697-950D-947DA70A9AE5}" type="slidenum">
              <a:rPr lang="en-US"/>
              <a:pPr>
                <a:defRPr/>
              </a:pPr>
              <a:t>‹#›</a:t>
            </a:fld>
            <a:endParaRPr lang="en-US"/>
          </a:p>
        </p:txBody>
      </p:sp>
    </p:spTree>
    <p:extLst>
      <p:ext uri="{BB962C8B-B14F-4D97-AF65-F5344CB8AC3E}">
        <p14:creationId xmlns:p14="http://schemas.microsoft.com/office/powerpoint/2010/main" val="1881977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D50057-596D-4578-BE87-1A0D34379070}" type="slidenum">
              <a:rPr lang="en-US" smtClean="0"/>
              <a:pPr eaLnBrk="1" hangingPunct="1"/>
              <a:t>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01827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78940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70741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2288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50349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70588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685017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19303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26825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19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29550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482889-2E9C-4B38-A0F7-53E913EC27D0}" type="slidenum">
              <a:rPr lang="en-US" smtClean="0"/>
              <a:pPr eaLnBrk="1" hangingPunct="1"/>
              <a:t>2</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005442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107958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444575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15359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30456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18547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37861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295928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807432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510269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29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30858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30211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45890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261100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443921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258025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50175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053982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844052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259194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39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15393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1008560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374227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54737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698791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985053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689472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893196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90745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059882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0404287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49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81159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249357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615196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8076370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727995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229072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90771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598221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346026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2084187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9520802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59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24515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8195447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873815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92469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152531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0300667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840504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4474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981192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0085098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35118882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69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0466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7902610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70</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1096082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71</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0736491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72</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7335801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73</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926386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74</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8350564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75</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9276747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6259654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4189498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78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165068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482889-2E9C-4B38-A0F7-53E913EC27D0}" type="slidenum">
              <a:rPr lang="en-US" smtClean="0"/>
              <a:pPr eaLnBrk="1" hangingPunct="1"/>
              <a:t>79</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08190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2851246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F1428-1BCE-4C9C-955E-2494636449C5}" type="slidenum">
              <a:rPr lang="en-US" smtClean="0"/>
              <a:pPr eaLnBrk="1" hangingPunct="1"/>
              <a:t>9</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26483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367241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248742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2321016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êu đề và biểu đồ">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Biểu đồ 2"/>
          <p:cNvSpPr>
            <a:spLocks noGrp="1"/>
          </p:cNvSpPr>
          <p:nvPr>
            <p:ph type="chart" idx="1"/>
          </p:nvPr>
        </p:nvSpPr>
        <p:spPr>
          <a:xfrm>
            <a:off x="457200" y="1066800"/>
            <a:ext cx="8229600" cy="37004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1A92A6-CBC4-4D08-8CFA-A53B582B9F6C}" type="slidenum">
              <a:rPr lang="en-US"/>
              <a:pPr>
                <a:defRPr/>
              </a:pPr>
              <a:t>‹#›</a:t>
            </a:fld>
            <a:endParaRPr lang="en-US"/>
          </a:p>
        </p:txBody>
      </p:sp>
    </p:spTree>
    <p:extLst>
      <p:ext uri="{BB962C8B-B14F-4D97-AF65-F5344CB8AC3E}">
        <p14:creationId xmlns:p14="http://schemas.microsoft.com/office/powerpoint/2010/main" val="3049669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êu đề, Văn bản và Nội dung">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Văn bản 2"/>
          <p:cNvSpPr>
            <a:spLocks noGrp="1"/>
          </p:cNvSpPr>
          <p:nvPr>
            <p:ph type="body" sz="half" idx="1"/>
          </p:nvPr>
        </p:nvSpPr>
        <p:spPr>
          <a:xfrm>
            <a:off x="457200" y="10668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0668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1E479A-ADF3-497E-86A1-715DFE656C00}" type="slidenum">
              <a:rPr lang="en-US"/>
              <a:pPr>
                <a:defRPr/>
              </a:pPr>
              <a:t>‹#›</a:t>
            </a:fld>
            <a:endParaRPr lang="en-US"/>
          </a:p>
        </p:txBody>
      </p:sp>
    </p:spTree>
    <p:extLst>
      <p:ext uri="{BB962C8B-B14F-4D97-AF65-F5344CB8AC3E}">
        <p14:creationId xmlns:p14="http://schemas.microsoft.com/office/powerpoint/2010/main" val="197120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122114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204230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355202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317265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135543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53292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316558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49222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51E5D64-4C88-4376-9EE4-E5C71AECD2AD}" type="slidenum">
              <a:rPr lang="en-US" smtClean="0"/>
              <a:pPr>
                <a:defRPr/>
              </a:pPr>
              <a:t>‹#›</a:t>
            </a:fld>
            <a:endParaRPr lang="en-US"/>
          </a:p>
        </p:txBody>
      </p:sp>
    </p:spTree>
    <p:extLst>
      <p:ext uri="{BB962C8B-B14F-4D97-AF65-F5344CB8AC3E}">
        <p14:creationId xmlns:p14="http://schemas.microsoft.com/office/powerpoint/2010/main" val="239248032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quantrimang.com/hoc-bootstra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4.tmp"/><Relationship Id="rId4" Type="http://schemas.openxmlformats.org/officeDocument/2006/relationships/image" Target="../media/image23.tmp"/></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27.tmp"/><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3.tmp"/></Relationships>
</file>

<file path=ppt/slides/_rels/slide2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quantrimang.com/color-bootstrap-173531"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41.tmp"/></Relationships>
</file>

<file path=ppt/slides/_rels/slide3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46.jpeg"/></Relationships>
</file>

<file path=ppt/slides/_rels/slide44.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48.tmp"/></Relationships>
</file>

<file path=ppt/slides/_rels/slide45.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48.tmp"/></Relationships>
</file>

<file path=ppt/slides/_rels/slide46.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48.tmp"/></Relationships>
</file>

<file path=ppt/slides/_rels/slide4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51.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50.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5.tmp"/></Relationships>
</file>

<file path=ppt/slides/_rels/slide53.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7.tmp"/></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62.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68.tmp"/></Relationships>
</file>

<file path=ppt/slides/_rels/slide66.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70.tmp"/></Relationships>
</file>

<file path=ppt/slides/_rels/slide67.xml.rels><?xml version="1.0" encoding="UTF-8" standalone="yes"?>
<Relationships xmlns="http://schemas.openxmlformats.org/package/2006/relationships"><Relationship Id="rId3" Type="http://schemas.openxmlformats.org/officeDocument/2006/relationships/hyperlink" Target="https://dichvuquantriweb.com/dich-vu-quan-tri-website/" TargetMode="External"/><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tmp"/><Relationship Id="rId4" Type="http://schemas.openxmlformats.org/officeDocument/2006/relationships/image" Target="../media/image10.tmp"/></Relationships>
</file>

<file path=ppt/slides/_rels/slide70.xml.rels><?xml version="1.0" encoding="UTF-8" standalone="yes"?>
<Relationships xmlns="http://schemas.openxmlformats.org/package/2006/relationships"><Relationship Id="rId3" Type="http://schemas.openxmlformats.org/officeDocument/2006/relationships/hyperlink" Target="https://dichvuquantriweb.com/dich-vu-quan-tri-website/" TargetMode="External"/><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ichvuquantriweb.com/dich-vu-quan-tri-website/" TargetMode="External"/><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hyperlink" Target="https://dichvuquantriweb.com/gioi-thieu-dich-vu-quan-tri-website-chuyen-nghiep-hang-dau-tai-ha-noi/" TargetMode="External"/><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02"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01"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0" descr="card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99" descr="car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98" descr="card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8575"/>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105"/>
          <p:cNvSpPr>
            <a:spLocks noChangeArrowheads="1"/>
          </p:cNvSpPr>
          <p:nvPr/>
        </p:nvSpPr>
        <p:spPr bwMode="auto">
          <a:xfrm>
            <a:off x="5715000" y="166688"/>
            <a:ext cx="144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p>
        </p:txBody>
      </p:sp>
      <p:sp>
        <p:nvSpPr>
          <p:cNvPr id="3083" name="Text Box 108"/>
          <p:cNvSpPr txBox="1">
            <a:spLocks noChangeArrowheads="1"/>
          </p:cNvSpPr>
          <p:nvPr/>
        </p:nvSpPr>
        <p:spPr bwMode="auto">
          <a:xfrm>
            <a:off x="600075" y="157163"/>
            <a:ext cx="709453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6000" smtClean="0">
                <a:solidFill>
                  <a:srgbClr val="F2FDF7"/>
                </a:solidFill>
                <a:effectLst>
                  <a:outerShdw blurRad="50800" dist="38100" dir="13500000" algn="br" rotWithShape="0">
                    <a:prstClr val="black">
                      <a:alpha val="40000"/>
                    </a:prstClr>
                  </a:outerShdw>
                </a:effectLst>
                <a:latin typeface="Times New Roman" pitchFamily="18" charset="0"/>
                <a:cs typeface="Times New Roman" pitchFamily="18" charset="0"/>
              </a:rPr>
              <a:t>Chương</a:t>
            </a:r>
            <a:r>
              <a:rPr lang="en-US" sz="6000" smtClean="0">
                <a:solidFill>
                  <a:srgbClr val="F2FDF7"/>
                </a:solidFill>
                <a:effectLst>
                  <a:outerShdw blurRad="50800" dist="38100" dir="13500000" algn="br" rotWithShape="0">
                    <a:prstClr val="black">
                      <a:alpha val="40000"/>
                    </a:prstClr>
                  </a:outerShdw>
                </a:effectLst>
                <a:latin typeface="Times New Roman" pitchFamily="18" charset="0"/>
                <a:cs typeface="Times New Roman" pitchFamily="18" charset="0"/>
              </a:rPr>
              <a:t> </a:t>
            </a:r>
            <a:r>
              <a:rPr lang="en-US" sz="6000" smtClean="0">
                <a:solidFill>
                  <a:srgbClr val="F2FDF7"/>
                </a:solidFill>
                <a:effectLst>
                  <a:outerShdw blurRad="50800" dist="38100" dir="13500000" algn="br" rotWithShape="0">
                    <a:prstClr val="black">
                      <a:alpha val="40000"/>
                    </a:prstClr>
                  </a:outerShdw>
                </a:effectLst>
                <a:latin typeface="Times New Roman" pitchFamily="18" charset="0"/>
                <a:cs typeface="Times New Roman" pitchFamily="18" charset="0"/>
              </a:rPr>
              <a:t>03</a:t>
            </a:r>
            <a:endParaRPr lang="en-US" smtClean="0">
              <a:effectLst>
                <a:outerShdw blurRad="50800" dist="38100" dir="13500000" algn="br" rotWithShape="0">
                  <a:prstClr val="black">
                    <a:alpha val="40000"/>
                  </a:prstClr>
                </a:outerShdw>
              </a:effectLst>
              <a:latin typeface="Times New Roman" pitchFamily="18" charset="0"/>
              <a:cs typeface="Times New Roman" pitchFamily="18" charset="0"/>
            </a:endParaRPr>
          </a:p>
        </p:txBody>
      </p:sp>
      <p:sp>
        <p:nvSpPr>
          <p:cNvPr id="12" name="Hình chữ nhật 1"/>
          <p:cNvSpPr>
            <a:spLocks noChangeArrowheads="1"/>
          </p:cNvSpPr>
          <p:nvPr/>
        </p:nvSpPr>
        <p:spPr bwMode="auto">
          <a:xfrm>
            <a:off x="215517" y="1740587"/>
            <a:ext cx="7956884"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sz="6000" b="1"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THIẾT KẾ WEB VỚI BOOTSTRAP</a:t>
            </a:r>
            <a:endParaRPr lang="en-US" sz="6000" b="1">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19" y="1628800"/>
            <a:ext cx="8139919" cy="241226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32" y="3942897"/>
            <a:ext cx="8811855" cy="2905530"/>
          </a:xfrm>
          <a:prstGeom prst="rect">
            <a:avLst/>
          </a:prstGeom>
        </p:spPr>
      </p:pic>
    </p:spTree>
    <p:extLst>
      <p:ext uri="{BB962C8B-B14F-4D97-AF65-F5344CB8AC3E}">
        <p14:creationId xmlns:p14="http://schemas.microsoft.com/office/powerpoint/2010/main" val="583449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1484783"/>
            <a:ext cx="6768752" cy="4432868"/>
          </a:xfrm>
          <a:prstGeom prst="rect">
            <a:avLst/>
          </a:prstGeom>
        </p:spPr>
      </p:pic>
      <p:sp>
        <p:nvSpPr>
          <p:cNvPr id="4" name="Rectangle 3"/>
          <p:cNvSpPr/>
          <p:nvPr/>
        </p:nvSpPr>
        <p:spPr>
          <a:xfrm>
            <a:off x="-508" y="5841268"/>
            <a:ext cx="8856984" cy="707886"/>
          </a:xfrm>
          <a:prstGeom prst="rect">
            <a:avLst/>
          </a:prstGeom>
        </p:spPr>
        <p:txBody>
          <a:bodyPr wrap="square">
            <a:spAutoFit/>
          </a:bodyPr>
          <a:lstStyle/>
          <a:p>
            <a:r>
              <a:rPr lang="vi-VN" sz="2000" i="1">
                <a:solidFill>
                  <a:srgbClr val="000000"/>
                </a:solidFill>
                <a:latin typeface="BlinkMacSystemFont"/>
              </a:rPr>
              <a:t>$spacer là một giá trị được định nghĩa sẵn trong SASS của Bootstrap. Giá trị này có thể khác nhau đối với các thiết bị có chiều rộng màn hình khác nhau.</a:t>
            </a:r>
            <a:endParaRPr lang="en-US" sz="2000"/>
          </a:p>
        </p:txBody>
      </p:sp>
    </p:spTree>
    <p:extLst>
      <p:ext uri="{BB962C8B-B14F-4D97-AF65-F5344CB8AC3E}">
        <p14:creationId xmlns:p14="http://schemas.microsoft.com/office/powerpoint/2010/main" val="396938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48780"/>
            <a:ext cx="7704854" cy="3852428"/>
          </a:xfrm>
          <a:prstGeom prst="rect">
            <a:avLst/>
          </a:prstGeom>
        </p:spPr>
      </p:pic>
    </p:spTree>
    <p:extLst>
      <p:ext uri="{BB962C8B-B14F-4D97-AF65-F5344CB8AC3E}">
        <p14:creationId xmlns:p14="http://schemas.microsoft.com/office/powerpoint/2010/main" val="499767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2.1. Sử dụng Container</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43508" y="1520788"/>
            <a:ext cx="8820980" cy="3416320"/>
          </a:xfrm>
          <a:prstGeom prst="rect">
            <a:avLst/>
          </a:prstGeom>
        </p:spPr>
        <p:txBody>
          <a:bodyPr wrap="square">
            <a:spAutoFit/>
          </a:bodyPr>
          <a:lstStyle/>
          <a:p>
            <a:pPr algn="just">
              <a:lnSpc>
                <a:spcPct val="150000"/>
              </a:lnSpc>
            </a:pPr>
            <a:r>
              <a:rPr lang="vi-VN" sz="2400">
                <a:solidFill>
                  <a:srgbClr val="080823"/>
                </a:solidFill>
                <a:latin typeface="+mj-lt"/>
              </a:rPr>
              <a:t>Bootstrap 4 yêu cầu một containing element để bọc nội dung trang web.</a:t>
            </a:r>
          </a:p>
          <a:p>
            <a:pPr algn="just">
              <a:lnSpc>
                <a:spcPct val="150000"/>
              </a:lnSpc>
            </a:pPr>
            <a:r>
              <a:rPr lang="vi-VN" sz="2400">
                <a:solidFill>
                  <a:srgbClr val="080823"/>
                </a:solidFill>
                <a:latin typeface="+mj-lt"/>
              </a:rPr>
              <a:t>Có hai lớp container để lựa chọn:</a:t>
            </a:r>
          </a:p>
          <a:p>
            <a:pPr algn="just">
              <a:lnSpc>
                <a:spcPct val="150000"/>
              </a:lnSpc>
              <a:buFont typeface="+mj-lt"/>
              <a:buAutoNum type="arabicPeriod"/>
            </a:pPr>
            <a:r>
              <a:rPr lang="en-US" sz="2400" smtClean="0">
                <a:solidFill>
                  <a:srgbClr val="080823"/>
                </a:solidFill>
                <a:latin typeface="+mj-lt"/>
              </a:rPr>
              <a:t> </a:t>
            </a:r>
            <a:r>
              <a:rPr lang="vi-VN" sz="2400" smtClean="0">
                <a:solidFill>
                  <a:srgbClr val="080823"/>
                </a:solidFill>
                <a:latin typeface="+mj-lt"/>
              </a:rPr>
              <a:t>Lớp</a:t>
            </a:r>
            <a:r>
              <a:rPr lang="vi-VN" sz="2400" b="1">
                <a:solidFill>
                  <a:srgbClr val="080823"/>
                </a:solidFill>
                <a:latin typeface="+mj-lt"/>
              </a:rPr>
              <a:t> .container </a:t>
            </a:r>
            <a:r>
              <a:rPr lang="vi-VN" sz="2400">
                <a:solidFill>
                  <a:srgbClr val="080823"/>
                </a:solidFill>
                <a:latin typeface="+mj-lt"/>
              </a:rPr>
              <a:t>cung cấp một container có </a:t>
            </a:r>
            <a:r>
              <a:rPr lang="vi-VN" sz="2400" b="1">
                <a:solidFill>
                  <a:srgbClr val="080823"/>
                </a:solidFill>
                <a:latin typeface="+mj-lt"/>
              </a:rPr>
              <a:t>chiều rộng tương thích</a:t>
            </a:r>
            <a:r>
              <a:rPr lang="vi-VN" sz="2400">
                <a:solidFill>
                  <a:srgbClr val="080823"/>
                </a:solidFill>
                <a:latin typeface="+mj-lt"/>
              </a:rPr>
              <a:t>.</a:t>
            </a:r>
          </a:p>
          <a:p>
            <a:pPr algn="just">
              <a:lnSpc>
                <a:spcPct val="150000"/>
              </a:lnSpc>
              <a:buFont typeface="+mj-lt"/>
              <a:buAutoNum type="arabicPeriod"/>
            </a:pPr>
            <a:r>
              <a:rPr lang="en-US" sz="2400" smtClean="0">
                <a:solidFill>
                  <a:srgbClr val="080823"/>
                </a:solidFill>
                <a:latin typeface="+mj-lt"/>
              </a:rPr>
              <a:t> </a:t>
            </a:r>
            <a:r>
              <a:rPr lang="vi-VN" sz="2400" smtClean="0">
                <a:solidFill>
                  <a:srgbClr val="080823"/>
                </a:solidFill>
                <a:latin typeface="+mj-lt"/>
              </a:rPr>
              <a:t>Lớp</a:t>
            </a:r>
            <a:r>
              <a:rPr lang="vi-VN" sz="2400">
                <a:solidFill>
                  <a:srgbClr val="080823"/>
                </a:solidFill>
                <a:latin typeface="+mj-lt"/>
              </a:rPr>
              <a:t> </a:t>
            </a:r>
            <a:r>
              <a:rPr lang="vi-VN" sz="2400" b="1">
                <a:solidFill>
                  <a:srgbClr val="080823"/>
                </a:solidFill>
                <a:latin typeface="+mj-lt"/>
              </a:rPr>
              <a:t>.container-fluid</a:t>
            </a:r>
            <a:r>
              <a:rPr lang="vi-VN" sz="2400">
                <a:solidFill>
                  <a:srgbClr val="080823"/>
                </a:solidFill>
                <a:latin typeface="+mj-lt"/>
              </a:rPr>
              <a:t> cung cấp một container có </a:t>
            </a:r>
            <a:r>
              <a:rPr lang="vi-VN" sz="2400" b="1">
                <a:solidFill>
                  <a:srgbClr val="080823"/>
                </a:solidFill>
                <a:latin typeface="+mj-lt"/>
              </a:rPr>
              <a:t>chiều rộng đầy đủ</a:t>
            </a:r>
            <a:r>
              <a:rPr lang="vi-VN" sz="2400">
                <a:solidFill>
                  <a:srgbClr val="080823"/>
                </a:solidFill>
                <a:latin typeface="+mj-lt"/>
              </a:rPr>
              <a:t>, trải rộng toàn bộ chiều rộng của khung hình.</a:t>
            </a:r>
            <a:endParaRPr lang="vi-VN" sz="2400" b="0" i="0">
              <a:solidFill>
                <a:srgbClr val="080823"/>
              </a:solidFill>
              <a:effectLst/>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5160463"/>
            <a:ext cx="8558103" cy="1409955"/>
          </a:xfrm>
          <a:prstGeom prst="rect">
            <a:avLst/>
          </a:prstGeom>
        </p:spPr>
      </p:pic>
    </p:spTree>
    <p:extLst>
      <p:ext uri="{BB962C8B-B14F-4D97-AF65-F5344CB8AC3E}">
        <p14:creationId xmlns:p14="http://schemas.microsoft.com/office/powerpoint/2010/main" val="1865944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2.1. Sử dụng Container</a:t>
            </a:r>
            <a:endParaRPr lang="en-US" sz="3200" b="1">
              <a:solidFill>
                <a:schemeClr val="bg1">
                  <a:lumMod val="10000"/>
                </a:schemeClr>
              </a:solidFill>
              <a:latin typeface="Times New Roman" pitchFamily="18" charset="0"/>
              <a:cs typeface="Times New Roman" pitchFamily="18" charset="0"/>
            </a:endParaRPr>
          </a:p>
        </p:txBody>
      </p:sp>
      <p:sp>
        <p:nvSpPr>
          <p:cNvPr id="6" name="Rectangle 5"/>
          <p:cNvSpPr/>
          <p:nvPr/>
        </p:nvSpPr>
        <p:spPr>
          <a:xfrm>
            <a:off x="190646" y="1448780"/>
            <a:ext cx="8388932" cy="5078313"/>
          </a:xfrm>
          <a:prstGeom prst="rect">
            <a:avLst/>
          </a:prstGeom>
        </p:spPr>
        <p:txBody>
          <a:bodyPr wrap="square">
            <a:spAutoFit/>
          </a:bodyPr>
          <a:lstStyle/>
          <a:p>
            <a:pPr fontAlgn="t"/>
            <a:r>
              <a:rPr lang="en-US">
                <a:solidFill>
                  <a:srgbClr val="006FE0"/>
                </a:solidFill>
                <a:latin typeface="inherit"/>
              </a:rPr>
              <a:t>&lt;</a:t>
            </a:r>
            <a:r>
              <a:rPr lang="en-US">
                <a:solidFill>
                  <a:srgbClr val="000000"/>
                </a:solidFill>
                <a:latin typeface="inherit"/>
              </a:rPr>
              <a:t>!DOCTYPE html</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html lang=</a:t>
            </a:r>
            <a:r>
              <a:rPr lang="en-US">
                <a:solidFill>
                  <a:srgbClr val="0828FB"/>
                </a:solidFill>
                <a:latin typeface="inherit"/>
              </a:rPr>
              <a:t>"en"</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head</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title</a:t>
            </a:r>
            <a:r>
              <a:rPr lang="en-US">
                <a:solidFill>
                  <a:srgbClr val="006FE0"/>
                </a:solidFill>
                <a:latin typeface="inherit"/>
              </a:rPr>
              <a:t>&gt;</a:t>
            </a:r>
            <a:r>
              <a:rPr lang="en-US">
                <a:solidFill>
                  <a:srgbClr val="000000"/>
                </a:solidFill>
                <a:latin typeface="inherit"/>
              </a:rPr>
              <a:t>Bootstrap</a:t>
            </a:r>
            <a:r>
              <a:rPr lang="en-US">
                <a:solidFill>
                  <a:srgbClr val="006FE0"/>
                </a:solidFill>
                <a:latin typeface="inherit"/>
              </a:rPr>
              <a:t> </a:t>
            </a:r>
            <a:r>
              <a:rPr lang="en-US">
                <a:solidFill>
                  <a:srgbClr val="0828FB"/>
                </a:solidFill>
                <a:latin typeface="inherit"/>
              </a:rPr>
              <a:t>4</a:t>
            </a:r>
            <a:r>
              <a:rPr lang="en-US">
                <a:solidFill>
                  <a:srgbClr val="006FE0"/>
                </a:solidFill>
                <a:latin typeface="inherit"/>
              </a:rPr>
              <a:t> </a:t>
            </a:r>
            <a:r>
              <a:rPr lang="en-US">
                <a:solidFill>
                  <a:srgbClr val="000000"/>
                </a:solidFill>
                <a:latin typeface="inherit"/>
              </a:rPr>
              <a:t>Example</a:t>
            </a:r>
            <a:r>
              <a:rPr lang="en-US">
                <a:solidFill>
                  <a:srgbClr val="006FE0"/>
                </a:solidFill>
                <a:latin typeface="inherit"/>
              </a:rPr>
              <a:t>&lt;</a:t>
            </a:r>
            <a:r>
              <a:rPr lang="en-US">
                <a:solidFill>
                  <a:srgbClr val="000000"/>
                </a:solidFill>
                <a:latin typeface="inherit"/>
              </a:rPr>
              <a:t>/title</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meta charset=</a:t>
            </a:r>
            <a:r>
              <a:rPr lang="en-US">
                <a:solidFill>
                  <a:srgbClr val="0828FB"/>
                </a:solidFill>
                <a:latin typeface="inherit"/>
              </a:rPr>
              <a:t>"utf-8"</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meta name=</a:t>
            </a:r>
            <a:r>
              <a:rPr lang="en-US">
                <a:solidFill>
                  <a:srgbClr val="0828FB"/>
                </a:solidFill>
                <a:latin typeface="inherit"/>
              </a:rPr>
              <a:t>"viewport"</a:t>
            </a:r>
            <a:r>
              <a:rPr lang="en-US">
                <a:solidFill>
                  <a:srgbClr val="006FE0"/>
                </a:solidFill>
                <a:latin typeface="inherit"/>
              </a:rPr>
              <a:t> </a:t>
            </a:r>
            <a:r>
              <a:rPr lang="en-US">
                <a:solidFill>
                  <a:srgbClr val="000000"/>
                </a:solidFill>
                <a:latin typeface="inherit"/>
              </a:rPr>
              <a:t>content=</a:t>
            </a:r>
            <a:r>
              <a:rPr lang="en-US">
                <a:solidFill>
                  <a:srgbClr val="0828FB"/>
                </a:solidFill>
                <a:latin typeface="inherit"/>
              </a:rPr>
              <a:t>"width=device-width, initial-scale=1"</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link rel=</a:t>
            </a:r>
            <a:r>
              <a:rPr lang="en-US">
                <a:solidFill>
                  <a:srgbClr val="0828FB"/>
                </a:solidFill>
                <a:latin typeface="inherit"/>
              </a:rPr>
              <a:t>"stylesheet"</a:t>
            </a:r>
            <a:r>
              <a:rPr lang="en-US">
                <a:solidFill>
                  <a:srgbClr val="006FE0"/>
                </a:solidFill>
                <a:latin typeface="inherit"/>
              </a:rPr>
              <a:t> </a:t>
            </a:r>
            <a:r>
              <a:rPr lang="en-US">
                <a:solidFill>
                  <a:srgbClr val="000000"/>
                </a:solidFill>
                <a:latin typeface="inherit"/>
              </a:rPr>
              <a:t>href=</a:t>
            </a:r>
            <a:r>
              <a:rPr lang="en-US">
                <a:solidFill>
                  <a:srgbClr val="0828FB"/>
                </a:solidFill>
                <a:latin typeface="inherit"/>
              </a:rPr>
              <a:t>"https://maxcdn.bootstrapcdn.com/bootstrap/4.5.0/css/bootstrap.min.css"</a:t>
            </a:r>
            <a:r>
              <a:rPr lang="en-US">
                <a:solidFill>
                  <a:srgbClr val="006FE0"/>
                </a:solidFill>
                <a:latin typeface="inherit"/>
              </a:rPr>
              <a:t>&gt;</a:t>
            </a:r>
          </a:p>
          <a:p>
            <a:pPr fontAlgn="t"/>
            <a:r>
              <a:rPr lang="en-US">
                <a:solidFill>
                  <a:srgbClr val="006FE0"/>
                </a:solidFill>
                <a:latin typeface="inherit"/>
              </a:rPr>
              <a:t>&lt;</a:t>
            </a:r>
            <a:r>
              <a:rPr lang="en-US">
                <a:solidFill>
                  <a:srgbClr val="000000"/>
                </a:solidFill>
                <a:latin typeface="inherit"/>
              </a:rPr>
              <a:t>/head</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body</a:t>
            </a:r>
            <a:r>
              <a:rPr lang="en-US">
                <a:solidFill>
                  <a:srgbClr val="006FE0"/>
                </a:solidFill>
                <a:latin typeface="inherit"/>
              </a:rPr>
              <a:t>&gt;</a:t>
            </a:r>
            <a:endParaRPr lang="en-US">
              <a:solidFill>
                <a:srgbClr val="000000"/>
              </a:solidFill>
              <a:latin typeface="inherit"/>
            </a:endParaRPr>
          </a:p>
          <a:p>
            <a:pPr fontAlgn="t"/>
            <a:r>
              <a:rPr lang="en-US">
                <a:solidFill>
                  <a:srgbClr val="000000"/>
                </a:solidFill>
                <a:latin typeface="inherit"/>
              </a:rPr>
              <a:t> </a:t>
            </a:r>
          </a:p>
          <a:p>
            <a:pPr fontAlgn="t"/>
            <a:r>
              <a:rPr lang="en-US">
                <a:solidFill>
                  <a:srgbClr val="006FE0"/>
                </a:solidFill>
                <a:latin typeface="inherit"/>
              </a:rPr>
              <a:t>&lt;</a:t>
            </a:r>
            <a:r>
              <a:rPr lang="en-US">
                <a:solidFill>
                  <a:srgbClr val="000000"/>
                </a:solidFill>
                <a:latin typeface="inherit"/>
              </a:rPr>
              <a:t>div </a:t>
            </a:r>
            <a:r>
              <a:rPr lang="en-US" b="1">
                <a:solidFill>
                  <a:srgbClr val="800080"/>
                </a:solidFill>
                <a:latin typeface="inherit"/>
              </a:rPr>
              <a:t>class</a:t>
            </a:r>
            <a:r>
              <a:rPr lang="en-US">
                <a:solidFill>
                  <a:srgbClr val="000000"/>
                </a:solidFill>
                <a:latin typeface="inherit"/>
              </a:rPr>
              <a:t>=</a:t>
            </a:r>
            <a:r>
              <a:rPr lang="en-US">
                <a:solidFill>
                  <a:srgbClr val="0828FB"/>
                </a:solidFill>
                <a:latin typeface="inherit"/>
              </a:rPr>
              <a:t>"container"</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h1</a:t>
            </a:r>
            <a:r>
              <a:rPr lang="en-US">
                <a:solidFill>
                  <a:srgbClr val="006FE0"/>
                </a:solidFill>
                <a:latin typeface="inherit"/>
              </a:rPr>
              <a:t>&gt;</a:t>
            </a:r>
            <a:r>
              <a:rPr lang="en-US">
                <a:solidFill>
                  <a:srgbClr val="000000"/>
                </a:solidFill>
                <a:latin typeface="inherit"/>
              </a:rPr>
              <a:t>My First Bootstrap Page</a:t>
            </a:r>
            <a:r>
              <a:rPr lang="en-US">
                <a:solidFill>
                  <a:srgbClr val="006FE0"/>
                </a:solidFill>
                <a:latin typeface="inherit"/>
              </a:rPr>
              <a:t>&lt;</a:t>
            </a:r>
            <a:r>
              <a:rPr lang="en-US">
                <a:solidFill>
                  <a:srgbClr val="000000"/>
                </a:solidFill>
                <a:latin typeface="inherit"/>
              </a:rPr>
              <a:t>/h1</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  &lt;</a:t>
            </a:r>
            <a:r>
              <a:rPr lang="en-US">
                <a:solidFill>
                  <a:srgbClr val="000000"/>
                </a:solidFill>
                <a:latin typeface="inherit"/>
              </a:rPr>
              <a:t>p</a:t>
            </a:r>
            <a:r>
              <a:rPr lang="en-US">
                <a:solidFill>
                  <a:srgbClr val="006FE0"/>
                </a:solidFill>
                <a:latin typeface="inherit"/>
              </a:rPr>
              <a:t>&gt;</a:t>
            </a:r>
            <a:r>
              <a:rPr lang="en-US" b="1">
                <a:solidFill>
                  <a:srgbClr val="800080"/>
                </a:solidFill>
                <a:latin typeface="inherit"/>
              </a:rPr>
              <a:t>This</a:t>
            </a:r>
            <a:r>
              <a:rPr lang="en-US">
                <a:solidFill>
                  <a:srgbClr val="006FE0"/>
                </a:solidFill>
                <a:latin typeface="inherit"/>
              </a:rPr>
              <a:t> </a:t>
            </a:r>
            <a:r>
              <a:rPr lang="en-US" b="1">
                <a:solidFill>
                  <a:srgbClr val="800080"/>
                </a:solidFill>
                <a:latin typeface="inherit"/>
              </a:rPr>
              <a:t>is</a:t>
            </a:r>
            <a:r>
              <a:rPr lang="en-US">
                <a:solidFill>
                  <a:srgbClr val="006FE0"/>
                </a:solidFill>
                <a:latin typeface="inherit"/>
              </a:rPr>
              <a:t> </a:t>
            </a:r>
            <a:r>
              <a:rPr lang="en-US">
                <a:solidFill>
                  <a:srgbClr val="000000"/>
                </a:solidFill>
                <a:latin typeface="inherit"/>
              </a:rPr>
              <a:t>some text.</a:t>
            </a:r>
            <a:r>
              <a:rPr lang="en-US">
                <a:solidFill>
                  <a:srgbClr val="006FE0"/>
                </a:solidFill>
                <a:latin typeface="inherit"/>
              </a:rPr>
              <a:t>&lt;</a:t>
            </a:r>
            <a:r>
              <a:rPr lang="en-US">
                <a:solidFill>
                  <a:srgbClr val="000000"/>
                </a:solidFill>
                <a:latin typeface="inherit"/>
              </a:rPr>
              <a:t>/p</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/div</a:t>
            </a:r>
            <a:r>
              <a:rPr lang="en-US">
                <a:solidFill>
                  <a:srgbClr val="006FE0"/>
                </a:solidFill>
                <a:latin typeface="inherit"/>
              </a:rPr>
              <a:t>&gt;</a:t>
            </a:r>
            <a:endParaRPr lang="en-US">
              <a:solidFill>
                <a:srgbClr val="000000"/>
              </a:solidFill>
              <a:latin typeface="inherit"/>
            </a:endParaRPr>
          </a:p>
          <a:p>
            <a:pPr fontAlgn="t"/>
            <a:r>
              <a:rPr lang="en-US">
                <a:solidFill>
                  <a:srgbClr val="000000"/>
                </a:solidFill>
                <a:latin typeface="inherit"/>
              </a:rPr>
              <a:t> </a:t>
            </a:r>
          </a:p>
          <a:p>
            <a:pPr fontAlgn="t"/>
            <a:r>
              <a:rPr lang="en-US">
                <a:solidFill>
                  <a:srgbClr val="006FE0"/>
                </a:solidFill>
                <a:latin typeface="inherit"/>
              </a:rPr>
              <a:t>&lt;</a:t>
            </a:r>
            <a:r>
              <a:rPr lang="en-US">
                <a:solidFill>
                  <a:srgbClr val="000000"/>
                </a:solidFill>
                <a:latin typeface="inherit"/>
              </a:rPr>
              <a:t>/body</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/html</a:t>
            </a:r>
            <a:r>
              <a:rPr lang="en-US">
                <a:solidFill>
                  <a:srgbClr val="006FE0"/>
                </a:solidFill>
                <a:latin typeface="inherit"/>
              </a:rPr>
              <a:t>&gt;</a:t>
            </a:r>
            <a:endParaRPr lang="en-US">
              <a:solidFill>
                <a:srgbClr val="000000"/>
              </a:solidFill>
              <a:latin typeface="inherit"/>
            </a:endParaRPr>
          </a:p>
        </p:txBody>
      </p:sp>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r="49095"/>
          <a:stretch/>
        </p:blipFill>
        <p:spPr>
          <a:xfrm>
            <a:off x="4218158" y="5255548"/>
            <a:ext cx="4356484" cy="1409955"/>
          </a:xfrm>
          <a:prstGeom prst="rect">
            <a:avLst/>
          </a:prstGeom>
        </p:spPr>
      </p:pic>
    </p:spTree>
    <p:extLst>
      <p:ext uri="{BB962C8B-B14F-4D97-AF65-F5344CB8AC3E}">
        <p14:creationId xmlns:p14="http://schemas.microsoft.com/office/powerpoint/2010/main" val="666886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2.1. Sử dụng Container</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79766" y="1334445"/>
            <a:ext cx="8784976" cy="5632311"/>
          </a:xfrm>
          <a:prstGeom prst="rect">
            <a:avLst/>
          </a:prstGeom>
        </p:spPr>
        <p:txBody>
          <a:bodyPr wrap="square">
            <a:spAutoFit/>
          </a:bodyPr>
          <a:lstStyle/>
          <a:p>
            <a:pPr fontAlgn="t"/>
            <a:r>
              <a:rPr lang="en-US" sz="2000">
                <a:solidFill>
                  <a:srgbClr val="006FE0"/>
                </a:solidFill>
                <a:latin typeface="inherit"/>
              </a:rPr>
              <a:t>&lt;</a:t>
            </a:r>
            <a:r>
              <a:rPr lang="en-US" sz="2000">
                <a:solidFill>
                  <a:srgbClr val="000000"/>
                </a:solidFill>
                <a:latin typeface="inherit"/>
              </a:rPr>
              <a:t>html lang</a:t>
            </a:r>
            <a:r>
              <a:rPr lang="en-US" sz="2000">
                <a:solidFill>
                  <a:srgbClr val="000000"/>
                </a:solidFill>
                <a:latin typeface="Monaco"/>
              </a:rPr>
              <a:t>=</a:t>
            </a:r>
            <a:r>
              <a:rPr lang="en-US" sz="2000">
                <a:solidFill>
                  <a:srgbClr val="0828FB"/>
                </a:solidFill>
                <a:latin typeface="inherit"/>
              </a:rPr>
              <a:t>"en"</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&lt;</a:t>
            </a:r>
            <a:r>
              <a:rPr lang="en-US" sz="2000">
                <a:solidFill>
                  <a:srgbClr val="000000"/>
                </a:solidFill>
                <a:latin typeface="inherit"/>
              </a:rPr>
              <a:t>head</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title</a:t>
            </a:r>
            <a:r>
              <a:rPr lang="en-US" sz="2000">
                <a:solidFill>
                  <a:srgbClr val="006FE0"/>
                </a:solidFill>
                <a:latin typeface="inherit"/>
              </a:rPr>
              <a:t>&gt;</a:t>
            </a:r>
            <a:r>
              <a:rPr lang="en-US" sz="2000">
                <a:solidFill>
                  <a:srgbClr val="000000"/>
                </a:solidFill>
                <a:latin typeface="inherit"/>
              </a:rPr>
              <a:t>Bootstrap</a:t>
            </a:r>
            <a:r>
              <a:rPr lang="en-US" sz="2000">
                <a:solidFill>
                  <a:srgbClr val="006FE0"/>
                </a:solidFill>
                <a:latin typeface="inherit"/>
              </a:rPr>
              <a:t> </a:t>
            </a:r>
            <a:r>
              <a:rPr lang="en-US" sz="2000">
                <a:solidFill>
                  <a:srgbClr val="0828FB"/>
                </a:solidFill>
                <a:latin typeface="inherit"/>
              </a:rPr>
              <a:t>4</a:t>
            </a:r>
            <a:r>
              <a:rPr lang="en-US" sz="2000">
                <a:solidFill>
                  <a:srgbClr val="006FE0"/>
                </a:solidFill>
                <a:latin typeface="inherit"/>
              </a:rPr>
              <a:t> </a:t>
            </a:r>
            <a:r>
              <a:rPr lang="en-US" sz="2000">
                <a:solidFill>
                  <a:srgbClr val="000000"/>
                </a:solidFill>
                <a:latin typeface="inherit"/>
              </a:rPr>
              <a:t>Example</a:t>
            </a:r>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title</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meta charset</a:t>
            </a:r>
            <a:r>
              <a:rPr lang="en-US" sz="2000">
                <a:solidFill>
                  <a:srgbClr val="000000"/>
                </a:solidFill>
                <a:latin typeface="Monaco"/>
              </a:rPr>
              <a:t>=</a:t>
            </a:r>
            <a:r>
              <a:rPr lang="en-US" sz="2000">
                <a:solidFill>
                  <a:srgbClr val="0828FB"/>
                </a:solidFill>
                <a:latin typeface="inherit"/>
              </a:rPr>
              <a:t>"utf-8"</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meta name</a:t>
            </a:r>
            <a:r>
              <a:rPr lang="en-US" sz="2000">
                <a:solidFill>
                  <a:srgbClr val="000000"/>
                </a:solidFill>
                <a:latin typeface="Monaco"/>
              </a:rPr>
              <a:t>=</a:t>
            </a:r>
            <a:r>
              <a:rPr lang="en-US" sz="2000">
                <a:solidFill>
                  <a:srgbClr val="0828FB"/>
                </a:solidFill>
                <a:latin typeface="inherit"/>
              </a:rPr>
              <a:t>"viewport"</a:t>
            </a:r>
            <a:r>
              <a:rPr lang="en-US" sz="2000">
                <a:solidFill>
                  <a:srgbClr val="006FE0"/>
                </a:solidFill>
                <a:latin typeface="inherit"/>
              </a:rPr>
              <a:t> </a:t>
            </a:r>
            <a:r>
              <a:rPr lang="en-US" sz="2000">
                <a:solidFill>
                  <a:srgbClr val="000000"/>
                </a:solidFill>
                <a:latin typeface="inherit"/>
              </a:rPr>
              <a:t>content</a:t>
            </a:r>
            <a:r>
              <a:rPr lang="en-US" sz="2000">
                <a:solidFill>
                  <a:srgbClr val="000000"/>
                </a:solidFill>
                <a:latin typeface="Monaco"/>
              </a:rPr>
              <a:t>=</a:t>
            </a:r>
            <a:r>
              <a:rPr lang="en-US" sz="2000">
                <a:solidFill>
                  <a:srgbClr val="0828FB"/>
                </a:solidFill>
                <a:latin typeface="inherit"/>
              </a:rPr>
              <a:t>"width=device-width, initial-scale=1"</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link rel</a:t>
            </a:r>
            <a:r>
              <a:rPr lang="en-US" sz="2000">
                <a:solidFill>
                  <a:srgbClr val="000000"/>
                </a:solidFill>
                <a:latin typeface="Monaco"/>
              </a:rPr>
              <a:t>=</a:t>
            </a:r>
            <a:r>
              <a:rPr lang="en-US" sz="2000">
                <a:solidFill>
                  <a:srgbClr val="0828FB"/>
                </a:solidFill>
                <a:latin typeface="inherit"/>
              </a:rPr>
              <a:t>"stylesheet"</a:t>
            </a:r>
            <a:r>
              <a:rPr lang="en-US" sz="2000">
                <a:solidFill>
                  <a:srgbClr val="006FE0"/>
                </a:solidFill>
                <a:latin typeface="inherit"/>
              </a:rPr>
              <a:t> </a:t>
            </a:r>
            <a:r>
              <a:rPr lang="en-US" sz="2000">
                <a:solidFill>
                  <a:srgbClr val="000000"/>
                </a:solidFill>
                <a:latin typeface="inherit"/>
              </a:rPr>
              <a:t>href</a:t>
            </a:r>
            <a:r>
              <a:rPr lang="en-US" sz="2000">
                <a:solidFill>
                  <a:srgbClr val="000000"/>
                </a:solidFill>
                <a:latin typeface="Monaco"/>
              </a:rPr>
              <a:t>=</a:t>
            </a:r>
            <a:r>
              <a:rPr lang="en-US" sz="2000">
                <a:solidFill>
                  <a:srgbClr val="0828FB"/>
                </a:solidFill>
                <a:latin typeface="inherit"/>
              </a:rPr>
              <a:t>"https://</a:t>
            </a:r>
            <a:r>
              <a:rPr lang="en-US" sz="2000">
                <a:solidFill>
                  <a:srgbClr val="0828FB"/>
                </a:solidFill>
                <a:latin typeface="inherit"/>
              </a:rPr>
              <a:t>maxcdn.bootstrapcdn.com/bootstrap/4.5.0/css/bootstrap.min.css</a:t>
            </a:r>
            <a:r>
              <a:rPr lang="en-US" sz="2000" smtClean="0">
                <a:solidFill>
                  <a:srgbClr val="0828FB"/>
                </a:solidFill>
                <a:latin typeface="inherit"/>
              </a:rPr>
              <a:t>"</a:t>
            </a:r>
            <a:endParaRPr lang="en-US" sz="2000">
              <a:solidFill>
                <a:srgbClr val="000000"/>
              </a:solidFill>
              <a:latin typeface="Monaco"/>
            </a:endParaRPr>
          </a:p>
          <a:p>
            <a:pPr fontAlgn="t"/>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head</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&lt;</a:t>
            </a:r>
            <a:r>
              <a:rPr lang="en-US" sz="2000">
                <a:solidFill>
                  <a:srgbClr val="000000"/>
                </a:solidFill>
                <a:latin typeface="inherit"/>
              </a:rPr>
              <a:t>body</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0000"/>
                </a:solidFill>
                <a:latin typeface="Monaco"/>
              </a:rPr>
              <a:t> </a:t>
            </a:r>
          </a:p>
          <a:p>
            <a:pPr fontAlgn="t"/>
            <a:r>
              <a:rPr lang="en-US" sz="2000">
                <a:solidFill>
                  <a:srgbClr val="006FE0"/>
                </a:solidFill>
                <a:latin typeface="inherit"/>
              </a:rPr>
              <a:t>&lt;</a:t>
            </a:r>
            <a:r>
              <a:rPr lang="en-US" sz="2000">
                <a:solidFill>
                  <a:srgbClr val="000000"/>
                </a:solidFill>
                <a:latin typeface="inherit"/>
              </a:rPr>
              <a:t>div </a:t>
            </a:r>
            <a:r>
              <a:rPr lang="en-US" sz="2000" b="1">
                <a:solidFill>
                  <a:srgbClr val="800080"/>
                </a:solidFill>
                <a:latin typeface="inherit"/>
              </a:rPr>
              <a:t>class</a:t>
            </a:r>
            <a:r>
              <a:rPr lang="en-US" sz="2000">
                <a:solidFill>
                  <a:srgbClr val="000000"/>
                </a:solidFill>
                <a:latin typeface="Monaco"/>
              </a:rPr>
              <a:t>=</a:t>
            </a:r>
            <a:r>
              <a:rPr lang="en-US" sz="2000">
                <a:solidFill>
                  <a:srgbClr val="0828FB"/>
                </a:solidFill>
                <a:latin typeface="inherit"/>
              </a:rPr>
              <a:t>"container-fluid"</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h1</a:t>
            </a:r>
            <a:r>
              <a:rPr lang="en-US" sz="2000">
                <a:solidFill>
                  <a:srgbClr val="006FE0"/>
                </a:solidFill>
                <a:latin typeface="inherit"/>
              </a:rPr>
              <a:t>&gt;</a:t>
            </a:r>
            <a:r>
              <a:rPr lang="en-US" sz="2000">
                <a:solidFill>
                  <a:srgbClr val="000000"/>
                </a:solidFill>
                <a:latin typeface="inherit"/>
              </a:rPr>
              <a:t>My First Bootstrap Page</a:t>
            </a:r>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h1</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  &lt;</a:t>
            </a:r>
            <a:r>
              <a:rPr lang="en-US" sz="2000">
                <a:solidFill>
                  <a:srgbClr val="000000"/>
                </a:solidFill>
                <a:latin typeface="inherit"/>
              </a:rPr>
              <a:t>p</a:t>
            </a:r>
            <a:r>
              <a:rPr lang="en-US" sz="2000">
                <a:solidFill>
                  <a:srgbClr val="006FE0"/>
                </a:solidFill>
                <a:latin typeface="inherit"/>
              </a:rPr>
              <a:t>&gt;</a:t>
            </a:r>
            <a:r>
              <a:rPr lang="en-US" sz="2000" b="1">
                <a:solidFill>
                  <a:srgbClr val="800080"/>
                </a:solidFill>
                <a:latin typeface="inherit"/>
              </a:rPr>
              <a:t>This</a:t>
            </a:r>
            <a:r>
              <a:rPr lang="en-US" sz="2000">
                <a:solidFill>
                  <a:srgbClr val="006FE0"/>
                </a:solidFill>
                <a:latin typeface="inherit"/>
              </a:rPr>
              <a:t> </a:t>
            </a:r>
            <a:r>
              <a:rPr lang="en-US" sz="2000" b="1">
                <a:solidFill>
                  <a:srgbClr val="800080"/>
                </a:solidFill>
                <a:latin typeface="inherit"/>
              </a:rPr>
              <a:t>is</a:t>
            </a:r>
            <a:r>
              <a:rPr lang="en-US" sz="2000">
                <a:solidFill>
                  <a:srgbClr val="006FE0"/>
                </a:solidFill>
                <a:latin typeface="inherit"/>
              </a:rPr>
              <a:t> </a:t>
            </a:r>
            <a:r>
              <a:rPr lang="en-US" sz="2000">
                <a:solidFill>
                  <a:srgbClr val="000000"/>
                </a:solidFill>
                <a:latin typeface="inherit"/>
              </a:rPr>
              <a:t>some text.</a:t>
            </a:r>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p</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div</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0000"/>
                </a:solidFill>
                <a:latin typeface="Monaco"/>
              </a:rPr>
              <a:t> </a:t>
            </a:r>
          </a:p>
          <a:p>
            <a:pPr fontAlgn="t"/>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body</a:t>
            </a:r>
            <a:r>
              <a:rPr lang="en-US" sz="2000">
                <a:solidFill>
                  <a:srgbClr val="006FE0"/>
                </a:solidFill>
                <a:latin typeface="inherit"/>
              </a:rPr>
              <a:t>&gt;</a:t>
            </a:r>
            <a:endParaRPr lang="en-US" sz="2000">
              <a:solidFill>
                <a:srgbClr val="000000"/>
              </a:solidFill>
              <a:latin typeface="Monaco"/>
            </a:endParaRPr>
          </a:p>
          <a:p>
            <a:pPr fontAlgn="t"/>
            <a:r>
              <a:rPr lang="en-US" sz="2000">
                <a:solidFill>
                  <a:srgbClr val="006FE0"/>
                </a:solidFill>
                <a:latin typeface="inherit"/>
              </a:rPr>
              <a:t>&lt;</a:t>
            </a:r>
            <a:r>
              <a:rPr lang="en-US" sz="2000">
                <a:solidFill>
                  <a:srgbClr val="000000"/>
                </a:solidFill>
                <a:latin typeface="Monaco"/>
              </a:rPr>
              <a:t>/</a:t>
            </a:r>
            <a:r>
              <a:rPr lang="en-US" sz="2000">
                <a:solidFill>
                  <a:srgbClr val="000000"/>
                </a:solidFill>
                <a:latin typeface="inherit"/>
              </a:rPr>
              <a:t>html</a:t>
            </a:r>
            <a:r>
              <a:rPr lang="en-US" sz="2000">
                <a:solidFill>
                  <a:srgbClr val="006FE0"/>
                </a:solidFill>
                <a:latin typeface="inherit"/>
              </a:rPr>
              <a:t>&gt;</a:t>
            </a:r>
            <a:endParaRPr lang="en-US" sz="2000" b="0" i="0">
              <a:solidFill>
                <a:srgbClr val="000000"/>
              </a:solidFill>
              <a:effectLst/>
              <a:latin typeface="Monaco"/>
            </a:endParaRPr>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50484"/>
          <a:stretch/>
        </p:blipFill>
        <p:spPr>
          <a:xfrm>
            <a:off x="4572254" y="4455485"/>
            <a:ext cx="4237623" cy="1409955"/>
          </a:xfrm>
          <a:prstGeom prst="rect">
            <a:avLst/>
          </a:prstGeom>
        </p:spPr>
      </p:pic>
    </p:spTree>
    <p:extLst>
      <p:ext uri="{BB962C8B-B14F-4D97-AF65-F5344CB8AC3E}">
        <p14:creationId xmlns:p14="http://schemas.microsoft.com/office/powerpoint/2010/main" val="2211937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2.1. Sử dụng Container</a:t>
            </a:r>
            <a:endParaRPr lang="en-US" sz="3200" b="1">
              <a:solidFill>
                <a:schemeClr val="bg1">
                  <a:lumMod val="10000"/>
                </a:schemeClr>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0" y="1499204"/>
            <a:ext cx="9073008" cy="5108032"/>
          </a:xfrm>
          <a:prstGeom prst="rect">
            <a:avLst/>
          </a:prstGeom>
        </p:spPr>
      </p:pic>
    </p:spTree>
    <p:extLst>
      <p:ext uri="{BB962C8B-B14F-4D97-AF65-F5344CB8AC3E}">
        <p14:creationId xmlns:p14="http://schemas.microsoft.com/office/powerpoint/2010/main" val="3885555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2.1. Sử dụng Container</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t="22242"/>
          <a:stretch/>
        </p:blipFill>
        <p:spPr>
          <a:xfrm>
            <a:off x="215516" y="1961245"/>
            <a:ext cx="6471855" cy="3483979"/>
          </a:xfrm>
          <a:prstGeom prst="rect">
            <a:avLst/>
          </a:prstGeom>
        </p:spPr>
      </p:pic>
      <p:sp>
        <p:nvSpPr>
          <p:cNvPr id="6" name="Rectangle 5"/>
          <p:cNvSpPr/>
          <p:nvPr/>
        </p:nvSpPr>
        <p:spPr>
          <a:xfrm>
            <a:off x="215516" y="1484784"/>
            <a:ext cx="8712968" cy="369332"/>
          </a:xfrm>
          <a:prstGeom prst="rect">
            <a:avLst/>
          </a:prstGeom>
        </p:spPr>
        <p:txBody>
          <a:bodyPr wrap="square">
            <a:spAutoFit/>
          </a:bodyPr>
          <a:lstStyle/>
          <a:p>
            <a:pPr algn="just"/>
            <a:r>
              <a:rPr lang="vi-VN" b="1">
                <a:solidFill>
                  <a:srgbClr val="2A2A2A"/>
                </a:solidFill>
                <a:latin typeface="Be Vietnam"/>
              </a:rPr>
              <a:t>Cấu hình Responsive kích thước cho container</a:t>
            </a:r>
            <a:endParaRPr lang="vi-VN" b="1" i="0">
              <a:solidFill>
                <a:srgbClr val="2A2A2A"/>
              </a:solidFill>
              <a:effectLst/>
              <a:latin typeface="Be Vietnam"/>
            </a:endParaRPr>
          </a:p>
        </p:txBody>
      </p:sp>
      <p:sp>
        <p:nvSpPr>
          <p:cNvPr id="9" name="Rectangle 8"/>
          <p:cNvSpPr/>
          <p:nvPr/>
        </p:nvSpPr>
        <p:spPr>
          <a:xfrm>
            <a:off x="219540" y="5445224"/>
            <a:ext cx="6876764" cy="1200329"/>
          </a:xfrm>
          <a:prstGeom prst="rect">
            <a:avLst/>
          </a:prstGeom>
        </p:spPr>
        <p:txBody>
          <a:bodyPr wrap="square">
            <a:spAutoFit/>
          </a:bodyPr>
          <a:lstStyle/>
          <a:p>
            <a:r>
              <a:rPr lang="en-US"/>
              <a:t>&lt;div class="container-sm"&gt;.container-sm&lt;/</a:t>
            </a:r>
            <a:r>
              <a:rPr lang="en-US"/>
              <a:t>div</a:t>
            </a:r>
            <a:r>
              <a:rPr lang="en-US" smtClean="0"/>
              <a:t>&gt;</a:t>
            </a:r>
          </a:p>
          <a:p>
            <a:r>
              <a:rPr lang="en-US" smtClean="0"/>
              <a:t>&lt;</a:t>
            </a:r>
            <a:r>
              <a:rPr lang="en-US"/>
              <a:t>div class="container-md"&gt;.container-md&lt;/div</a:t>
            </a:r>
            <a:r>
              <a:rPr lang="en-US"/>
              <a:t>&gt; </a:t>
            </a:r>
            <a:endParaRPr lang="en-US" smtClean="0"/>
          </a:p>
          <a:p>
            <a:r>
              <a:rPr lang="en-US" smtClean="0"/>
              <a:t>&lt;</a:t>
            </a:r>
            <a:r>
              <a:rPr lang="en-US"/>
              <a:t>div class="container-lg"&gt;.container-lg&lt;/div</a:t>
            </a:r>
            <a:r>
              <a:rPr lang="en-US"/>
              <a:t>&gt; </a:t>
            </a:r>
            <a:endParaRPr lang="en-US" smtClean="0"/>
          </a:p>
          <a:p>
            <a:r>
              <a:rPr lang="en-US" smtClean="0"/>
              <a:t>&lt;</a:t>
            </a:r>
            <a:r>
              <a:rPr lang="en-US"/>
              <a:t>div class="container-xl"&gt;.container-xl&lt;/div&gt; </a:t>
            </a:r>
          </a:p>
        </p:txBody>
      </p:sp>
    </p:spTree>
    <p:extLst>
      <p:ext uri="{BB962C8B-B14F-4D97-AF65-F5344CB8AC3E}">
        <p14:creationId xmlns:p14="http://schemas.microsoft.com/office/powerpoint/2010/main" val="363799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15516" y="1448780"/>
            <a:ext cx="8820980" cy="2246769"/>
          </a:xfrm>
          <a:prstGeom prst="rect">
            <a:avLst/>
          </a:prstGeom>
        </p:spPr>
        <p:txBody>
          <a:bodyPr wrap="square">
            <a:spAutoFit/>
          </a:bodyPr>
          <a:lstStyle/>
          <a:p>
            <a:pPr algn="just"/>
            <a:r>
              <a:rPr lang="vi-VN" sz="2000">
                <a:latin typeface="Arial" panose="020B0604020202020204" pitchFamily="34" charset="0"/>
              </a:rPr>
              <a:t>Grid System (hệ thống lưới) trong </a:t>
            </a:r>
            <a:r>
              <a:rPr lang="vi-VN" sz="2000">
                <a:solidFill>
                  <a:srgbClr val="003399"/>
                </a:solidFill>
                <a:latin typeface="Arial" panose="020B0604020202020204" pitchFamily="34" charset="0"/>
                <a:hlinkClick r:id="rId3" tooltip="Bootstrap 4"/>
              </a:rPr>
              <a:t>Bootstrap</a:t>
            </a:r>
            <a:r>
              <a:rPr lang="vi-VN" sz="2000">
                <a:latin typeface="Arial" panose="020B0604020202020204" pitchFamily="34" charset="0"/>
              </a:rPr>
              <a:t> được xây dựng với flexbox, cho phép tạo tới 12 cột trên một trang. Nếu bạn không muốn sử dụng tất cả 12 cột riêng biệt thì có thể nhóm chúng lại với nhau để tạo ra những cột rộng hơn.</a:t>
            </a:r>
          </a:p>
          <a:p>
            <a:pPr algn="just"/>
            <a:r>
              <a:rPr lang="vi-VN" sz="2000">
                <a:latin typeface="Arial" panose="020B0604020202020204" pitchFamily="34" charset="0"/>
              </a:rPr>
              <a:t>Hệ thống lưới này là thích ứng, và các cột có thể tự động sắp xếp lại để phù hợp với kích thước của màn hình. Hãy chắc chắn rằng, tổng các cột tối đa là 12 hoặc ít hơn (bạn không nhất thiết phải sử dụng hết tất cả 12 cột).</a:t>
            </a:r>
            <a:endParaRPr lang="vi-VN" sz="2000" b="0" i="0">
              <a:effectLst/>
              <a:latin typeface="Arial" panose="020B0604020202020204" pitchFamily="34" charset="0"/>
            </a:endParaRPr>
          </a:p>
        </p:txBody>
      </p:sp>
      <p:pic>
        <p:nvPicPr>
          <p:cNvPr id="8194" name="Picture 2" descr="12 cột trên một tr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913" y="3949654"/>
            <a:ext cx="74199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58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52411" y="1556792"/>
            <a:ext cx="8568952" cy="3785652"/>
          </a:xfrm>
          <a:prstGeom prst="rect">
            <a:avLst/>
          </a:prstGeom>
        </p:spPr>
        <p:txBody>
          <a:bodyPr wrap="square">
            <a:spAutoFit/>
          </a:bodyPr>
          <a:lstStyle/>
          <a:p>
            <a:pPr algn="just"/>
            <a:r>
              <a:rPr lang="vi-VN" sz="2000" b="1">
                <a:latin typeface="Arial" panose="020B0604020202020204" pitchFamily="34" charset="0"/>
              </a:rPr>
              <a:t>Các class của grid</a:t>
            </a:r>
          </a:p>
          <a:p>
            <a:pPr algn="just"/>
            <a:r>
              <a:rPr lang="vi-VN" sz="2000">
                <a:latin typeface="Arial" panose="020B0604020202020204" pitchFamily="34" charset="0"/>
              </a:rPr>
              <a:t>Hệ thống grid của Bootstrap 4 có 5 class:</a:t>
            </a:r>
          </a:p>
          <a:p>
            <a:pPr algn="just">
              <a:buFont typeface="Arial" panose="020B0604020202020204" pitchFamily="34" charset="0"/>
              <a:buChar char="•"/>
            </a:pPr>
            <a:r>
              <a:rPr lang="vi-VN" sz="2000" b="1">
                <a:latin typeface="inherit"/>
              </a:rPr>
              <a:t>.col-</a:t>
            </a:r>
            <a:r>
              <a:rPr lang="vi-VN" sz="2000">
                <a:latin typeface="Arial" panose="020B0604020202020204" pitchFamily="34" charset="0"/>
              </a:rPr>
              <a:t> (thiết bị cực nhỏ - độ rộng màn hình nhỏ hơn 576px)</a:t>
            </a:r>
          </a:p>
          <a:p>
            <a:pPr algn="just">
              <a:buFont typeface="Arial" panose="020B0604020202020204" pitchFamily="34" charset="0"/>
              <a:buChar char="•"/>
            </a:pPr>
            <a:r>
              <a:rPr lang="vi-VN" sz="2000" b="1">
                <a:latin typeface="inherit"/>
              </a:rPr>
              <a:t>.col-sm-</a:t>
            </a:r>
            <a:r>
              <a:rPr lang="vi-VN" sz="2000">
                <a:latin typeface="Arial" panose="020B0604020202020204" pitchFamily="34" charset="0"/>
              </a:rPr>
              <a:t> (thiết bị nhỏ - độ rộng màn hình bằng hoặc lớn hơn 576px)</a:t>
            </a:r>
          </a:p>
          <a:p>
            <a:pPr algn="just">
              <a:buFont typeface="Arial" panose="020B0604020202020204" pitchFamily="34" charset="0"/>
              <a:buChar char="•"/>
            </a:pPr>
            <a:r>
              <a:rPr lang="vi-VN" sz="2000" b="1">
                <a:latin typeface="inherit"/>
              </a:rPr>
              <a:t>.col-md-</a:t>
            </a:r>
            <a:r>
              <a:rPr lang="vi-VN" sz="2000">
                <a:latin typeface="Arial" panose="020B0604020202020204" pitchFamily="34" charset="0"/>
              </a:rPr>
              <a:t> (thiết bị trung bình - độ rộng màn hình bằng hoặc lớn hơn 768px)</a:t>
            </a:r>
          </a:p>
          <a:p>
            <a:pPr algn="just">
              <a:buFont typeface="Arial" panose="020B0604020202020204" pitchFamily="34" charset="0"/>
              <a:buChar char="•"/>
            </a:pPr>
            <a:r>
              <a:rPr lang="vi-VN" sz="2000" b="1">
                <a:latin typeface="inherit"/>
              </a:rPr>
              <a:t>.col-lg-</a:t>
            </a:r>
            <a:r>
              <a:rPr lang="vi-VN" sz="2000">
                <a:latin typeface="Arial" panose="020B0604020202020204" pitchFamily="34" charset="0"/>
              </a:rPr>
              <a:t> (thiết bị lớn - độ rộng màn hình bằng hoặc lớn hơn 992px)</a:t>
            </a:r>
          </a:p>
          <a:p>
            <a:pPr algn="just">
              <a:buFont typeface="Arial" panose="020B0604020202020204" pitchFamily="34" charset="0"/>
              <a:buChar char="•"/>
            </a:pPr>
            <a:r>
              <a:rPr lang="vi-VN" sz="2000" b="1">
                <a:latin typeface="inherit"/>
              </a:rPr>
              <a:t>.col-xl-</a:t>
            </a:r>
            <a:r>
              <a:rPr lang="vi-VN" sz="2000">
                <a:latin typeface="Arial" panose="020B0604020202020204" pitchFamily="34" charset="0"/>
              </a:rPr>
              <a:t> (thiết bị cực lớn - độ rộng màn hình bằng hoặc lớn hơn 1200px)</a:t>
            </a:r>
          </a:p>
          <a:p>
            <a:pPr algn="just"/>
            <a:r>
              <a:rPr lang="vi-VN" sz="2000">
                <a:latin typeface="Arial" panose="020B0604020202020204" pitchFamily="34" charset="0"/>
              </a:rPr>
              <a:t>Các class trên có thể kết hợp với nhau để tạo ra bố cục động và linh hoạt hơn.</a:t>
            </a:r>
          </a:p>
          <a:p>
            <a:pPr algn="just"/>
            <a:r>
              <a:rPr lang="vi-VN" sz="2000" b="1">
                <a:latin typeface="inherit"/>
              </a:rPr>
              <a:t>Mẹo:</a:t>
            </a:r>
            <a:r>
              <a:rPr lang="vi-VN" sz="2000">
                <a:latin typeface="Arial" panose="020B0604020202020204" pitchFamily="34" charset="0"/>
              </a:rPr>
              <a:t> Vì class sẽ tăng/giảm theo tỷ lệ, vì vậy nếu muốn đặt cùng độ rộng cho sm và md thì chỉ cần chỉ định sm thôi.</a:t>
            </a:r>
            <a:endParaRPr lang="vi-VN" sz="2000" b="0" i="0">
              <a:effectLst/>
              <a:latin typeface="Arial" panose="020B0604020202020204" pitchFamily="34" charset="0"/>
            </a:endParaRPr>
          </a:p>
        </p:txBody>
      </p:sp>
    </p:spTree>
    <p:extLst>
      <p:ext uri="{BB962C8B-B14F-4D97-AF65-F5344CB8AC3E}">
        <p14:creationId xmlns:p14="http://schemas.microsoft.com/office/powerpoint/2010/main" val="123734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4"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5"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6" descr="card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7" descr="car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8" descr="card1"/>
          <p:cNvPicPr>
            <a:picLocks noChangeAspect="1" noChangeArrowheads="1"/>
          </p:cNvPicPr>
          <p:nvPr/>
        </p:nvPicPr>
        <p:blipFill>
          <a:blip r:embed="rId7">
            <a:extLst>
              <a:ext uri="{28A0092B-C50C-407E-A947-70E740481C1C}">
                <a14:useLocalDpi xmlns:a14="http://schemas.microsoft.com/office/drawing/2010/main" val="0"/>
              </a:ext>
            </a:extLst>
          </a:blip>
          <a:srcRect l="78838"/>
          <a:stretch>
            <a:fillRect/>
          </a:stretch>
        </p:blipFill>
        <p:spPr bwMode="auto">
          <a:xfrm>
            <a:off x="0" y="0"/>
            <a:ext cx="1943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1043608" y="400050"/>
            <a:ext cx="527326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4000" b="1" kern="0" smtClean="0">
                <a:solidFill>
                  <a:srgbClr val="FF0000"/>
                </a:solidFill>
                <a:latin typeface="Times New Roman" pitchFamily="18" charset="0"/>
                <a:cs typeface="Times New Roman" pitchFamily="18" charset="0"/>
              </a:rPr>
              <a:t>NỘI DUNG BÀI HỌC</a:t>
            </a:r>
            <a:endParaRPr lang="en-US" sz="4000" b="1" kern="0">
              <a:solidFill>
                <a:srgbClr val="FF0000"/>
              </a:solidFill>
              <a:latin typeface="Times New Roman" pitchFamily="18" charset="0"/>
              <a:cs typeface="Times New Roman" pitchFamily="18" charset="0"/>
            </a:endParaRPr>
          </a:p>
        </p:txBody>
      </p:sp>
      <p:sp>
        <p:nvSpPr>
          <p:cNvPr id="3" name="TextBox 2"/>
          <p:cNvSpPr txBox="1"/>
          <p:nvPr/>
        </p:nvSpPr>
        <p:spPr>
          <a:xfrm>
            <a:off x="539552" y="1458128"/>
            <a:ext cx="8388932" cy="2862322"/>
          </a:xfrm>
          <a:prstGeom prst="rect">
            <a:avLst/>
          </a:prstGeom>
          <a:noFill/>
        </p:spPr>
        <p:txBody>
          <a:bodyPr wrap="square" rtlCol="0">
            <a:spAutoFit/>
          </a:bodyPr>
          <a:lstStyle/>
          <a:p>
            <a:r>
              <a:rPr lang="en-US" sz="3600" b="1" smtClean="0">
                <a:solidFill>
                  <a:schemeClr val="bg1">
                    <a:lumMod val="10000"/>
                  </a:schemeClr>
                </a:solidFill>
                <a:latin typeface="Times New Roman" pitchFamily="18" charset="0"/>
                <a:cs typeface="Times New Roman" pitchFamily="18" charset="0"/>
              </a:rPr>
              <a:t>1. Tổng quan </a:t>
            </a:r>
            <a:r>
              <a:rPr lang="en-US" sz="3600" b="1" smtClean="0">
                <a:solidFill>
                  <a:schemeClr val="bg1">
                    <a:lumMod val="10000"/>
                  </a:schemeClr>
                </a:solidFill>
                <a:latin typeface="Times New Roman" pitchFamily="18" charset="0"/>
                <a:cs typeface="Times New Roman" pitchFamily="18" charset="0"/>
              </a:rPr>
              <a:t>về Bootstrap</a:t>
            </a:r>
            <a:endParaRPr lang="en-US" sz="3600" b="1" smtClean="0">
              <a:solidFill>
                <a:schemeClr val="bg1">
                  <a:lumMod val="10000"/>
                </a:schemeClr>
              </a:solidFill>
              <a:latin typeface="Times New Roman" pitchFamily="18" charset="0"/>
              <a:cs typeface="Times New Roman" pitchFamily="18" charset="0"/>
            </a:endParaRPr>
          </a:p>
          <a:p>
            <a:r>
              <a:rPr lang="en-US" sz="3600" b="1" smtClean="0">
                <a:solidFill>
                  <a:schemeClr val="bg1">
                    <a:lumMod val="10000"/>
                  </a:schemeClr>
                </a:solidFill>
                <a:latin typeface="Times New Roman" pitchFamily="18" charset="0"/>
                <a:cs typeface="Times New Roman" pitchFamily="18" charset="0"/>
              </a:rPr>
              <a:t>2. </a:t>
            </a:r>
            <a:r>
              <a:rPr lang="en-US" sz="3600" b="1">
                <a:solidFill>
                  <a:schemeClr val="bg1">
                    <a:lumMod val="10000"/>
                  </a:schemeClr>
                </a:solidFill>
                <a:latin typeface="Times New Roman" pitchFamily="18" charset="0"/>
                <a:cs typeface="Times New Roman" pitchFamily="18" charset="0"/>
              </a:rPr>
              <a:t>CSS cơ bản trong Bootstrap</a:t>
            </a:r>
            <a:endParaRPr lang="en-US" sz="3600" b="1" smtClean="0">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3. </a:t>
            </a:r>
            <a:r>
              <a:rPr lang="en-US" sz="3600" b="1">
                <a:solidFill>
                  <a:schemeClr val="bg1">
                    <a:lumMod val="10000"/>
                  </a:schemeClr>
                </a:solidFill>
                <a:latin typeface="Times New Roman" pitchFamily="18" charset="0"/>
                <a:cs typeface="Times New Roman" pitchFamily="18" charset="0"/>
              </a:rPr>
              <a:t>Các thành phần trong Bootstrap</a:t>
            </a:r>
            <a:endParaRPr lang="en-US" sz="3600" b="1">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4. </a:t>
            </a:r>
            <a:r>
              <a:rPr lang="en-US" sz="3600" b="1">
                <a:solidFill>
                  <a:schemeClr val="bg1">
                    <a:lumMod val="10000"/>
                  </a:schemeClr>
                </a:solidFill>
                <a:latin typeface="Times New Roman" pitchFamily="18" charset="0"/>
                <a:cs typeface="Times New Roman" pitchFamily="18" charset="0"/>
              </a:rPr>
              <a:t>Xây dựng layout cơ bản với Bootstrap</a:t>
            </a:r>
            <a:endParaRPr lang="en-US" sz="3600" b="1">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5. </a:t>
            </a:r>
            <a:r>
              <a:rPr lang="en-US" sz="3600" b="1" smtClean="0">
                <a:solidFill>
                  <a:schemeClr val="bg1">
                    <a:lumMod val="10000"/>
                  </a:schemeClr>
                </a:solidFill>
                <a:latin typeface="Times New Roman" pitchFamily="18" charset="0"/>
                <a:cs typeface="Times New Roman" pitchFamily="18" charset="0"/>
              </a:rPr>
              <a:t>Quản trị web online</a:t>
            </a:r>
            <a:endParaRPr lang="en-US" sz="36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272930" y="6536178"/>
            <a:ext cx="6922176" cy="369332"/>
          </a:xfrm>
          <a:prstGeom prst="rect">
            <a:avLst/>
          </a:prstGeom>
        </p:spPr>
        <p:txBody>
          <a:bodyPr wrap="square">
            <a:spAutoFit/>
          </a:bodyPr>
          <a:lstStyle/>
          <a:p>
            <a:r>
              <a:rPr lang="en-US" i="1">
                <a:solidFill>
                  <a:srgbClr val="FF0000"/>
                </a:solidFill>
              </a:rPr>
              <a:t>https://www.w3schools.com/bootstrap4/bootstrap_grid_basic.asp</a:t>
            </a:r>
          </a:p>
        </p:txBody>
      </p:sp>
      <p:sp>
        <p:nvSpPr>
          <p:cNvPr id="4" name="Rectangle 3"/>
          <p:cNvSpPr/>
          <p:nvPr/>
        </p:nvSpPr>
        <p:spPr>
          <a:xfrm>
            <a:off x="1317942" y="6084004"/>
            <a:ext cx="6206386" cy="369332"/>
          </a:xfrm>
          <a:prstGeom prst="rect">
            <a:avLst/>
          </a:prstGeom>
        </p:spPr>
        <p:txBody>
          <a:bodyPr wrap="square">
            <a:spAutoFit/>
          </a:bodyPr>
          <a:lstStyle/>
          <a:p>
            <a:r>
              <a:rPr lang="en-US" i="1">
                <a:solidFill>
                  <a:srgbClr val="FF0000"/>
                </a:solidFill>
              </a:rPr>
              <a:t>http://hiepsiit.com/detail/bs/bootstrap-4/bootstrap-icons</a:t>
            </a:r>
          </a:p>
        </p:txBody>
      </p:sp>
    </p:spTree>
    <p:extLst>
      <p:ext uri="{BB962C8B-B14F-4D97-AF65-F5344CB8AC3E}">
        <p14:creationId xmlns:p14="http://schemas.microsoft.com/office/powerpoint/2010/main" val="168028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1996" y="1412776"/>
            <a:ext cx="7764359" cy="461665"/>
          </a:xfrm>
          <a:prstGeom prst="rect">
            <a:avLst/>
          </a:prstGeom>
        </p:spPr>
        <p:txBody>
          <a:bodyPr wrap="square">
            <a:spAutoFit/>
          </a:bodyPr>
          <a:lstStyle/>
          <a:p>
            <a:r>
              <a:rPr lang="en-US" sz="2400" b="1"/>
              <a:t>Quy tắc dành cho Grid System trong Bootstrap 4</a:t>
            </a:r>
          </a:p>
        </p:txBody>
      </p:sp>
      <p:sp>
        <p:nvSpPr>
          <p:cNvPr id="3" name="Rectangle 2"/>
          <p:cNvSpPr/>
          <p:nvPr/>
        </p:nvSpPr>
        <p:spPr>
          <a:xfrm>
            <a:off x="138483" y="2340060"/>
            <a:ext cx="8748972" cy="3170099"/>
          </a:xfrm>
          <a:prstGeom prst="rect">
            <a:avLst/>
          </a:prstGeom>
        </p:spPr>
        <p:txBody>
          <a:bodyPr wrap="square">
            <a:spAutoFit/>
          </a:bodyPr>
          <a:lstStyle/>
          <a:p>
            <a:pPr algn="just"/>
            <a:r>
              <a:rPr lang="vi-VN" sz="2000"/>
              <a:t>1. Các hàng phải được đặt trong một .container (fixed-width) hoặc .container-liquid (full-width) để căn chỉnh và padding phù hợp.</a:t>
            </a:r>
          </a:p>
          <a:p>
            <a:pPr algn="just"/>
            <a:endParaRPr lang="vi-VN" sz="2000"/>
          </a:p>
          <a:p>
            <a:pPr algn="just"/>
            <a:r>
              <a:rPr lang="vi-VN" sz="2000"/>
              <a:t>2. Sử dụng hàng để tạo các nhóm cột ngang.</a:t>
            </a:r>
          </a:p>
          <a:p>
            <a:pPr algn="just"/>
            <a:endParaRPr lang="vi-VN" sz="2000"/>
          </a:p>
          <a:p>
            <a:pPr algn="just"/>
            <a:r>
              <a:rPr lang="vi-VN" sz="2000"/>
              <a:t>3. Nội dung nên được đặt trong các cột và chỉ các cột có thể là con của các hàng.</a:t>
            </a:r>
          </a:p>
          <a:p>
            <a:pPr algn="just"/>
            <a:endParaRPr lang="vi-VN" sz="2000"/>
          </a:p>
          <a:p>
            <a:pPr algn="just"/>
            <a:r>
              <a:rPr lang="vi-VN" sz="2000"/>
              <a:t>4. Các lớp được xác định trước như .row và .col-sm-4 có sẵn để nhanh chóng tạo bố cục </a:t>
            </a:r>
            <a:r>
              <a:rPr lang="vi-VN" sz="2000"/>
              <a:t>grid</a:t>
            </a:r>
            <a:r>
              <a:rPr lang="vi-VN" sz="2000" smtClean="0"/>
              <a:t>.</a:t>
            </a:r>
            <a:endParaRPr lang="vi-VN" sz="2000"/>
          </a:p>
        </p:txBody>
      </p:sp>
    </p:spTree>
    <p:extLst>
      <p:ext uri="{BB962C8B-B14F-4D97-AF65-F5344CB8AC3E}">
        <p14:creationId xmlns:p14="http://schemas.microsoft.com/office/powerpoint/2010/main" val="3144940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1996" y="1412776"/>
            <a:ext cx="7764359" cy="461665"/>
          </a:xfrm>
          <a:prstGeom prst="rect">
            <a:avLst/>
          </a:prstGeom>
        </p:spPr>
        <p:txBody>
          <a:bodyPr wrap="square">
            <a:spAutoFit/>
          </a:bodyPr>
          <a:lstStyle/>
          <a:p>
            <a:r>
              <a:rPr lang="en-US" sz="2400" b="1"/>
              <a:t>Quy tắc dành cho Grid System trong Bootstrap 4</a:t>
            </a:r>
          </a:p>
        </p:txBody>
      </p:sp>
      <p:sp>
        <p:nvSpPr>
          <p:cNvPr id="3" name="Rectangle 2"/>
          <p:cNvSpPr/>
          <p:nvPr/>
        </p:nvSpPr>
        <p:spPr>
          <a:xfrm>
            <a:off x="143508" y="2204864"/>
            <a:ext cx="8748972" cy="4247317"/>
          </a:xfrm>
          <a:prstGeom prst="rect">
            <a:avLst/>
          </a:prstGeom>
        </p:spPr>
        <p:txBody>
          <a:bodyPr wrap="square">
            <a:spAutoFit/>
          </a:bodyPr>
          <a:lstStyle/>
          <a:p>
            <a:pPr algn="just"/>
            <a:r>
              <a:rPr lang="vi-VN" smtClean="0"/>
              <a:t>5</a:t>
            </a:r>
            <a:r>
              <a:rPr lang="vi-VN"/>
              <a:t>. Cột tạo gutter (khoảng cách giữa nội dung cột) thông qua padding. Padding đó được bù đắp theo hàng cho cột đầu tiên và cột cuối cùng thông qua negative margin trên .rows.</a:t>
            </a:r>
          </a:p>
          <a:p>
            <a:pPr algn="just"/>
            <a:endParaRPr lang="vi-VN"/>
          </a:p>
          <a:p>
            <a:pPr algn="just"/>
            <a:r>
              <a:rPr lang="vi-VN"/>
              <a:t>6. Các cột lưới được tạo bằng cách chỉ định số lượng cột trong tổng số 12 cột mà bạn muốn tạo. Ví dụ: 3 cột bằng sau sẽ sử dụng 3 .col-sm-4.</a:t>
            </a:r>
          </a:p>
          <a:p>
            <a:pPr algn="just"/>
            <a:endParaRPr lang="vi-VN"/>
          </a:p>
          <a:p>
            <a:pPr algn="just"/>
            <a:r>
              <a:rPr lang="vi-VN"/>
              <a:t>7. Độ rộng cột được tính theo tỷ lệ %, vì vậy chúng rất linh hoạt và có kích thước tương ứng với phần tử cha của chúng.</a:t>
            </a:r>
          </a:p>
          <a:p>
            <a:pPr algn="just"/>
            <a:endParaRPr lang="vi-VN"/>
          </a:p>
          <a:p>
            <a:pPr algn="just"/>
            <a:r>
              <a:rPr lang="vi-VN"/>
              <a:t>8. Sự khác biệt lớn nhất giữa Bootstrap 3 và Bootstrap 4 là Bootstrap 4 sử dụng flexbox thay vì float. Lợi ích lớn nhất của flexbox là các cột lưới không được chỉ định chiều rộng sẽ tự động bố cục như là các cột có chiều rộng bằng nhau (và chiều cao cũng bằng nhau). Ví dụ: 3 cột với .col-sm, mỗi cột sẽ tự động rộng 33,33% từ điểm dừng (breakpoint) nhỏ trở lên.</a:t>
            </a:r>
            <a:endParaRPr lang="en-US"/>
          </a:p>
        </p:txBody>
      </p:sp>
    </p:spTree>
    <p:extLst>
      <p:ext uri="{BB962C8B-B14F-4D97-AF65-F5344CB8AC3E}">
        <p14:creationId xmlns:p14="http://schemas.microsoft.com/office/powerpoint/2010/main" val="2732713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592796"/>
            <a:ext cx="9004330" cy="3708412"/>
          </a:xfrm>
          <a:prstGeom prst="rect">
            <a:avLst/>
          </a:prstGeom>
        </p:spPr>
      </p:pic>
    </p:spTree>
    <p:extLst>
      <p:ext uri="{BB962C8B-B14F-4D97-AF65-F5344CB8AC3E}">
        <p14:creationId xmlns:p14="http://schemas.microsoft.com/office/powerpoint/2010/main" val="2486000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74" y="1422585"/>
            <a:ext cx="8918527" cy="157016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4644" y="2507092"/>
            <a:ext cx="4211015" cy="1839763"/>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951" y="4185084"/>
            <a:ext cx="8784468" cy="2683977"/>
          </a:xfrm>
          <a:prstGeom prst="rect">
            <a:avLst/>
          </a:prstGeom>
        </p:spPr>
      </p:pic>
    </p:spTree>
    <p:extLst>
      <p:ext uri="{BB962C8B-B14F-4D97-AF65-F5344CB8AC3E}">
        <p14:creationId xmlns:p14="http://schemas.microsoft.com/office/powerpoint/2010/main" val="389174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2.2. Hệ thống lưới trong Bootstrap (Grid System) </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1384902"/>
            <a:ext cx="8748972" cy="151232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2564904"/>
            <a:ext cx="3743847" cy="1267002"/>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73" y="3925906"/>
            <a:ext cx="8766007" cy="2826944"/>
          </a:xfrm>
          <a:prstGeom prst="rect">
            <a:avLst/>
          </a:prstGeom>
        </p:spPr>
      </p:pic>
    </p:spTree>
    <p:extLst>
      <p:ext uri="{BB962C8B-B14F-4D97-AF65-F5344CB8AC3E}">
        <p14:creationId xmlns:p14="http://schemas.microsoft.com/office/powerpoint/2010/main" val="305687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2.3. Kiểu chữ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54" y="1448780"/>
            <a:ext cx="5507850" cy="5262979"/>
          </a:xfrm>
          <a:prstGeom prst="rect">
            <a:avLst/>
          </a:prstGeom>
        </p:spPr>
        <p:txBody>
          <a:bodyPr wrap="square">
            <a:spAutoFit/>
          </a:bodyPr>
          <a:lstStyle/>
          <a:p>
            <a:pPr algn="just"/>
            <a:r>
              <a:rPr lang="vi-VN" sz="2400" b="1">
                <a:solidFill>
                  <a:srgbClr val="080823"/>
                </a:solidFill>
                <a:latin typeface="+mj-lt"/>
              </a:rPr>
              <a:t>Màu sắc văn bản</a:t>
            </a:r>
            <a:endParaRPr lang="vi-VN" sz="2400">
              <a:solidFill>
                <a:srgbClr val="080823"/>
              </a:solidFill>
              <a:latin typeface="+mj-lt"/>
            </a:endParaRPr>
          </a:p>
          <a:p>
            <a:pPr algn="just"/>
            <a:r>
              <a:rPr lang="vi-VN" sz="2400">
                <a:solidFill>
                  <a:srgbClr val="080823"/>
                </a:solidFill>
                <a:latin typeface="+mj-lt"/>
              </a:rPr>
              <a:t>Bootstrap 4 có nhiều lớp bối cảnh có thể dùng để định nghĩa “ý nghĩa thông qua màu sắc”.</a:t>
            </a:r>
          </a:p>
          <a:p>
            <a:pPr algn="just"/>
            <a:r>
              <a:rPr lang="vi-VN" sz="2400">
                <a:solidFill>
                  <a:srgbClr val="080823"/>
                </a:solidFill>
                <a:latin typeface="+mj-lt"/>
              </a:rPr>
              <a:t>Đó là </a:t>
            </a:r>
            <a:r>
              <a:rPr lang="vi-VN" sz="2400" b="1">
                <a:solidFill>
                  <a:srgbClr val="080823"/>
                </a:solidFill>
                <a:latin typeface="+mj-lt"/>
              </a:rPr>
              <a:t>.text-muted, .text-primary, .text-success, .text-info, .text-warning, .text-danger, .text-secondary, .text-white, .text-dark, .text-body </a:t>
            </a:r>
            <a:r>
              <a:rPr lang="vi-VN" sz="2400">
                <a:solidFill>
                  <a:srgbClr val="080823"/>
                </a:solidFill>
                <a:latin typeface="+mj-lt"/>
              </a:rPr>
              <a:t>(mặc định là màu văn bản chính của trang web, thường là màu đen) và .</a:t>
            </a:r>
            <a:r>
              <a:rPr lang="vi-VN" sz="2400">
                <a:solidFill>
                  <a:srgbClr val="080823"/>
                </a:solidFill>
                <a:latin typeface="+mj-lt"/>
              </a:rPr>
              <a:t>text-light</a:t>
            </a:r>
            <a:r>
              <a:rPr lang="vi-VN" sz="2400" smtClean="0">
                <a:solidFill>
                  <a:srgbClr val="080823"/>
                </a:solidFill>
                <a:latin typeface="+mj-lt"/>
              </a:rPr>
              <a:t>.</a:t>
            </a:r>
            <a:endParaRPr lang="en-US" sz="2400" smtClean="0">
              <a:solidFill>
                <a:srgbClr val="080823"/>
              </a:solidFill>
              <a:latin typeface="+mj-lt"/>
            </a:endParaRPr>
          </a:p>
          <a:p>
            <a:pPr algn="just"/>
            <a:endParaRPr lang="en-US" sz="2400" smtClean="0">
              <a:solidFill>
                <a:srgbClr val="080823"/>
              </a:solidFill>
              <a:latin typeface="+mj-lt"/>
            </a:endParaRPr>
          </a:p>
          <a:p>
            <a:pPr algn="just"/>
            <a:r>
              <a:rPr lang="en-US" sz="2400">
                <a:solidFill>
                  <a:srgbClr val="080823"/>
                </a:solidFill>
                <a:latin typeface="Times New Roman" panose="02020603050405020304" pitchFamily="18" charset="0"/>
                <a:cs typeface="Times New Roman" panose="02020603050405020304" pitchFamily="18" charset="0"/>
              </a:rPr>
              <a:t>Ngoài ra, bạn có thể thêm 50% opacity (độ mờ) màu trắng hoặc đen cho văn bản bằng lớp </a:t>
            </a:r>
            <a:r>
              <a:rPr lang="en-US" sz="2400" b="1">
                <a:solidFill>
                  <a:srgbClr val="080823"/>
                </a:solidFill>
                <a:latin typeface="Times New Roman" panose="02020603050405020304" pitchFamily="18" charset="0"/>
                <a:cs typeface="Times New Roman" panose="02020603050405020304" pitchFamily="18" charset="0"/>
              </a:rPr>
              <a:t>.text-black-50</a:t>
            </a:r>
            <a:r>
              <a:rPr lang="en-US" sz="2400">
                <a:solidFill>
                  <a:srgbClr val="080823"/>
                </a:solidFill>
                <a:latin typeface="Times New Roman" panose="02020603050405020304" pitchFamily="18" charset="0"/>
                <a:cs typeface="Times New Roman" panose="02020603050405020304" pitchFamily="18" charset="0"/>
              </a:rPr>
              <a:t> hoặc</a:t>
            </a:r>
            <a:r>
              <a:rPr lang="en-US" sz="2400" b="1">
                <a:solidFill>
                  <a:srgbClr val="080823"/>
                </a:solidFill>
                <a:latin typeface="Times New Roman" panose="02020603050405020304" pitchFamily="18" charset="0"/>
                <a:cs typeface="Times New Roman" panose="02020603050405020304" pitchFamily="18" charset="0"/>
              </a:rPr>
              <a:t> </a:t>
            </a:r>
            <a:r>
              <a:rPr lang="en-US" sz="2400" b="1">
                <a:solidFill>
                  <a:srgbClr val="080823"/>
                </a:solidFill>
                <a:latin typeface="Times New Roman" panose="02020603050405020304" pitchFamily="18" charset="0"/>
                <a:cs typeface="Times New Roman" panose="02020603050405020304" pitchFamily="18" charset="0"/>
              </a:rPr>
              <a:t>.</a:t>
            </a:r>
            <a:r>
              <a:rPr lang="en-US" sz="2400" b="1" smtClean="0">
                <a:solidFill>
                  <a:srgbClr val="080823"/>
                </a:solidFill>
                <a:latin typeface="Times New Roman" panose="02020603050405020304" pitchFamily="18" charset="0"/>
                <a:cs typeface="Times New Roman" panose="02020603050405020304" pitchFamily="18" charset="0"/>
              </a:rPr>
              <a:t>text-white-50</a:t>
            </a:r>
            <a:endParaRPr lang="en-US" sz="2400" b="1">
              <a:latin typeface="Times New Roman" panose="02020603050405020304" pitchFamily="18" charset="0"/>
              <a:cs typeface="Times New Roman" panose="02020603050405020304" pitchFamily="18" charset="0"/>
            </a:endParaRPr>
          </a:p>
        </p:txBody>
      </p:sp>
      <p:pic>
        <p:nvPicPr>
          <p:cNvPr id="7170" name="Picture 2" descr="Màu sắc trong Bootstrap 4"/>
          <p:cNvPicPr>
            <a:picLocks noChangeAspect="1" noChangeArrowheads="1"/>
          </p:cNvPicPr>
          <p:nvPr/>
        </p:nvPicPr>
        <p:blipFill rotWithShape="1">
          <a:blip r:embed="rId3">
            <a:extLst>
              <a:ext uri="{28A0092B-C50C-407E-A947-70E740481C1C}">
                <a14:useLocalDpi xmlns:a14="http://schemas.microsoft.com/office/drawing/2010/main" val="0"/>
              </a:ext>
            </a:extLst>
          </a:blip>
          <a:srcRect r="13866"/>
          <a:stretch/>
        </p:blipFill>
        <p:spPr bwMode="auto">
          <a:xfrm>
            <a:off x="5944313" y="1455262"/>
            <a:ext cx="3199687" cy="40386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àu sắc trong Bootstrap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5699786"/>
            <a:ext cx="3481586"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3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2.3. Kiểu chữ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87524" y="1556792"/>
            <a:ext cx="4572000" cy="4154984"/>
          </a:xfrm>
          <a:prstGeom prst="rect">
            <a:avLst/>
          </a:prstGeom>
        </p:spPr>
        <p:txBody>
          <a:bodyPr>
            <a:spAutoFit/>
          </a:bodyPr>
          <a:lstStyle/>
          <a:p>
            <a:pPr algn="just"/>
            <a:r>
              <a:rPr lang="vi-VN" sz="2400" b="1">
                <a:solidFill>
                  <a:srgbClr val="080823"/>
                </a:solidFill>
                <a:latin typeface="+mj-lt"/>
              </a:rPr>
              <a:t>Màu nền</a:t>
            </a:r>
            <a:endParaRPr lang="vi-VN" sz="2400">
              <a:solidFill>
                <a:srgbClr val="080823"/>
              </a:solidFill>
              <a:latin typeface="+mj-lt"/>
            </a:endParaRPr>
          </a:p>
          <a:p>
            <a:pPr algn="just"/>
            <a:r>
              <a:rPr lang="vi-VN" sz="2400">
                <a:solidFill>
                  <a:srgbClr val="080823"/>
                </a:solidFill>
                <a:latin typeface="+mj-lt"/>
              </a:rPr>
              <a:t>Các lớp dùng để định nghĩa màu nền là </a:t>
            </a:r>
            <a:r>
              <a:rPr lang="vi-VN" sz="2400" b="1">
                <a:solidFill>
                  <a:srgbClr val="080823"/>
                </a:solidFill>
                <a:latin typeface="+mj-lt"/>
              </a:rPr>
              <a:t>.bg-primary, .bg-success, .bg-info, .bg-warning, .bg-danger, .bg-secondary, .bg-dark và .bg-light.</a:t>
            </a:r>
          </a:p>
          <a:p>
            <a:pPr algn="just"/>
            <a:r>
              <a:rPr lang="vi-VN" sz="2400">
                <a:solidFill>
                  <a:srgbClr val="080823"/>
                </a:solidFill>
                <a:latin typeface="+mj-lt"/>
              </a:rPr>
              <a:t>Ghi nhớ rằng màu nền không áp dụng cho màu chữ nên trong một số trường hợp bạn phải sử dụng lớp .text-* cùng với màu nền để định nghĩa màu chữ.</a:t>
            </a:r>
            <a:endParaRPr lang="vi-VN" sz="2400" b="0" i="0">
              <a:solidFill>
                <a:srgbClr val="080823"/>
              </a:solidFill>
              <a:effectLst/>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15332"/>
            <a:ext cx="3590248" cy="3996444"/>
          </a:xfrm>
          <a:prstGeom prst="rect">
            <a:avLst/>
          </a:prstGeom>
        </p:spPr>
      </p:pic>
    </p:spTree>
    <p:extLst>
      <p:ext uri="{BB962C8B-B14F-4D97-AF65-F5344CB8AC3E}">
        <p14:creationId xmlns:p14="http://schemas.microsoft.com/office/powerpoint/2010/main" val="2713108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2.4. Danh sách</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0" y="1340768"/>
            <a:ext cx="9036496" cy="1477328"/>
          </a:xfrm>
          <a:prstGeom prst="rect">
            <a:avLst/>
          </a:prstGeom>
        </p:spPr>
        <p:txBody>
          <a:bodyPr wrap="square">
            <a:spAutoFit/>
          </a:bodyPr>
          <a:lstStyle/>
          <a:p>
            <a:pPr algn="just"/>
            <a:r>
              <a:rPr lang="vi-VN" smtClean="0">
                <a:solidFill>
                  <a:srgbClr val="000000"/>
                </a:solidFill>
                <a:latin typeface="BlinkMacSystemFont"/>
              </a:rPr>
              <a:t>Bootstrap</a:t>
            </a:r>
            <a:r>
              <a:rPr lang="vi-VN">
                <a:solidFill>
                  <a:srgbClr val="000000"/>
                </a:solidFill>
                <a:latin typeface="BlinkMacSystemFont"/>
              </a:rPr>
              <a:t> cung cấp các lớp .list-group &amp; .list-group-item nó như một tiêu chuẩn để tạo ra các danh sách phức tạp.</a:t>
            </a:r>
          </a:p>
          <a:p>
            <a:pPr algn="just"/>
            <a:r>
              <a:rPr lang="vi-VN" b="1">
                <a:solidFill>
                  <a:srgbClr val="000000"/>
                </a:solidFill>
                <a:latin typeface="BlinkMacSystemFont"/>
              </a:rPr>
              <a:t>.list-group &amp; .list-group-item</a:t>
            </a:r>
          </a:p>
          <a:p>
            <a:pPr algn="just"/>
            <a:r>
              <a:rPr lang="vi-VN">
                <a:solidFill>
                  <a:srgbClr val="000000"/>
                </a:solidFill>
                <a:latin typeface="BlinkMacSystemFont"/>
              </a:rPr>
              <a:t>Ví dụ dưới đây rất cơ bản, sử dụng lớp .list-group áp dụng cho thẻ &lt;ul&gt; và .list-group-item áp dụng cho thẻ &lt;li&gt;:</a:t>
            </a:r>
            <a:endParaRPr lang="vi-VN" b="0" i="0">
              <a:solidFill>
                <a:srgbClr val="000000"/>
              </a:solidFill>
              <a:effectLst/>
              <a:latin typeface="BlinkMacSystemFont"/>
            </a:endParaRPr>
          </a:p>
        </p:txBody>
      </p:sp>
      <p:sp>
        <p:nvSpPr>
          <p:cNvPr id="4" name="Rectangle 3"/>
          <p:cNvSpPr/>
          <p:nvPr/>
        </p:nvSpPr>
        <p:spPr>
          <a:xfrm>
            <a:off x="116925" y="2818096"/>
            <a:ext cx="6444716" cy="2031325"/>
          </a:xfrm>
          <a:prstGeom prst="rect">
            <a:avLst/>
          </a:prstGeom>
        </p:spPr>
        <p:txBody>
          <a:bodyPr wrap="square">
            <a:spAutoFit/>
          </a:bodyPr>
          <a:lstStyle/>
          <a:p>
            <a:r>
              <a:rPr lang="en-US">
                <a:solidFill>
                  <a:srgbClr val="444444"/>
                </a:solidFill>
                <a:latin typeface="BlinkMacSystemFont"/>
              </a:rPr>
              <a:t>&lt;</a:t>
            </a:r>
            <a:r>
              <a:rPr lang="en-US" b="1">
                <a:solidFill>
                  <a:srgbClr val="444444"/>
                </a:solidFill>
                <a:latin typeface="BlinkMacSystemFont"/>
              </a:rPr>
              <a:t>div</a:t>
            </a:r>
            <a:r>
              <a:rPr lang="en-US">
                <a:solidFill>
                  <a:srgbClr val="444444"/>
                </a:solidFill>
                <a:latin typeface="BlinkMacSystemFont"/>
              </a:rPr>
              <a:t> class=</a:t>
            </a:r>
            <a:r>
              <a:rPr lang="en-US">
                <a:solidFill>
                  <a:srgbClr val="880000"/>
                </a:solidFill>
                <a:latin typeface="BlinkMacSystemFont"/>
              </a:rPr>
              <a:t>"container mt-3</a:t>
            </a:r>
            <a:r>
              <a:rPr lang="en-US">
                <a:solidFill>
                  <a:srgbClr val="880000"/>
                </a:solidFill>
                <a:latin typeface="BlinkMacSystemFont"/>
              </a:rPr>
              <a:t>"</a:t>
            </a:r>
            <a:r>
              <a:rPr lang="en-US">
                <a:solidFill>
                  <a:srgbClr val="444444"/>
                </a:solidFill>
                <a:latin typeface="BlinkMacSystemFont"/>
              </a:rPr>
              <a:t>&gt; </a:t>
            </a:r>
            <a:endParaRPr lang="en-US" smtClean="0">
              <a:solidFill>
                <a:srgbClr val="444444"/>
              </a:solidFill>
              <a:latin typeface="BlinkMacSystemFont"/>
            </a:endParaRPr>
          </a:p>
          <a:p>
            <a:r>
              <a:rPr lang="en-US" smtClean="0">
                <a:solidFill>
                  <a:srgbClr val="444444"/>
                </a:solidFill>
                <a:latin typeface="BlinkMacSystemFont"/>
              </a:rPr>
              <a:t>      &lt;</a:t>
            </a:r>
            <a:r>
              <a:rPr lang="en-US" b="1">
                <a:solidFill>
                  <a:srgbClr val="444444"/>
                </a:solidFill>
                <a:latin typeface="BlinkMacSystemFont"/>
              </a:rPr>
              <a:t>ul</a:t>
            </a:r>
            <a:r>
              <a:rPr lang="en-US">
                <a:solidFill>
                  <a:srgbClr val="444444"/>
                </a:solidFill>
                <a:latin typeface="BlinkMacSystemFont"/>
              </a:rPr>
              <a:t> class=</a:t>
            </a:r>
            <a:r>
              <a:rPr lang="en-US">
                <a:solidFill>
                  <a:srgbClr val="880000"/>
                </a:solidFill>
                <a:latin typeface="BlinkMacSystemFont"/>
              </a:rPr>
              <a:t>"</a:t>
            </a:r>
            <a:r>
              <a:rPr lang="en-US">
                <a:solidFill>
                  <a:srgbClr val="880000"/>
                </a:solidFill>
                <a:latin typeface="BlinkMacSystemFont"/>
              </a:rPr>
              <a:t>list-group</a:t>
            </a:r>
            <a:r>
              <a:rPr lang="en-US" smtClean="0">
                <a:solidFill>
                  <a:srgbClr val="880000"/>
                </a:solidFill>
                <a:latin typeface="BlinkMacSystemFont"/>
              </a:rPr>
              <a:t>"</a:t>
            </a:r>
            <a:r>
              <a:rPr lang="en-US" smtClean="0">
                <a:solidFill>
                  <a:srgbClr val="444444"/>
                </a:solidFill>
                <a:latin typeface="BlinkMacSystemFont"/>
              </a:rPr>
              <a:t>&gt;</a:t>
            </a: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li</a:t>
            </a:r>
            <a:r>
              <a:rPr lang="en-US">
                <a:solidFill>
                  <a:srgbClr val="444444"/>
                </a:solidFill>
                <a:latin typeface="BlinkMacSystemFont"/>
              </a:rPr>
              <a:t> class=</a:t>
            </a:r>
            <a:r>
              <a:rPr lang="en-US">
                <a:solidFill>
                  <a:srgbClr val="880000"/>
                </a:solidFill>
                <a:latin typeface="BlinkMacSystemFont"/>
              </a:rPr>
              <a:t>"list-group-item"</a:t>
            </a:r>
            <a:r>
              <a:rPr lang="en-US">
                <a:solidFill>
                  <a:srgbClr val="444444"/>
                </a:solidFill>
                <a:latin typeface="BlinkMacSystemFont"/>
              </a:rPr>
              <a:t>&gt;Javascript&lt;/</a:t>
            </a:r>
            <a:r>
              <a:rPr lang="en-US" b="1">
                <a:solidFill>
                  <a:srgbClr val="444444"/>
                </a:solidFill>
                <a:latin typeface="BlinkMacSystemFont"/>
              </a:rPr>
              <a:t>li</a:t>
            </a:r>
            <a:r>
              <a:rPr lang="en-US">
                <a:solidFill>
                  <a:srgbClr val="444444"/>
                </a:solidFill>
                <a:latin typeface="BlinkMacSystemFont"/>
              </a:rPr>
              <a:t>&gt; </a:t>
            </a:r>
            <a:endParaRPr lang="en-US" smtClean="0">
              <a:solidFill>
                <a:srgbClr val="444444"/>
              </a:solidFill>
              <a:latin typeface="BlinkMacSystemFont"/>
            </a:endParaRP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li</a:t>
            </a:r>
            <a:r>
              <a:rPr lang="en-US">
                <a:solidFill>
                  <a:srgbClr val="444444"/>
                </a:solidFill>
                <a:latin typeface="BlinkMacSystemFont"/>
              </a:rPr>
              <a:t> class=</a:t>
            </a:r>
            <a:r>
              <a:rPr lang="en-US">
                <a:solidFill>
                  <a:srgbClr val="880000"/>
                </a:solidFill>
                <a:latin typeface="BlinkMacSystemFont"/>
              </a:rPr>
              <a:t>"list-group-item"</a:t>
            </a:r>
            <a:r>
              <a:rPr lang="en-US">
                <a:solidFill>
                  <a:srgbClr val="444444"/>
                </a:solidFill>
                <a:latin typeface="BlinkMacSystemFont"/>
              </a:rPr>
              <a:t>&gt;Css&lt;/</a:t>
            </a:r>
            <a:r>
              <a:rPr lang="en-US" b="1">
                <a:solidFill>
                  <a:srgbClr val="444444"/>
                </a:solidFill>
                <a:latin typeface="BlinkMacSystemFont"/>
              </a:rPr>
              <a:t>li</a:t>
            </a:r>
            <a:r>
              <a:rPr lang="en-US">
                <a:solidFill>
                  <a:srgbClr val="444444"/>
                </a:solidFill>
                <a:latin typeface="BlinkMacSystemFont"/>
              </a:rPr>
              <a:t>&gt; </a:t>
            </a:r>
            <a:endParaRPr lang="en-US" smtClean="0">
              <a:solidFill>
                <a:srgbClr val="444444"/>
              </a:solidFill>
              <a:latin typeface="BlinkMacSystemFont"/>
            </a:endParaRP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li</a:t>
            </a:r>
            <a:r>
              <a:rPr lang="en-US">
                <a:solidFill>
                  <a:srgbClr val="444444"/>
                </a:solidFill>
                <a:latin typeface="BlinkMacSystemFont"/>
              </a:rPr>
              <a:t> class=</a:t>
            </a:r>
            <a:r>
              <a:rPr lang="en-US">
                <a:solidFill>
                  <a:srgbClr val="880000"/>
                </a:solidFill>
                <a:latin typeface="BlinkMacSystemFont"/>
              </a:rPr>
              <a:t>"list-group-item"</a:t>
            </a:r>
            <a:r>
              <a:rPr lang="en-US">
                <a:solidFill>
                  <a:srgbClr val="444444"/>
                </a:solidFill>
                <a:latin typeface="BlinkMacSystemFont"/>
              </a:rPr>
              <a:t>&gt;Bootstrap&lt;/</a:t>
            </a:r>
            <a:r>
              <a:rPr lang="en-US" b="1">
                <a:solidFill>
                  <a:srgbClr val="444444"/>
                </a:solidFill>
                <a:latin typeface="BlinkMacSystemFont"/>
              </a:rPr>
              <a:t>li</a:t>
            </a:r>
            <a:r>
              <a:rPr lang="en-US">
                <a:solidFill>
                  <a:srgbClr val="444444"/>
                </a:solidFill>
                <a:latin typeface="BlinkMacSystemFont"/>
              </a:rPr>
              <a:t>&gt; </a:t>
            </a:r>
            <a:endParaRPr lang="en-US">
              <a:solidFill>
                <a:srgbClr val="444444"/>
              </a:solidFill>
              <a:latin typeface="BlinkMacSystemFont"/>
            </a:endParaRPr>
          </a:p>
          <a:p>
            <a:r>
              <a:rPr lang="en-US" smtClean="0">
                <a:solidFill>
                  <a:srgbClr val="444444"/>
                </a:solidFill>
                <a:latin typeface="BlinkMacSystemFont"/>
              </a:rPr>
              <a:t>      &lt;/</a:t>
            </a:r>
            <a:r>
              <a:rPr lang="en-US" b="1">
                <a:solidFill>
                  <a:srgbClr val="444444"/>
                </a:solidFill>
                <a:latin typeface="BlinkMacSystemFont"/>
              </a:rPr>
              <a:t>ul</a:t>
            </a:r>
            <a:r>
              <a:rPr lang="en-US">
                <a:solidFill>
                  <a:srgbClr val="444444"/>
                </a:solidFill>
                <a:latin typeface="BlinkMacSystemFont"/>
              </a:rPr>
              <a:t>&gt; </a:t>
            </a:r>
            <a:endParaRPr lang="en-US" smtClean="0">
              <a:solidFill>
                <a:srgbClr val="444444"/>
              </a:solidFill>
              <a:latin typeface="BlinkMacSystemFont"/>
            </a:endParaRPr>
          </a:p>
          <a:p>
            <a:r>
              <a:rPr lang="en-US" smtClean="0">
                <a:solidFill>
                  <a:srgbClr val="444444"/>
                </a:solidFill>
                <a:latin typeface="BlinkMacSystemFont"/>
              </a:rPr>
              <a:t>&lt;/</a:t>
            </a:r>
            <a:r>
              <a:rPr lang="en-US" b="1">
                <a:solidFill>
                  <a:srgbClr val="444444"/>
                </a:solidFill>
                <a:latin typeface="BlinkMacSystemFont"/>
              </a:rPr>
              <a:t>div</a:t>
            </a:r>
            <a:r>
              <a:rPr lang="en-US">
                <a:solidFill>
                  <a:srgbClr val="444444"/>
                </a:solidFill>
                <a:latin typeface="BlinkMacSystemFont"/>
              </a:rPr>
              <a:t>&gt;</a:t>
            </a:r>
            <a:endParaRPr lang="en-US"/>
          </a:p>
        </p:txBody>
      </p:sp>
      <p:pic>
        <p:nvPicPr>
          <p:cNvPr id="10242" name="Picture 2" descr="https://s1.o7planning.com/vi/11983/images/2172229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59919" y="2960948"/>
            <a:ext cx="3461564" cy="22557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6925" y="4810018"/>
            <a:ext cx="6444716" cy="2031325"/>
          </a:xfrm>
          <a:prstGeom prst="rect">
            <a:avLst/>
          </a:prstGeom>
        </p:spPr>
        <p:txBody>
          <a:bodyPr wrap="square">
            <a:spAutoFit/>
          </a:bodyPr>
          <a:lstStyle/>
          <a:p>
            <a:r>
              <a:rPr lang="en-US">
                <a:solidFill>
                  <a:srgbClr val="444444"/>
                </a:solidFill>
                <a:latin typeface="BlinkMacSystemFont"/>
              </a:rPr>
              <a:t>&lt;</a:t>
            </a:r>
            <a:r>
              <a:rPr lang="en-US" b="1">
                <a:solidFill>
                  <a:srgbClr val="444444"/>
                </a:solidFill>
                <a:latin typeface="BlinkMacSystemFont"/>
              </a:rPr>
              <a:t>div</a:t>
            </a:r>
            <a:r>
              <a:rPr lang="en-US">
                <a:solidFill>
                  <a:srgbClr val="444444"/>
                </a:solidFill>
                <a:latin typeface="BlinkMacSystemFont"/>
              </a:rPr>
              <a:t> class=</a:t>
            </a:r>
            <a:r>
              <a:rPr lang="en-US">
                <a:solidFill>
                  <a:srgbClr val="880000"/>
                </a:solidFill>
                <a:latin typeface="BlinkMacSystemFont"/>
              </a:rPr>
              <a:t>"container mt-3</a:t>
            </a:r>
            <a:r>
              <a:rPr lang="en-US">
                <a:solidFill>
                  <a:srgbClr val="880000"/>
                </a:solidFill>
                <a:latin typeface="BlinkMacSystemFont"/>
              </a:rPr>
              <a:t>"</a:t>
            </a:r>
            <a:r>
              <a:rPr lang="en-US">
                <a:solidFill>
                  <a:srgbClr val="444444"/>
                </a:solidFill>
                <a:latin typeface="BlinkMacSystemFont"/>
              </a:rPr>
              <a:t>&gt; </a:t>
            </a:r>
            <a:endParaRPr lang="en-US" smtClean="0">
              <a:solidFill>
                <a:srgbClr val="444444"/>
              </a:solidFill>
              <a:latin typeface="BlinkMacSystemFont"/>
            </a:endParaRPr>
          </a:p>
          <a:p>
            <a:r>
              <a:rPr lang="en-US" smtClean="0">
                <a:solidFill>
                  <a:srgbClr val="444444"/>
                </a:solidFill>
                <a:latin typeface="BlinkMacSystemFont"/>
              </a:rPr>
              <a:t>      &lt;</a:t>
            </a:r>
            <a:r>
              <a:rPr lang="en-US" b="1" smtClean="0">
                <a:solidFill>
                  <a:srgbClr val="444444"/>
                </a:solidFill>
                <a:latin typeface="BlinkMacSystemFont"/>
              </a:rPr>
              <a:t>div</a:t>
            </a:r>
            <a:r>
              <a:rPr lang="en-US" smtClean="0">
                <a:solidFill>
                  <a:srgbClr val="444444"/>
                </a:solidFill>
                <a:latin typeface="BlinkMacSystemFont"/>
              </a:rPr>
              <a:t> </a:t>
            </a:r>
            <a:r>
              <a:rPr lang="en-US">
                <a:solidFill>
                  <a:srgbClr val="444444"/>
                </a:solidFill>
                <a:latin typeface="BlinkMacSystemFont"/>
              </a:rPr>
              <a:t>class=</a:t>
            </a:r>
            <a:r>
              <a:rPr lang="en-US">
                <a:solidFill>
                  <a:srgbClr val="880000"/>
                </a:solidFill>
                <a:latin typeface="BlinkMacSystemFont"/>
              </a:rPr>
              <a:t>"</a:t>
            </a:r>
            <a:r>
              <a:rPr lang="en-US">
                <a:solidFill>
                  <a:srgbClr val="880000"/>
                </a:solidFill>
                <a:latin typeface="BlinkMacSystemFont"/>
              </a:rPr>
              <a:t>list-group</a:t>
            </a:r>
            <a:r>
              <a:rPr lang="en-US" smtClean="0">
                <a:solidFill>
                  <a:srgbClr val="880000"/>
                </a:solidFill>
                <a:latin typeface="BlinkMacSystemFont"/>
              </a:rPr>
              <a:t>"</a:t>
            </a:r>
            <a:r>
              <a:rPr lang="en-US" smtClean="0">
                <a:solidFill>
                  <a:srgbClr val="444444"/>
                </a:solidFill>
                <a:latin typeface="BlinkMacSystemFont"/>
              </a:rPr>
              <a:t>&gt;</a:t>
            </a: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 div</a:t>
            </a:r>
            <a:r>
              <a:rPr lang="en-US" smtClean="0">
                <a:solidFill>
                  <a:srgbClr val="444444"/>
                </a:solidFill>
                <a:latin typeface="BlinkMacSystemFont"/>
              </a:rPr>
              <a:t> </a:t>
            </a:r>
            <a:r>
              <a:rPr lang="en-US">
                <a:solidFill>
                  <a:srgbClr val="444444"/>
                </a:solidFill>
                <a:latin typeface="BlinkMacSystemFont"/>
              </a:rPr>
              <a:t>class=</a:t>
            </a:r>
            <a:r>
              <a:rPr lang="en-US">
                <a:solidFill>
                  <a:srgbClr val="880000"/>
                </a:solidFill>
                <a:latin typeface="BlinkMacSystemFont"/>
              </a:rPr>
              <a:t>"list-group-item"</a:t>
            </a:r>
            <a:r>
              <a:rPr lang="en-US">
                <a:solidFill>
                  <a:srgbClr val="444444"/>
                </a:solidFill>
                <a:latin typeface="BlinkMacSystemFont"/>
              </a:rPr>
              <a:t>&gt;</a:t>
            </a:r>
            <a:r>
              <a:rPr lang="en-US">
                <a:solidFill>
                  <a:srgbClr val="444444"/>
                </a:solidFill>
                <a:latin typeface="BlinkMacSystemFont"/>
              </a:rPr>
              <a:t>Javascript</a:t>
            </a:r>
            <a:r>
              <a:rPr lang="en-US" smtClean="0">
                <a:solidFill>
                  <a:srgbClr val="444444"/>
                </a:solidFill>
                <a:latin typeface="BlinkMacSystemFont"/>
              </a:rPr>
              <a:t>&lt;/</a:t>
            </a:r>
            <a:r>
              <a:rPr lang="en-US" b="1">
                <a:solidFill>
                  <a:srgbClr val="444444"/>
                </a:solidFill>
                <a:latin typeface="BlinkMacSystemFont"/>
              </a:rPr>
              <a:t> div </a:t>
            </a:r>
            <a:r>
              <a:rPr lang="en-US" smtClean="0">
                <a:solidFill>
                  <a:srgbClr val="444444"/>
                </a:solidFill>
                <a:latin typeface="BlinkMacSystemFont"/>
              </a:rPr>
              <a:t>&gt; </a:t>
            </a: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 div</a:t>
            </a:r>
            <a:r>
              <a:rPr lang="en-US" smtClean="0">
                <a:solidFill>
                  <a:srgbClr val="444444"/>
                </a:solidFill>
                <a:latin typeface="BlinkMacSystemFont"/>
              </a:rPr>
              <a:t> </a:t>
            </a:r>
            <a:r>
              <a:rPr lang="en-US">
                <a:solidFill>
                  <a:srgbClr val="444444"/>
                </a:solidFill>
                <a:latin typeface="BlinkMacSystemFont"/>
              </a:rPr>
              <a:t>class=</a:t>
            </a:r>
            <a:r>
              <a:rPr lang="en-US">
                <a:solidFill>
                  <a:srgbClr val="880000"/>
                </a:solidFill>
                <a:latin typeface="BlinkMacSystemFont"/>
              </a:rPr>
              <a:t>"list-group-item"</a:t>
            </a:r>
            <a:r>
              <a:rPr lang="en-US">
                <a:solidFill>
                  <a:srgbClr val="444444"/>
                </a:solidFill>
                <a:latin typeface="BlinkMacSystemFont"/>
              </a:rPr>
              <a:t>&gt;</a:t>
            </a:r>
            <a:r>
              <a:rPr lang="en-US">
                <a:solidFill>
                  <a:srgbClr val="444444"/>
                </a:solidFill>
                <a:latin typeface="BlinkMacSystemFont"/>
              </a:rPr>
              <a:t>Css</a:t>
            </a:r>
            <a:r>
              <a:rPr lang="en-US" smtClean="0">
                <a:solidFill>
                  <a:srgbClr val="444444"/>
                </a:solidFill>
                <a:latin typeface="BlinkMacSystemFont"/>
              </a:rPr>
              <a:t>&lt;/</a:t>
            </a:r>
            <a:r>
              <a:rPr lang="en-US" b="1">
                <a:solidFill>
                  <a:srgbClr val="444444"/>
                </a:solidFill>
                <a:latin typeface="BlinkMacSystemFont"/>
              </a:rPr>
              <a:t> div </a:t>
            </a:r>
            <a:r>
              <a:rPr lang="en-US" smtClean="0">
                <a:solidFill>
                  <a:srgbClr val="444444"/>
                </a:solidFill>
                <a:latin typeface="BlinkMacSystemFont"/>
              </a:rPr>
              <a:t>&gt; </a:t>
            </a:r>
          </a:p>
          <a:p>
            <a:r>
              <a:rPr lang="en-US">
                <a:solidFill>
                  <a:srgbClr val="444444"/>
                </a:solidFill>
                <a:latin typeface="BlinkMacSystemFont"/>
              </a:rPr>
              <a:t>	</a:t>
            </a:r>
            <a:r>
              <a:rPr lang="en-US" smtClean="0">
                <a:solidFill>
                  <a:srgbClr val="444444"/>
                </a:solidFill>
                <a:latin typeface="BlinkMacSystemFont"/>
              </a:rPr>
              <a:t>&lt;</a:t>
            </a:r>
            <a:r>
              <a:rPr lang="en-US" b="1">
                <a:solidFill>
                  <a:srgbClr val="444444"/>
                </a:solidFill>
                <a:latin typeface="BlinkMacSystemFont"/>
              </a:rPr>
              <a:t> div</a:t>
            </a:r>
            <a:r>
              <a:rPr lang="en-US" smtClean="0">
                <a:solidFill>
                  <a:srgbClr val="444444"/>
                </a:solidFill>
                <a:latin typeface="BlinkMacSystemFont"/>
              </a:rPr>
              <a:t> </a:t>
            </a:r>
            <a:r>
              <a:rPr lang="en-US">
                <a:solidFill>
                  <a:srgbClr val="444444"/>
                </a:solidFill>
                <a:latin typeface="BlinkMacSystemFont"/>
              </a:rPr>
              <a:t>class=</a:t>
            </a:r>
            <a:r>
              <a:rPr lang="en-US">
                <a:solidFill>
                  <a:srgbClr val="880000"/>
                </a:solidFill>
                <a:latin typeface="BlinkMacSystemFont"/>
              </a:rPr>
              <a:t>"list-group-item"</a:t>
            </a:r>
            <a:r>
              <a:rPr lang="en-US">
                <a:solidFill>
                  <a:srgbClr val="444444"/>
                </a:solidFill>
                <a:latin typeface="BlinkMacSystemFont"/>
              </a:rPr>
              <a:t>&gt;</a:t>
            </a:r>
            <a:r>
              <a:rPr lang="en-US">
                <a:solidFill>
                  <a:srgbClr val="444444"/>
                </a:solidFill>
                <a:latin typeface="BlinkMacSystemFont"/>
              </a:rPr>
              <a:t>Bootstrap</a:t>
            </a:r>
            <a:r>
              <a:rPr lang="en-US" smtClean="0">
                <a:solidFill>
                  <a:srgbClr val="444444"/>
                </a:solidFill>
                <a:latin typeface="BlinkMacSystemFont"/>
              </a:rPr>
              <a:t>&lt;/</a:t>
            </a:r>
            <a:r>
              <a:rPr lang="en-US" b="1">
                <a:solidFill>
                  <a:srgbClr val="444444"/>
                </a:solidFill>
                <a:latin typeface="BlinkMacSystemFont"/>
              </a:rPr>
              <a:t> </a:t>
            </a:r>
            <a:r>
              <a:rPr lang="en-US" b="1" smtClean="0">
                <a:solidFill>
                  <a:srgbClr val="444444"/>
                </a:solidFill>
                <a:latin typeface="BlinkMacSystemFont"/>
              </a:rPr>
              <a:t>div</a:t>
            </a:r>
            <a:r>
              <a:rPr lang="en-US" smtClean="0">
                <a:solidFill>
                  <a:srgbClr val="444444"/>
                </a:solidFill>
                <a:latin typeface="BlinkMacSystemFont"/>
              </a:rPr>
              <a:t>&gt; </a:t>
            </a:r>
            <a:endParaRPr lang="en-US">
              <a:solidFill>
                <a:srgbClr val="444444"/>
              </a:solidFill>
              <a:latin typeface="BlinkMacSystemFont"/>
            </a:endParaRPr>
          </a:p>
          <a:p>
            <a:r>
              <a:rPr lang="en-US" smtClean="0">
                <a:solidFill>
                  <a:srgbClr val="444444"/>
                </a:solidFill>
                <a:latin typeface="BlinkMacSystemFont"/>
              </a:rPr>
              <a:t>      &lt;/</a:t>
            </a:r>
            <a:r>
              <a:rPr lang="en-US" b="1" smtClean="0">
                <a:solidFill>
                  <a:srgbClr val="444444"/>
                </a:solidFill>
                <a:latin typeface="BlinkMacSystemFont"/>
              </a:rPr>
              <a:t>div</a:t>
            </a:r>
            <a:r>
              <a:rPr lang="en-US" smtClean="0">
                <a:solidFill>
                  <a:srgbClr val="444444"/>
                </a:solidFill>
                <a:latin typeface="BlinkMacSystemFont"/>
              </a:rPr>
              <a:t>&gt; </a:t>
            </a:r>
          </a:p>
          <a:p>
            <a:r>
              <a:rPr lang="en-US" smtClean="0">
                <a:solidFill>
                  <a:srgbClr val="444444"/>
                </a:solidFill>
                <a:latin typeface="BlinkMacSystemFont"/>
              </a:rPr>
              <a:t>&lt;/</a:t>
            </a:r>
            <a:r>
              <a:rPr lang="en-US" b="1">
                <a:solidFill>
                  <a:srgbClr val="444444"/>
                </a:solidFill>
                <a:latin typeface="BlinkMacSystemFont"/>
              </a:rPr>
              <a:t>div</a:t>
            </a:r>
            <a:r>
              <a:rPr lang="en-US">
                <a:solidFill>
                  <a:srgbClr val="444444"/>
                </a:solidFill>
                <a:latin typeface="BlinkMacSystemFont"/>
              </a:rPr>
              <a:t>&gt;</a:t>
            </a:r>
            <a:endParaRPr lang="en-US"/>
          </a:p>
        </p:txBody>
      </p:sp>
    </p:spTree>
    <p:extLst>
      <p:ext uri="{BB962C8B-B14F-4D97-AF65-F5344CB8AC3E}">
        <p14:creationId xmlns:p14="http://schemas.microsoft.com/office/powerpoint/2010/main" val="3582857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2.4. Danh sách</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7" y="1448780"/>
            <a:ext cx="6551188" cy="4140460"/>
          </a:xfrm>
          <a:prstGeom prst="rect">
            <a:avLst/>
          </a:prstGeom>
        </p:spPr>
      </p:pic>
      <p:sp>
        <p:nvSpPr>
          <p:cNvPr id="6" name="Oval 5"/>
          <p:cNvSpPr/>
          <p:nvPr/>
        </p:nvSpPr>
        <p:spPr>
          <a:xfrm>
            <a:off x="3923928" y="2636912"/>
            <a:ext cx="1044116" cy="6120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436" y="2458977"/>
            <a:ext cx="2339496" cy="2438814"/>
          </a:xfrm>
          <a:prstGeom prst="rect">
            <a:avLst/>
          </a:prstGeom>
        </p:spPr>
      </p:pic>
      <p:sp>
        <p:nvSpPr>
          <p:cNvPr id="8" name="Rectangle 7"/>
          <p:cNvSpPr/>
          <p:nvPr/>
        </p:nvSpPr>
        <p:spPr>
          <a:xfrm>
            <a:off x="215516" y="6534834"/>
            <a:ext cx="6876764" cy="369332"/>
          </a:xfrm>
          <a:prstGeom prst="rect">
            <a:avLst/>
          </a:prstGeom>
        </p:spPr>
        <p:txBody>
          <a:bodyPr wrap="square">
            <a:spAutoFit/>
          </a:bodyPr>
          <a:lstStyle/>
          <a:p>
            <a:r>
              <a:rPr lang="en-US" i="1"/>
              <a:t>https://openplanning.net/11983/bootstrap-list-group</a:t>
            </a:r>
          </a:p>
        </p:txBody>
      </p:sp>
    </p:spTree>
    <p:extLst>
      <p:ext uri="{BB962C8B-B14F-4D97-AF65-F5344CB8AC3E}">
        <p14:creationId xmlns:p14="http://schemas.microsoft.com/office/powerpoint/2010/main" val="2711444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2.5. Bảng</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07504" y="1556792"/>
            <a:ext cx="8892988" cy="2308324"/>
          </a:xfrm>
          <a:prstGeom prst="rect">
            <a:avLst/>
          </a:prstGeom>
        </p:spPr>
        <p:txBody>
          <a:bodyPr wrap="square">
            <a:spAutoFit/>
          </a:bodyPr>
          <a:lstStyle/>
          <a:p>
            <a:pPr algn="just"/>
            <a:r>
              <a:rPr lang="vi-VN" sz="2400" b="1">
                <a:solidFill>
                  <a:srgbClr val="080823"/>
                </a:solidFill>
                <a:latin typeface="+mj-lt"/>
              </a:rPr>
              <a:t>Table</a:t>
            </a:r>
            <a:r>
              <a:rPr lang="vi-VN" sz="2400">
                <a:solidFill>
                  <a:srgbClr val="080823"/>
                </a:solidFill>
                <a:latin typeface="+mj-lt"/>
              </a:rPr>
              <a:t> (bảng) là một trong các thành phần được sử dụng rộng rãi trong trang. Để tạo được một bảng theo phong cách của Bootstrap 4 khá đơn giản. Chỉ cần bạn áp dụng lớp </a:t>
            </a:r>
            <a:r>
              <a:rPr lang="vi-VN" sz="2400" b="1">
                <a:solidFill>
                  <a:srgbClr val="080823"/>
                </a:solidFill>
                <a:latin typeface="+mj-lt"/>
              </a:rPr>
              <a:t>.table</a:t>
            </a:r>
            <a:r>
              <a:rPr lang="vi-VN" sz="2400">
                <a:solidFill>
                  <a:srgbClr val="080823"/>
                </a:solidFill>
                <a:latin typeface="+mj-lt"/>
              </a:rPr>
              <a:t> cho các thẻ (tag) </a:t>
            </a:r>
            <a:r>
              <a:rPr lang="vi-VN" sz="2400" b="1">
                <a:solidFill>
                  <a:srgbClr val="080823"/>
                </a:solidFill>
                <a:latin typeface="+mj-lt"/>
              </a:rPr>
              <a:t>&lt;table&gt;</a:t>
            </a:r>
            <a:r>
              <a:rPr lang="vi-VN" sz="2400">
                <a:solidFill>
                  <a:srgbClr val="080823"/>
                </a:solidFill>
                <a:latin typeface="+mj-lt"/>
              </a:rPr>
              <a:t>, và một vài lớp bổ sung để tạo ra một bảng theo ý </a:t>
            </a:r>
            <a:r>
              <a:rPr lang="vi-VN" sz="2400">
                <a:solidFill>
                  <a:srgbClr val="080823"/>
                </a:solidFill>
                <a:latin typeface="+mj-lt"/>
              </a:rPr>
              <a:t>muốn</a:t>
            </a:r>
            <a:r>
              <a:rPr lang="vi-VN" sz="2400" smtClean="0">
                <a:solidFill>
                  <a:srgbClr val="080823"/>
                </a:solidFill>
                <a:latin typeface="+mj-lt"/>
              </a:rPr>
              <a:t>.</a:t>
            </a:r>
            <a:endParaRPr lang="en-US" sz="2400" smtClean="0">
              <a:solidFill>
                <a:srgbClr val="080823"/>
              </a:solidFill>
              <a:latin typeface="+mj-lt"/>
            </a:endParaRPr>
          </a:p>
          <a:p>
            <a:pPr algn="just"/>
            <a:r>
              <a:rPr lang="vi-VN" sz="2400">
                <a:latin typeface="+mj-lt"/>
              </a:rPr>
              <a:t>Áp dụng lớp </a:t>
            </a:r>
            <a:r>
              <a:rPr lang="vi-VN" sz="2400" b="1">
                <a:latin typeface="+mj-lt"/>
              </a:rPr>
              <a:t>.table</a:t>
            </a:r>
            <a:r>
              <a:rPr lang="vi-VN" sz="2400">
                <a:latin typeface="+mj-lt"/>
              </a:rPr>
              <a:t> cho </a:t>
            </a:r>
            <a:r>
              <a:rPr lang="vi-VN" sz="2400" b="1">
                <a:latin typeface="+mj-lt"/>
              </a:rPr>
              <a:t>&lt;table&gt;</a:t>
            </a:r>
            <a:r>
              <a:rPr lang="vi-VN" sz="2400">
                <a:latin typeface="+mj-lt"/>
              </a:rPr>
              <a:t> bạn sẽ có một bảng cơ bản nhất theo phong cách của Bootstrap 4. </a:t>
            </a:r>
            <a:endParaRPr lang="en-US" sz="2400">
              <a:latin typeface="+mj-lt"/>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36" y="3969060"/>
            <a:ext cx="8658523" cy="2448272"/>
          </a:xfrm>
          <a:prstGeom prst="rect">
            <a:avLst/>
          </a:prstGeom>
        </p:spPr>
      </p:pic>
      <p:sp>
        <p:nvSpPr>
          <p:cNvPr id="4" name="Rectangle 3"/>
          <p:cNvSpPr/>
          <p:nvPr/>
        </p:nvSpPr>
        <p:spPr>
          <a:xfrm>
            <a:off x="253" y="6402596"/>
            <a:ext cx="8883005" cy="369332"/>
          </a:xfrm>
          <a:prstGeom prst="rect">
            <a:avLst/>
          </a:prstGeom>
        </p:spPr>
        <p:txBody>
          <a:bodyPr wrap="square">
            <a:spAutoFit/>
          </a:bodyPr>
          <a:lstStyle/>
          <a:p>
            <a:r>
              <a:rPr lang="en-US" i="1" smtClean="0"/>
              <a:t>https://codegym.vn/blog/2020/06/26/su-dung-bang-trong-bootstrap-4/</a:t>
            </a:r>
            <a:endParaRPr lang="en-US" i="1"/>
          </a:p>
        </p:txBody>
      </p:sp>
    </p:spTree>
    <p:extLst>
      <p:ext uri="{BB962C8B-B14F-4D97-AF65-F5344CB8AC3E}">
        <p14:creationId xmlns:p14="http://schemas.microsoft.com/office/powerpoint/2010/main" val="211818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1.1. Bootstrap là gì?</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22514" y="1225689"/>
            <a:ext cx="8712968" cy="5632311"/>
          </a:xfrm>
          <a:prstGeom prst="rect">
            <a:avLst/>
          </a:prstGeom>
        </p:spPr>
        <p:txBody>
          <a:bodyPr wrap="square">
            <a:spAutoFit/>
          </a:bodyPr>
          <a:lstStyle/>
          <a:p>
            <a:pPr algn="just">
              <a:lnSpc>
                <a:spcPct val="150000"/>
              </a:lnSpc>
              <a:buFont typeface="Arial" panose="020B0604020202020204" pitchFamily="34" charset="0"/>
              <a:buChar char="•"/>
            </a:pPr>
            <a:r>
              <a:rPr lang="en-US" sz="2400" smtClean="0">
                <a:solidFill>
                  <a:srgbClr val="080823"/>
                </a:solidFill>
                <a:latin typeface="Times New Roman" panose="02020603050405020304" pitchFamily="18" charset="0"/>
                <a:cs typeface="Times New Roman" panose="02020603050405020304" pitchFamily="18" charset="0"/>
              </a:rPr>
              <a:t> </a:t>
            </a:r>
            <a:r>
              <a:rPr lang="vi-VN" sz="2400" b="1" smtClean="0">
                <a:solidFill>
                  <a:srgbClr val="080823"/>
                </a:solidFill>
                <a:latin typeface="Times New Roman" panose="02020603050405020304" pitchFamily="18" charset="0"/>
                <a:cs typeface="Times New Roman" panose="02020603050405020304" pitchFamily="18" charset="0"/>
              </a:rPr>
              <a:t>Bootstrap</a:t>
            </a:r>
            <a:r>
              <a:rPr lang="vi-VN" sz="2400" smtClean="0">
                <a:solidFill>
                  <a:srgbClr val="080823"/>
                </a:solidFill>
                <a:latin typeface="Times New Roman" panose="02020603050405020304" pitchFamily="18" charset="0"/>
                <a:cs typeface="Times New Roman" panose="02020603050405020304" pitchFamily="18" charset="0"/>
              </a:rPr>
              <a:t> </a:t>
            </a:r>
            <a:r>
              <a:rPr lang="vi-VN" sz="2400">
                <a:solidFill>
                  <a:srgbClr val="080823"/>
                </a:solidFill>
                <a:latin typeface="Times New Roman" panose="02020603050405020304" pitchFamily="18" charset="0"/>
                <a:cs typeface="Times New Roman" panose="02020603050405020304" pitchFamily="18" charset="0"/>
              </a:rPr>
              <a:t>là một </a:t>
            </a:r>
            <a:r>
              <a:rPr lang="vi-VN" sz="2400" b="1">
                <a:solidFill>
                  <a:srgbClr val="080823"/>
                </a:solidFill>
                <a:latin typeface="Times New Roman" panose="02020603050405020304" pitchFamily="18" charset="0"/>
                <a:cs typeface="Times New Roman" panose="02020603050405020304" pitchFamily="18" charset="0"/>
              </a:rPr>
              <a:t>framework front-end miễn phí </a:t>
            </a:r>
            <a:r>
              <a:rPr lang="vi-VN" sz="2400">
                <a:solidFill>
                  <a:srgbClr val="080823"/>
                </a:solidFill>
                <a:latin typeface="Times New Roman" panose="02020603050405020304" pitchFamily="18" charset="0"/>
                <a:cs typeface="Times New Roman" panose="02020603050405020304" pitchFamily="18" charset="0"/>
              </a:rPr>
              <a:t>giúp phát triển các ứng dụng web nhanh và dễ dàng hơn.</a:t>
            </a:r>
          </a:p>
          <a:p>
            <a:pPr algn="just">
              <a:lnSpc>
                <a:spcPct val="150000"/>
              </a:lnSpc>
              <a:buFont typeface="Arial" panose="020B0604020202020204" pitchFamily="34" charset="0"/>
              <a:buChar char="•"/>
            </a:pPr>
            <a:r>
              <a:rPr lang="en-US" sz="2400" smtClean="0">
                <a:solidFill>
                  <a:srgbClr val="080823"/>
                </a:solidFill>
                <a:latin typeface="Times New Roman" panose="02020603050405020304" pitchFamily="18" charset="0"/>
                <a:cs typeface="Times New Roman" panose="02020603050405020304" pitchFamily="18" charset="0"/>
              </a:rPr>
              <a:t> </a:t>
            </a:r>
            <a:r>
              <a:rPr lang="vi-VN" sz="2400" b="1" smtClean="0">
                <a:solidFill>
                  <a:srgbClr val="080823"/>
                </a:solidFill>
                <a:latin typeface="Times New Roman" panose="02020603050405020304" pitchFamily="18" charset="0"/>
                <a:cs typeface="Times New Roman" panose="02020603050405020304" pitchFamily="18" charset="0"/>
              </a:rPr>
              <a:t>Bootstrap</a:t>
            </a:r>
            <a:r>
              <a:rPr lang="vi-VN" sz="2400" smtClean="0">
                <a:solidFill>
                  <a:srgbClr val="080823"/>
                </a:solidFill>
                <a:latin typeface="Times New Roman" panose="02020603050405020304" pitchFamily="18" charset="0"/>
                <a:cs typeface="Times New Roman" panose="02020603050405020304" pitchFamily="18" charset="0"/>
              </a:rPr>
              <a:t> </a:t>
            </a:r>
            <a:r>
              <a:rPr lang="vi-VN" sz="2400">
                <a:solidFill>
                  <a:srgbClr val="080823"/>
                </a:solidFill>
                <a:latin typeface="Times New Roman" panose="02020603050405020304" pitchFamily="18" charset="0"/>
                <a:cs typeface="Times New Roman" panose="02020603050405020304" pitchFamily="18" charset="0"/>
              </a:rPr>
              <a:t>bao gồm các mẫu thiết kế </a:t>
            </a:r>
            <a:r>
              <a:rPr lang="vi-VN" sz="2400" b="1">
                <a:solidFill>
                  <a:srgbClr val="080823"/>
                </a:solidFill>
                <a:latin typeface="Times New Roman" panose="02020603050405020304" pitchFamily="18" charset="0"/>
                <a:cs typeface="Times New Roman" panose="02020603050405020304" pitchFamily="18" charset="0"/>
              </a:rPr>
              <a:t>dựa trên HTML và CSS </a:t>
            </a:r>
            <a:r>
              <a:rPr lang="vi-VN" sz="2400">
                <a:solidFill>
                  <a:srgbClr val="080823"/>
                </a:solidFill>
                <a:latin typeface="Times New Roman" panose="02020603050405020304" pitchFamily="18" charset="0"/>
                <a:cs typeface="Times New Roman" panose="02020603050405020304" pitchFamily="18" charset="0"/>
              </a:rPr>
              <a:t>như typography, form, button, table, navigation, modal, image carousels cũng như các </a:t>
            </a:r>
            <a:r>
              <a:rPr lang="vi-VN" sz="2400">
                <a:solidFill>
                  <a:srgbClr val="080823"/>
                </a:solidFill>
                <a:latin typeface="Times New Roman" panose="02020603050405020304" pitchFamily="18" charset="0"/>
                <a:cs typeface="Times New Roman" panose="02020603050405020304" pitchFamily="18" charset="0"/>
              </a:rPr>
              <a:t>plugins </a:t>
            </a:r>
            <a:r>
              <a:rPr lang="vi-VN" sz="2400" smtClean="0">
                <a:solidFill>
                  <a:srgbClr val="080823"/>
                </a:solidFill>
                <a:latin typeface="Times New Roman" panose="02020603050405020304" pitchFamily="18" charset="0"/>
                <a:cs typeface="Times New Roman" panose="02020603050405020304" pitchFamily="18" charset="0"/>
              </a:rPr>
              <a:t>JavaScrip</a:t>
            </a:r>
            <a:r>
              <a:rPr lang="en-US" sz="2400" smtClean="0">
                <a:solidFill>
                  <a:srgbClr val="080823"/>
                </a:solidFill>
                <a:latin typeface="Times New Roman" panose="02020603050405020304" pitchFamily="18" charset="0"/>
                <a:cs typeface="Times New Roman" panose="02020603050405020304" pitchFamily="18" charset="0"/>
              </a:rPr>
              <a:t>t </a:t>
            </a:r>
            <a:r>
              <a:rPr lang="en-US" sz="2400">
                <a:solidFill>
                  <a:srgbClr val="080823"/>
                </a:solidFill>
                <a:latin typeface="Times New Roman" panose="02020603050405020304" pitchFamily="18" charset="0"/>
                <a:cs typeface="Times New Roman" panose="02020603050405020304" pitchFamily="18" charset="0"/>
              </a:rPr>
              <a:t>tùy</a:t>
            </a:r>
            <a:r>
              <a:rPr lang="vi-VN" sz="2400" smtClean="0">
                <a:solidFill>
                  <a:srgbClr val="080823"/>
                </a:solidFill>
                <a:latin typeface="Times New Roman" panose="02020603050405020304" pitchFamily="18" charset="0"/>
                <a:cs typeface="Times New Roman" panose="02020603050405020304" pitchFamily="18" charset="0"/>
              </a:rPr>
              <a:t> </a:t>
            </a:r>
            <a:r>
              <a:rPr lang="vi-VN" sz="2400">
                <a:solidFill>
                  <a:srgbClr val="080823"/>
                </a:solidFill>
                <a:latin typeface="Times New Roman" panose="02020603050405020304" pitchFamily="18" charset="0"/>
                <a:cs typeface="Times New Roman" panose="02020603050405020304" pitchFamily="18" charset="0"/>
              </a:rPr>
              <a:t>ý.</a:t>
            </a:r>
          </a:p>
          <a:p>
            <a:pPr algn="just">
              <a:lnSpc>
                <a:spcPct val="150000"/>
              </a:lnSpc>
              <a:buFont typeface="Arial" panose="020B0604020202020204" pitchFamily="34" charset="0"/>
              <a:buChar char="•"/>
            </a:pPr>
            <a:r>
              <a:rPr lang="en-US" sz="2400" smtClean="0">
                <a:solidFill>
                  <a:srgbClr val="080823"/>
                </a:solidFill>
                <a:latin typeface="Times New Roman" panose="02020603050405020304" pitchFamily="18" charset="0"/>
                <a:cs typeface="Times New Roman" panose="02020603050405020304" pitchFamily="18" charset="0"/>
              </a:rPr>
              <a:t> </a:t>
            </a:r>
            <a:r>
              <a:rPr lang="vi-VN" sz="2400" b="1" smtClean="0">
                <a:solidFill>
                  <a:srgbClr val="080823"/>
                </a:solidFill>
                <a:latin typeface="Times New Roman" panose="02020603050405020304" pitchFamily="18" charset="0"/>
                <a:cs typeface="Times New Roman" panose="02020603050405020304" pitchFamily="18" charset="0"/>
              </a:rPr>
              <a:t>Bootstrap</a:t>
            </a:r>
            <a:r>
              <a:rPr lang="vi-VN" sz="2400" smtClean="0">
                <a:solidFill>
                  <a:srgbClr val="080823"/>
                </a:solidFill>
                <a:latin typeface="Times New Roman" panose="02020603050405020304" pitchFamily="18" charset="0"/>
                <a:cs typeface="Times New Roman" panose="02020603050405020304" pitchFamily="18" charset="0"/>
              </a:rPr>
              <a:t> </a:t>
            </a:r>
            <a:r>
              <a:rPr lang="vi-VN" sz="2400">
                <a:solidFill>
                  <a:srgbClr val="080823"/>
                </a:solidFill>
                <a:latin typeface="Times New Roman" panose="02020603050405020304" pitchFamily="18" charset="0"/>
                <a:cs typeface="Times New Roman" panose="02020603050405020304" pitchFamily="18" charset="0"/>
              </a:rPr>
              <a:t>cung cấp cho bạn </a:t>
            </a:r>
            <a:r>
              <a:rPr lang="vi-VN" sz="2400" b="1">
                <a:solidFill>
                  <a:srgbClr val="080823"/>
                </a:solidFill>
                <a:latin typeface="Times New Roman" panose="02020603050405020304" pitchFamily="18" charset="0"/>
                <a:cs typeface="Times New Roman" panose="02020603050405020304" pitchFamily="18" charset="0"/>
              </a:rPr>
              <a:t>khả năng thiết kế web responsive </a:t>
            </a:r>
            <a:r>
              <a:rPr lang="vi-VN" sz="2400">
                <a:solidFill>
                  <a:srgbClr val="080823"/>
                </a:solidFill>
                <a:latin typeface="Times New Roman" panose="02020603050405020304" pitchFamily="18" charset="0"/>
                <a:cs typeface="Times New Roman" panose="02020603050405020304" pitchFamily="18" charset="0"/>
              </a:rPr>
              <a:t>một cách dễ </a:t>
            </a:r>
            <a:r>
              <a:rPr lang="vi-VN" sz="2400">
                <a:solidFill>
                  <a:srgbClr val="080823"/>
                </a:solidFill>
                <a:latin typeface="Times New Roman" panose="02020603050405020304" pitchFamily="18" charset="0"/>
                <a:cs typeface="Times New Roman" panose="02020603050405020304" pitchFamily="18" charset="0"/>
              </a:rPr>
              <a:t>dàng</a:t>
            </a:r>
            <a:r>
              <a:rPr lang="vi-VN" sz="2400" smtClean="0">
                <a:solidFill>
                  <a:srgbClr val="080823"/>
                </a:solidFill>
                <a:latin typeface="Times New Roman" panose="02020603050405020304" pitchFamily="18" charset="0"/>
                <a:cs typeface="Times New Roman" panose="02020603050405020304" pitchFamily="18" charset="0"/>
              </a:rPr>
              <a:t>.</a:t>
            </a:r>
            <a:endParaRPr lang="en-US" sz="2400" smtClean="0">
              <a:solidFill>
                <a:srgbClr val="080823"/>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 </a:t>
            </a:r>
            <a:r>
              <a:rPr lang="vi-VN" sz="2400" b="1" smtClean="0">
                <a:latin typeface="Times New Roman" panose="02020603050405020304" pitchFamily="18" charset="0"/>
                <a:cs typeface="Times New Roman" panose="02020603050405020304" pitchFamily="18" charset="0"/>
              </a:rPr>
              <a:t>Responsive </a:t>
            </a:r>
            <a:r>
              <a:rPr lang="vi-VN" sz="2400" b="1">
                <a:latin typeface="Times New Roman" panose="02020603050405020304" pitchFamily="18" charset="0"/>
                <a:cs typeface="Times New Roman" panose="02020603050405020304" pitchFamily="18" charset="0"/>
              </a:rPr>
              <a:t>web design </a:t>
            </a:r>
            <a:r>
              <a:rPr lang="vi-VN" sz="2400">
                <a:latin typeface="Times New Roman" panose="02020603050405020304" pitchFamily="18" charset="0"/>
                <a:cs typeface="Times New Roman" panose="02020603050405020304" pitchFamily="18" charset="0"/>
              </a:rPr>
              <a:t>là phong cách thiết kế trang web có thể tự động điều chỉnh để hiển thị vừa vặn trên tất cả thiết bị, từ điện thoại di động đến máy tính desktops kích thước lớn.</a:t>
            </a:r>
            <a:endParaRPr lang="vi-VN" sz="2400" b="0" i="0">
              <a:solidFill>
                <a:srgbClr val="08082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456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2.5. Bảng</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36812"/>
            <a:ext cx="8812654" cy="3348372"/>
          </a:xfrm>
          <a:prstGeom prst="rect">
            <a:avLst/>
          </a:prstGeom>
        </p:spPr>
      </p:pic>
      <p:sp>
        <p:nvSpPr>
          <p:cNvPr id="6" name="Rectangle 5"/>
          <p:cNvSpPr/>
          <p:nvPr/>
        </p:nvSpPr>
        <p:spPr>
          <a:xfrm>
            <a:off x="253" y="6402596"/>
            <a:ext cx="8883005" cy="369332"/>
          </a:xfrm>
          <a:prstGeom prst="rect">
            <a:avLst/>
          </a:prstGeom>
        </p:spPr>
        <p:txBody>
          <a:bodyPr wrap="square">
            <a:spAutoFit/>
          </a:bodyPr>
          <a:lstStyle/>
          <a:p>
            <a:r>
              <a:rPr lang="en-US" i="1"/>
              <a:t>https://codegym.vn/blog/2020/06/26/su-dung-bang-trong-bootstrap-4/</a:t>
            </a:r>
          </a:p>
        </p:txBody>
      </p:sp>
    </p:spTree>
    <p:extLst>
      <p:ext uri="{BB962C8B-B14F-4D97-AF65-F5344CB8AC3E}">
        <p14:creationId xmlns:p14="http://schemas.microsoft.com/office/powerpoint/2010/main" val="3821452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2.5. Bảng</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1520788"/>
            <a:ext cx="8869176" cy="2772308"/>
          </a:xfrm>
          <a:prstGeom prst="rect">
            <a:avLst/>
          </a:prstGeom>
        </p:spPr>
      </p:pic>
      <p:sp>
        <p:nvSpPr>
          <p:cNvPr id="6" name="Rectangle 5"/>
          <p:cNvSpPr/>
          <p:nvPr/>
        </p:nvSpPr>
        <p:spPr>
          <a:xfrm>
            <a:off x="253" y="6402596"/>
            <a:ext cx="8883005" cy="369332"/>
          </a:xfrm>
          <a:prstGeom prst="rect">
            <a:avLst/>
          </a:prstGeom>
        </p:spPr>
        <p:txBody>
          <a:bodyPr wrap="square">
            <a:spAutoFit/>
          </a:bodyPr>
          <a:lstStyle/>
          <a:p>
            <a:r>
              <a:rPr lang="en-US" i="1"/>
              <a:t>https://codegym.vn/blog/2020/06/26/su-dung-bang-trong-bootstrap-4/</a:t>
            </a:r>
          </a:p>
        </p:txBody>
      </p:sp>
    </p:spTree>
    <p:extLst>
      <p:ext uri="{BB962C8B-B14F-4D97-AF65-F5344CB8AC3E}">
        <p14:creationId xmlns:p14="http://schemas.microsoft.com/office/powerpoint/2010/main" val="3743873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2.5. Bảng</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 y="1556792"/>
            <a:ext cx="8755508" cy="3636404"/>
          </a:xfrm>
          <a:prstGeom prst="rect">
            <a:avLst/>
          </a:prstGeom>
        </p:spPr>
      </p:pic>
      <p:sp>
        <p:nvSpPr>
          <p:cNvPr id="6" name="Rectangle 5"/>
          <p:cNvSpPr/>
          <p:nvPr/>
        </p:nvSpPr>
        <p:spPr>
          <a:xfrm>
            <a:off x="253" y="6402596"/>
            <a:ext cx="8883005" cy="369332"/>
          </a:xfrm>
          <a:prstGeom prst="rect">
            <a:avLst/>
          </a:prstGeom>
        </p:spPr>
        <p:txBody>
          <a:bodyPr wrap="square">
            <a:spAutoFit/>
          </a:bodyPr>
          <a:lstStyle/>
          <a:p>
            <a:r>
              <a:rPr lang="en-US" i="1"/>
              <a:t>https://codegym.vn/blog/2020/06/26/su-dung-bang-trong-bootstrap-4/</a:t>
            </a:r>
          </a:p>
        </p:txBody>
      </p:sp>
    </p:spTree>
    <p:extLst>
      <p:ext uri="{BB962C8B-B14F-4D97-AF65-F5344CB8AC3E}">
        <p14:creationId xmlns:p14="http://schemas.microsoft.com/office/powerpoint/2010/main" val="3735601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2.5. Bảng</a:t>
            </a:r>
            <a:endParaRPr lang="en-US" sz="3200" b="1">
              <a:solidFill>
                <a:schemeClr val="bg1">
                  <a:lumMod val="10000"/>
                </a:schemeClr>
              </a:solidFill>
              <a:latin typeface="Times New Roman" pitchFamily="18" charset="0"/>
              <a:cs typeface="Times New Roman" pitchFamily="18" charset="0"/>
            </a:endParaRPr>
          </a:p>
        </p:txBody>
      </p:sp>
      <p:sp>
        <p:nvSpPr>
          <p:cNvPr id="4" name="Rectangle 3"/>
          <p:cNvSpPr/>
          <p:nvPr/>
        </p:nvSpPr>
        <p:spPr>
          <a:xfrm>
            <a:off x="253" y="6402596"/>
            <a:ext cx="8883005" cy="369332"/>
          </a:xfrm>
          <a:prstGeom prst="rect">
            <a:avLst/>
          </a:prstGeom>
        </p:spPr>
        <p:txBody>
          <a:bodyPr wrap="square">
            <a:spAutoFit/>
          </a:bodyPr>
          <a:lstStyle/>
          <a:p>
            <a:r>
              <a:rPr lang="en-US" i="1"/>
              <a:t>https://codegym.vn/blog/2020/06/26/su-dung-bang-trong-bootstrap-4/</a:t>
            </a:r>
          </a:p>
        </p:txBody>
      </p:sp>
      <p:sp>
        <p:nvSpPr>
          <p:cNvPr id="3" name="Rectangle 2"/>
          <p:cNvSpPr/>
          <p:nvPr/>
        </p:nvSpPr>
        <p:spPr>
          <a:xfrm>
            <a:off x="253" y="1443841"/>
            <a:ext cx="8883005" cy="4653646"/>
          </a:xfrm>
          <a:prstGeom prst="rect">
            <a:avLst/>
          </a:prstGeom>
        </p:spPr>
        <p:txBody>
          <a:bodyPr wrap="square">
            <a:spAutoFit/>
          </a:bodyPr>
          <a:lstStyle/>
          <a:p>
            <a:pPr algn="just">
              <a:lnSpc>
                <a:spcPct val="150000"/>
              </a:lnSpc>
            </a:pPr>
            <a:r>
              <a:rPr lang="vi-VN" sz="2000" b="1">
                <a:solidFill>
                  <a:srgbClr val="080823"/>
                </a:solidFill>
                <a:latin typeface="+mj-lt"/>
              </a:rPr>
              <a:t>Responsive Tables</a:t>
            </a:r>
            <a:endParaRPr lang="vi-VN" sz="2000">
              <a:solidFill>
                <a:srgbClr val="080823"/>
              </a:solidFill>
              <a:latin typeface="+mj-lt"/>
            </a:endParaRPr>
          </a:p>
          <a:p>
            <a:pPr algn="just">
              <a:lnSpc>
                <a:spcPct val="150000"/>
              </a:lnSpc>
            </a:pPr>
            <a:r>
              <a:rPr lang="vi-VN" sz="2000">
                <a:solidFill>
                  <a:srgbClr val="080823"/>
                </a:solidFill>
                <a:latin typeface="+mj-lt"/>
              </a:rPr>
              <a:t>Khi bảng có quá nhiều trường (quá lớn theo chiều ngang), ta sử dụng lớp </a:t>
            </a:r>
            <a:r>
              <a:rPr lang="vi-VN" sz="2000" b="1">
                <a:solidFill>
                  <a:srgbClr val="080823"/>
                </a:solidFill>
                <a:latin typeface="+mj-lt"/>
              </a:rPr>
              <a:t>.table-responsive</a:t>
            </a:r>
            <a:r>
              <a:rPr lang="vi-VN" sz="2000">
                <a:solidFill>
                  <a:srgbClr val="080823"/>
                </a:solidFill>
                <a:latin typeface="+mj-lt"/>
              </a:rPr>
              <a:t> để thêm scroll-bar (thanh cuộn) vào bảng sẽ giúp bảng hiển thị đẹp hơn và responsive hơn.</a:t>
            </a:r>
          </a:p>
          <a:p>
            <a:pPr algn="just">
              <a:lnSpc>
                <a:spcPct val="150000"/>
              </a:lnSpc>
            </a:pPr>
            <a:r>
              <a:rPr lang="vi-VN" sz="2000">
                <a:solidFill>
                  <a:srgbClr val="080823"/>
                </a:solidFill>
                <a:latin typeface="+mj-lt"/>
              </a:rPr>
              <a:t>Ngoài ra, tùy theo kích thước màn hình, bạn có thể định nghĩa khi nào cần dùng thanh cuộc với 4 lớp:</a:t>
            </a:r>
          </a:p>
          <a:p>
            <a:pPr algn="just">
              <a:lnSpc>
                <a:spcPct val="150000"/>
              </a:lnSpc>
              <a:buFont typeface="Arial" panose="020B0604020202020204" pitchFamily="34" charset="0"/>
              <a:buChar char="•"/>
            </a:pPr>
            <a:r>
              <a:rPr lang="vi-VN" sz="2000" b="1">
                <a:solidFill>
                  <a:srgbClr val="080823"/>
                </a:solidFill>
                <a:latin typeface="+mj-lt"/>
              </a:rPr>
              <a:t>.table-responsive-sm</a:t>
            </a:r>
            <a:r>
              <a:rPr lang="vi-VN" sz="2000">
                <a:solidFill>
                  <a:srgbClr val="080823"/>
                </a:solidFill>
                <a:latin typeface="+mj-lt"/>
              </a:rPr>
              <a:t>: bé hơn 576px</a:t>
            </a:r>
          </a:p>
          <a:p>
            <a:pPr algn="just">
              <a:lnSpc>
                <a:spcPct val="150000"/>
              </a:lnSpc>
              <a:buFont typeface="Arial" panose="020B0604020202020204" pitchFamily="34" charset="0"/>
              <a:buChar char="•"/>
            </a:pPr>
            <a:r>
              <a:rPr lang="vi-VN" sz="2000" b="1">
                <a:solidFill>
                  <a:srgbClr val="080823"/>
                </a:solidFill>
                <a:latin typeface="+mj-lt"/>
              </a:rPr>
              <a:t>.table-responsive-md</a:t>
            </a:r>
            <a:r>
              <a:rPr lang="vi-VN" sz="2000">
                <a:solidFill>
                  <a:srgbClr val="080823"/>
                </a:solidFill>
                <a:latin typeface="+mj-lt"/>
              </a:rPr>
              <a:t>: bé hơn 768px</a:t>
            </a:r>
          </a:p>
          <a:p>
            <a:pPr algn="just">
              <a:lnSpc>
                <a:spcPct val="150000"/>
              </a:lnSpc>
              <a:buFont typeface="Arial" panose="020B0604020202020204" pitchFamily="34" charset="0"/>
              <a:buChar char="•"/>
            </a:pPr>
            <a:r>
              <a:rPr lang="vi-VN" sz="2000" b="1">
                <a:solidFill>
                  <a:srgbClr val="080823"/>
                </a:solidFill>
                <a:latin typeface="+mj-lt"/>
              </a:rPr>
              <a:t>.table-responsive-lg</a:t>
            </a:r>
            <a:r>
              <a:rPr lang="vi-VN" sz="2000">
                <a:solidFill>
                  <a:srgbClr val="080823"/>
                </a:solidFill>
                <a:latin typeface="+mj-lt"/>
              </a:rPr>
              <a:t>: bé hơn 992px</a:t>
            </a:r>
          </a:p>
          <a:p>
            <a:pPr algn="just">
              <a:lnSpc>
                <a:spcPct val="150000"/>
              </a:lnSpc>
              <a:buFont typeface="Arial" panose="020B0604020202020204" pitchFamily="34" charset="0"/>
              <a:buChar char="•"/>
            </a:pPr>
            <a:r>
              <a:rPr lang="vi-VN" sz="2000" b="1">
                <a:solidFill>
                  <a:srgbClr val="080823"/>
                </a:solidFill>
                <a:latin typeface="+mj-lt"/>
              </a:rPr>
              <a:t>.table-responsive-xl</a:t>
            </a:r>
            <a:r>
              <a:rPr lang="vi-VN" sz="2000">
                <a:solidFill>
                  <a:srgbClr val="080823"/>
                </a:solidFill>
                <a:latin typeface="+mj-lt"/>
              </a:rPr>
              <a:t>: bé hơn 1200px</a:t>
            </a:r>
            <a:endParaRPr lang="vi-VN" sz="2000" b="0" i="0">
              <a:solidFill>
                <a:srgbClr val="080823"/>
              </a:solidFill>
              <a:effectLst/>
              <a:latin typeface="+mj-lt"/>
            </a:endParaRPr>
          </a:p>
        </p:txBody>
      </p:sp>
    </p:spTree>
    <p:extLst>
      <p:ext uri="{BB962C8B-B14F-4D97-AF65-F5344CB8AC3E}">
        <p14:creationId xmlns:p14="http://schemas.microsoft.com/office/powerpoint/2010/main" val="3093061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2.6. Form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87524" y="1592796"/>
            <a:ext cx="8676964" cy="3046988"/>
          </a:xfrm>
          <a:prstGeom prst="rect">
            <a:avLst/>
          </a:prstGeom>
        </p:spPr>
        <p:txBody>
          <a:bodyPr wrap="square">
            <a:spAutoFit/>
          </a:bodyPr>
          <a:lstStyle/>
          <a:p>
            <a:pPr algn="just"/>
            <a:r>
              <a:rPr lang="vi-VN" sz="2400">
                <a:solidFill>
                  <a:srgbClr val="000000"/>
                </a:solidFill>
                <a:latin typeface="+mj-lt"/>
              </a:rPr>
              <a:t>Về mặt Layout (bố trí), Bootstrap có 3 cách để bố trí các phần tử trên giao diện.</a:t>
            </a:r>
          </a:p>
          <a:p>
            <a:pPr algn="just">
              <a:buFont typeface="+mj-lt"/>
              <a:buAutoNum type="arabicPeriod"/>
            </a:pPr>
            <a:r>
              <a:rPr lang="en-US" sz="2400" smtClean="0">
                <a:solidFill>
                  <a:srgbClr val="000000"/>
                </a:solidFill>
                <a:latin typeface="+mj-lt"/>
              </a:rPr>
              <a:t> </a:t>
            </a:r>
            <a:r>
              <a:rPr lang="vi-VN" sz="2400" smtClean="0">
                <a:solidFill>
                  <a:srgbClr val="000000"/>
                </a:solidFill>
                <a:latin typeface="+mj-lt"/>
              </a:rPr>
              <a:t>Sử </a:t>
            </a:r>
            <a:r>
              <a:rPr lang="vi-VN" sz="2400">
                <a:solidFill>
                  <a:srgbClr val="000000"/>
                </a:solidFill>
                <a:latin typeface="+mj-lt"/>
              </a:rPr>
              <a:t>dụng lớp </a:t>
            </a:r>
            <a:r>
              <a:rPr lang="vi-VN" sz="2400" b="1">
                <a:solidFill>
                  <a:srgbClr val="000000"/>
                </a:solidFill>
                <a:latin typeface="+mj-lt"/>
              </a:rPr>
              <a:t>.form-group</a:t>
            </a:r>
            <a:r>
              <a:rPr lang="vi-VN" sz="2400">
                <a:solidFill>
                  <a:srgbClr val="000000"/>
                </a:solidFill>
                <a:latin typeface="+mj-lt"/>
              </a:rPr>
              <a:t> để bố trí các phần tử theo phương thẳng đứng.</a:t>
            </a:r>
          </a:p>
          <a:p>
            <a:pPr algn="just">
              <a:buFont typeface="+mj-lt"/>
              <a:buAutoNum type="arabicPeriod"/>
            </a:pPr>
            <a:r>
              <a:rPr lang="en-US" sz="2400" smtClean="0">
                <a:solidFill>
                  <a:srgbClr val="000000"/>
                </a:solidFill>
                <a:latin typeface="+mj-lt"/>
              </a:rPr>
              <a:t> </a:t>
            </a:r>
            <a:r>
              <a:rPr lang="vi-VN" sz="2400" smtClean="0">
                <a:solidFill>
                  <a:srgbClr val="000000"/>
                </a:solidFill>
                <a:latin typeface="+mj-lt"/>
              </a:rPr>
              <a:t>Sử </a:t>
            </a:r>
            <a:r>
              <a:rPr lang="vi-VN" sz="2400">
                <a:solidFill>
                  <a:srgbClr val="000000"/>
                </a:solidFill>
                <a:latin typeface="+mj-lt"/>
              </a:rPr>
              <a:t>dụng lớp </a:t>
            </a:r>
            <a:r>
              <a:rPr lang="vi-VN" sz="2400" b="1">
                <a:solidFill>
                  <a:srgbClr val="000000"/>
                </a:solidFill>
                <a:latin typeface="+mj-lt"/>
              </a:rPr>
              <a:t>.form-inline</a:t>
            </a:r>
            <a:r>
              <a:rPr lang="vi-VN" sz="2400">
                <a:solidFill>
                  <a:srgbClr val="000000"/>
                </a:solidFill>
                <a:latin typeface="+mj-lt"/>
              </a:rPr>
              <a:t> để bố trí các phần tử theo phương nằm ngang.</a:t>
            </a:r>
          </a:p>
          <a:p>
            <a:pPr algn="just">
              <a:buFont typeface="+mj-lt"/>
              <a:buAutoNum type="arabicPeriod"/>
            </a:pPr>
            <a:r>
              <a:rPr lang="en-US" sz="2400" smtClean="0">
                <a:solidFill>
                  <a:srgbClr val="000000"/>
                </a:solidFill>
                <a:latin typeface="+mj-lt"/>
              </a:rPr>
              <a:t> </a:t>
            </a:r>
            <a:r>
              <a:rPr lang="vi-VN" sz="2400" smtClean="0">
                <a:solidFill>
                  <a:srgbClr val="000000"/>
                </a:solidFill>
                <a:latin typeface="+mj-lt"/>
              </a:rPr>
              <a:t>Đặt </a:t>
            </a:r>
            <a:r>
              <a:rPr lang="vi-VN" sz="2400">
                <a:solidFill>
                  <a:srgbClr val="000000"/>
                </a:solidFill>
                <a:latin typeface="+mj-lt"/>
              </a:rPr>
              <a:t>các phần tử trên một Grid (Lưới), và khi đó các phần tử sẽ hiển thị theo quy tắc của hệ thống lưới (Grid System) của Bootstrap.</a:t>
            </a:r>
            <a:endParaRPr lang="vi-VN" sz="2400" b="0" i="0">
              <a:solidFill>
                <a:srgbClr val="000000"/>
              </a:solidFill>
              <a:effectLst/>
              <a:latin typeface="+mj-lt"/>
            </a:endParaRPr>
          </a:p>
        </p:txBody>
      </p:sp>
    </p:spTree>
    <p:extLst>
      <p:ext uri="{BB962C8B-B14F-4D97-AF65-F5344CB8AC3E}">
        <p14:creationId xmlns:p14="http://schemas.microsoft.com/office/powerpoint/2010/main" val="2847245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2.6. Form </a:t>
            </a:r>
            <a:endParaRPr lang="en-US" sz="3200" b="1">
              <a:solidFill>
                <a:schemeClr val="bg1">
                  <a:lumMod val="10000"/>
                </a:schemeClr>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92" y="1844824"/>
            <a:ext cx="4305901" cy="3962953"/>
          </a:xfrm>
          <a:prstGeom prst="rect">
            <a:avLst/>
          </a:prstGeom>
        </p:spPr>
      </p:pic>
      <p:sp>
        <p:nvSpPr>
          <p:cNvPr id="6" name="Rectangle 5"/>
          <p:cNvSpPr/>
          <p:nvPr/>
        </p:nvSpPr>
        <p:spPr>
          <a:xfrm>
            <a:off x="0" y="6488668"/>
            <a:ext cx="6066420" cy="369332"/>
          </a:xfrm>
          <a:prstGeom prst="rect">
            <a:avLst/>
          </a:prstGeom>
        </p:spPr>
        <p:txBody>
          <a:bodyPr wrap="square">
            <a:spAutoFit/>
          </a:bodyPr>
          <a:lstStyle/>
          <a:p>
            <a:r>
              <a:rPr lang="en-US" i="1"/>
              <a:t>https://openplanning.net/11969/bootstrap-form</a:t>
            </a:r>
          </a:p>
        </p:txBody>
      </p:sp>
    </p:spTree>
    <p:extLst>
      <p:ext uri="{BB962C8B-B14F-4D97-AF65-F5344CB8AC3E}">
        <p14:creationId xmlns:p14="http://schemas.microsoft.com/office/powerpoint/2010/main" val="643502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2.6. Form </a:t>
            </a:r>
            <a:endParaRPr lang="en-US" sz="3200" b="1">
              <a:solidFill>
                <a:schemeClr val="bg1">
                  <a:lumMod val="10000"/>
                </a:schemeClr>
              </a:solidFill>
              <a:latin typeface="Times New Roman" pitchFamily="18" charset="0"/>
              <a:cs typeface="Times New Roman" pitchFamily="18" charset="0"/>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668" y="1700808"/>
            <a:ext cx="6287377" cy="3867690"/>
          </a:xfrm>
          <a:prstGeom prst="rect">
            <a:avLst/>
          </a:prstGeom>
        </p:spPr>
      </p:pic>
      <p:sp>
        <p:nvSpPr>
          <p:cNvPr id="6" name="Rectangle 5"/>
          <p:cNvSpPr/>
          <p:nvPr/>
        </p:nvSpPr>
        <p:spPr>
          <a:xfrm>
            <a:off x="0" y="6488668"/>
            <a:ext cx="6066420" cy="369332"/>
          </a:xfrm>
          <a:prstGeom prst="rect">
            <a:avLst/>
          </a:prstGeom>
        </p:spPr>
        <p:txBody>
          <a:bodyPr wrap="square">
            <a:spAutoFit/>
          </a:bodyPr>
          <a:lstStyle/>
          <a:p>
            <a:r>
              <a:rPr lang="en-US" i="1"/>
              <a:t>https://openplanning.net/11969/bootstrap-form</a:t>
            </a:r>
          </a:p>
        </p:txBody>
      </p:sp>
    </p:spTree>
    <p:extLst>
      <p:ext uri="{BB962C8B-B14F-4D97-AF65-F5344CB8AC3E}">
        <p14:creationId xmlns:p14="http://schemas.microsoft.com/office/powerpoint/2010/main" val="2688343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2.6. Form </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07" y="1520788"/>
            <a:ext cx="8688012" cy="4229690"/>
          </a:xfrm>
          <a:prstGeom prst="rect">
            <a:avLst/>
          </a:prstGeom>
        </p:spPr>
      </p:pic>
      <p:sp>
        <p:nvSpPr>
          <p:cNvPr id="6" name="Rectangle 5"/>
          <p:cNvSpPr/>
          <p:nvPr/>
        </p:nvSpPr>
        <p:spPr>
          <a:xfrm>
            <a:off x="0" y="6488668"/>
            <a:ext cx="6066420" cy="369332"/>
          </a:xfrm>
          <a:prstGeom prst="rect">
            <a:avLst/>
          </a:prstGeom>
        </p:spPr>
        <p:txBody>
          <a:bodyPr wrap="square">
            <a:spAutoFit/>
          </a:bodyPr>
          <a:lstStyle/>
          <a:p>
            <a:r>
              <a:rPr lang="en-US" i="1"/>
              <a:t>https://openplanning.net/11969/bootstrap-form</a:t>
            </a:r>
          </a:p>
        </p:txBody>
      </p:sp>
    </p:spTree>
    <p:extLst>
      <p:ext uri="{BB962C8B-B14F-4D97-AF65-F5344CB8AC3E}">
        <p14:creationId xmlns:p14="http://schemas.microsoft.com/office/powerpoint/2010/main" val="34215137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2.7. Button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07503" y="1351368"/>
            <a:ext cx="8945171" cy="1569660"/>
          </a:xfrm>
          <a:prstGeom prst="rect">
            <a:avLst/>
          </a:prstGeom>
        </p:spPr>
        <p:txBody>
          <a:bodyPr wrap="square">
            <a:spAutoFit/>
          </a:bodyPr>
          <a:lstStyle/>
          <a:p>
            <a:pPr algn="just"/>
            <a:r>
              <a:rPr lang="vi-VN" sz="2400">
                <a:latin typeface="+mj-lt"/>
              </a:rPr>
              <a:t>Bootstrap cung cấp 4 kiểu button: cơ bản, chính, phụ, thành công, thông tin, cảnh báo, nguy hiểm, tối màu, màu xám, và link, giống như kiểu các </a:t>
            </a:r>
            <a:r>
              <a:rPr lang="vi-VN" sz="2400">
                <a:solidFill>
                  <a:srgbClr val="003399"/>
                </a:solidFill>
                <a:latin typeface="+mj-lt"/>
                <a:hlinkClick r:id="rId3" tooltip="Màu trong Bootstrap"/>
              </a:rPr>
              <a:t>class màu trong Bootstrap</a:t>
            </a:r>
            <a:r>
              <a:rPr lang="vi-VN" sz="2400">
                <a:latin typeface="+mj-lt"/>
              </a:rPr>
              <a:t> vậy.</a:t>
            </a:r>
          </a:p>
          <a:p>
            <a:pPr algn="just"/>
            <a:r>
              <a:rPr lang="vi-VN" sz="2400">
                <a:latin typeface="+mj-lt"/>
              </a:rPr>
              <a:t>Để sử dụng các kiểu này bạn sẽ có cấu trúc là:</a:t>
            </a:r>
            <a:endParaRPr lang="vi-VN" sz="2400" b="0" i="0">
              <a:effectLst/>
              <a:latin typeface="+mj-lt"/>
            </a:endParaRPr>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942" y="2873127"/>
            <a:ext cx="7505011" cy="3528367"/>
          </a:xfrm>
          <a:prstGeom prst="rect">
            <a:avLst/>
          </a:prstGeom>
        </p:spPr>
      </p:pic>
      <p:pic>
        <p:nvPicPr>
          <p:cNvPr id="13315" name="Picture 3" descr="Các kiểu button trong Bootstrap"/>
          <p:cNvPicPr>
            <a:picLocks noChangeAspect="1" noChangeArrowheads="1"/>
          </p:cNvPicPr>
          <p:nvPr/>
        </p:nvPicPr>
        <p:blipFill rotWithShape="1">
          <a:blip r:embed="rId5">
            <a:extLst>
              <a:ext uri="{28A0092B-C50C-407E-A947-70E740481C1C}">
                <a14:useLocalDpi xmlns:a14="http://schemas.microsoft.com/office/drawing/2010/main" val="0"/>
              </a:ext>
            </a:extLst>
          </a:blip>
          <a:srcRect r="11952"/>
          <a:stretch/>
        </p:blipFill>
        <p:spPr bwMode="auto">
          <a:xfrm>
            <a:off x="4491" y="5669422"/>
            <a:ext cx="4450380" cy="117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9776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2.7. Button </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79512" y="1354396"/>
            <a:ext cx="4572000" cy="369332"/>
          </a:xfrm>
          <a:prstGeom prst="rect">
            <a:avLst/>
          </a:prstGeom>
        </p:spPr>
        <p:txBody>
          <a:bodyPr>
            <a:spAutoFit/>
          </a:bodyPr>
          <a:lstStyle/>
          <a:p>
            <a:r>
              <a:rPr lang="vi-VN" b="1">
                <a:latin typeface="Arial" panose="020B0604020202020204" pitchFamily="34" charset="0"/>
              </a:rPr>
              <a:t>Tạo button chỉ có </a:t>
            </a:r>
            <a:r>
              <a:rPr lang="vi-VN" b="1">
                <a:latin typeface="Arial" panose="020B0604020202020204" pitchFamily="34" charset="0"/>
              </a:rPr>
              <a:t>đường </a:t>
            </a:r>
            <a:r>
              <a:rPr lang="vi-VN" b="1" smtClean="0">
                <a:latin typeface="Arial" panose="020B0604020202020204" pitchFamily="34" charset="0"/>
              </a:rPr>
              <a:t>viền</a:t>
            </a:r>
            <a:endParaRPr lang="vi-VN" b="1">
              <a:latin typeface="Arial" panose="020B0604020202020204"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79024"/>
            <a:ext cx="8757528" cy="2746120"/>
          </a:xfrm>
          <a:prstGeom prst="rect">
            <a:avLst/>
          </a:prstGeom>
        </p:spPr>
      </p:pic>
      <p:pic>
        <p:nvPicPr>
          <p:cNvPr id="18434" name="Picture 2" descr="Button chỉ có đường viề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52" y="4980440"/>
            <a:ext cx="6987232" cy="14368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34834"/>
            <a:ext cx="6624228" cy="369332"/>
          </a:xfrm>
          <a:prstGeom prst="rect">
            <a:avLst/>
          </a:prstGeom>
        </p:spPr>
        <p:txBody>
          <a:bodyPr wrap="square">
            <a:spAutoFit/>
          </a:bodyPr>
          <a:lstStyle/>
          <a:p>
            <a:r>
              <a:rPr lang="en-US" i="1"/>
              <a:t>https://quantrimang.com/button-bootstrap-173698</a:t>
            </a:r>
          </a:p>
        </p:txBody>
      </p:sp>
    </p:spTree>
    <p:extLst>
      <p:ext uri="{BB962C8B-B14F-4D97-AF65-F5344CB8AC3E}">
        <p14:creationId xmlns:p14="http://schemas.microsoft.com/office/powerpoint/2010/main" val="1172442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1.1. Bootstrap là gì?</a:t>
            </a:r>
            <a:endParaRPr lang="en-US" sz="3200" b="1">
              <a:solidFill>
                <a:schemeClr val="bg1">
                  <a:lumMod val="10000"/>
                </a:schemeClr>
              </a:solidFill>
              <a:latin typeface="Times New Roman" pitchFamily="18" charset="0"/>
              <a:cs typeface="Times New Roman" pitchFamily="18" charset="0"/>
            </a:endParaRPr>
          </a:p>
        </p:txBody>
      </p:sp>
      <p:pic>
        <p:nvPicPr>
          <p:cNvPr id="1028" name="Picture 4" descr="Phân biệt giữa Bootstrap 4 và Bootstrap 5 - Cao Đẳng FPT Polytechnic xét  tuyển cao đẳ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752850"/>
            <a:ext cx="5514975"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ự khác nhau giữa Bootstrap 3 và Bootstrap 4 - Phần 1 | CodeWebDao.Com"/>
          <p:cNvPicPr>
            <a:picLocks noChangeAspect="1" noChangeArrowheads="1"/>
          </p:cNvPicPr>
          <p:nvPr/>
        </p:nvPicPr>
        <p:blipFill rotWithShape="1">
          <a:blip r:embed="rId4">
            <a:extLst>
              <a:ext uri="{28A0092B-C50C-407E-A947-70E740481C1C}">
                <a14:useLocalDpi xmlns:a14="http://schemas.microsoft.com/office/drawing/2010/main" val="0"/>
              </a:ext>
            </a:extLst>
          </a:blip>
          <a:srcRect t="19159" b="10344"/>
          <a:stretch/>
        </p:blipFill>
        <p:spPr bwMode="auto">
          <a:xfrm>
            <a:off x="0" y="1310370"/>
            <a:ext cx="6110501" cy="269469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172425" y="1253561"/>
            <a:ext cx="2798641" cy="280831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89284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2.8. Hình ảnh</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79512" y="1603307"/>
            <a:ext cx="8748972" cy="1015663"/>
          </a:xfrm>
          <a:prstGeom prst="rect">
            <a:avLst/>
          </a:prstGeom>
        </p:spPr>
        <p:txBody>
          <a:bodyPr wrap="square">
            <a:spAutoFit/>
          </a:bodyPr>
          <a:lstStyle/>
          <a:p>
            <a:pPr algn="just"/>
            <a:r>
              <a:rPr lang="en-US" sz="2000" b="1">
                <a:solidFill>
                  <a:srgbClr val="080823"/>
                </a:solidFill>
                <a:latin typeface="Times New Roman" panose="02020603050405020304" pitchFamily="18" charset="0"/>
                <a:cs typeface="Times New Roman" panose="02020603050405020304" pitchFamily="18" charset="0"/>
              </a:rPr>
              <a:t>Bootstrap bo góc hình ảnh</a:t>
            </a:r>
            <a:endParaRPr lang="en-US" sz="2000">
              <a:solidFill>
                <a:srgbClr val="080823"/>
              </a:solidFill>
              <a:latin typeface="Times New Roman" panose="02020603050405020304" pitchFamily="18" charset="0"/>
              <a:cs typeface="Times New Roman" panose="02020603050405020304" pitchFamily="18" charset="0"/>
            </a:endParaRPr>
          </a:p>
          <a:p>
            <a:pPr algn="just"/>
            <a:r>
              <a:rPr lang="en-US" sz="2000">
                <a:solidFill>
                  <a:srgbClr val="080823"/>
                </a:solidFill>
                <a:latin typeface="Times New Roman" panose="02020603050405020304" pitchFamily="18" charset="0"/>
                <a:cs typeface="Times New Roman" panose="02020603050405020304" pitchFamily="18" charset="0"/>
              </a:rPr>
              <a:t>Để bo góc hình ảnh, chúng ta sử dụng lớp </a:t>
            </a:r>
            <a:r>
              <a:rPr lang="en-US" sz="2000" b="1">
                <a:solidFill>
                  <a:srgbClr val="080823"/>
                </a:solidFill>
                <a:latin typeface="Times New Roman" panose="02020603050405020304" pitchFamily="18" charset="0"/>
                <a:cs typeface="Times New Roman" panose="02020603050405020304" pitchFamily="18" charset="0"/>
              </a:rPr>
              <a:t>.rounded</a:t>
            </a:r>
            <a:r>
              <a:rPr lang="en-US" sz="2000">
                <a:solidFill>
                  <a:srgbClr val="080823"/>
                </a:solidFill>
                <a:latin typeface="Times New Roman" panose="02020603050405020304" pitchFamily="18" charset="0"/>
                <a:cs typeface="Times New Roman" panose="02020603050405020304" pitchFamily="18" charset="0"/>
              </a:rPr>
              <a:t> (</a:t>
            </a:r>
            <a:r>
              <a:rPr lang="en-US" sz="2000" i="1">
                <a:solidFill>
                  <a:srgbClr val="080823"/>
                </a:solidFill>
                <a:latin typeface="Times New Roman" panose="02020603050405020304" pitchFamily="18" charset="0"/>
                <a:cs typeface="Times New Roman" panose="02020603050405020304" pitchFamily="18" charset="0"/>
              </a:rPr>
              <a:t>tuy nhiên trình duyệt IE8 không hỗ trợ lớp này</a:t>
            </a:r>
            <a:r>
              <a:rPr lang="en-US" sz="2000">
                <a:solidFill>
                  <a:srgbClr val="080823"/>
                </a:solidFill>
                <a:latin typeface="Times New Roman" panose="02020603050405020304" pitchFamily="18" charset="0"/>
                <a:cs typeface="Times New Roman" panose="02020603050405020304" pitchFamily="18" charset="0"/>
              </a:rPr>
              <a:t>).</a:t>
            </a:r>
            <a:endParaRPr lang="en-US" sz="2000" b="0" i="0">
              <a:solidFill>
                <a:srgbClr val="08082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85962" y="2748308"/>
            <a:ext cx="8634509" cy="1015663"/>
          </a:xfrm>
          <a:prstGeom prst="rect">
            <a:avLst/>
          </a:prstGeom>
        </p:spPr>
        <p:txBody>
          <a:bodyPr wrap="square">
            <a:spAutoFit/>
          </a:bodyPr>
          <a:lstStyle/>
          <a:p>
            <a:pPr algn="just"/>
            <a:r>
              <a:rPr lang="en-US" sz="2000" b="1">
                <a:solidFill>
                  <a:srgbClr val="080823"/>
                </a:solidFill>
                <a:latin typeface="Times New Roman" panose="02020603050405020304" pitchFamily="18" charset="0"/>
                <a:cs typeface="Times New Roman" panose="02020603050405020304" pitchFamily="18" charset="0"/>
              </a:rPr>
              <a:t>Bootstrap bo tròn hình ảnh</a:t>
            </a:r>
            <a:endParaRPr lang="en-US" sz="2000">
              <a:solidFill>
                <a:srgbClr val="080823"/>
              </a:solidFill>
              <a:latin typeface="Times New Roman" panose="02020603050405020304" pitchFamily="18" charset="0"/>
              <a:cs typeface="Times New Roman" panose="02020603050405020304" pitchFamily="18" charset="0"/>
            </a:endParaRPr>
          </a:p>
          <a:p>
            <a:pPr algn="just"/>
            <a:r>
              <a:rPr lang="en-US" sz="2000">
                <a:solidFill>
                  <a:srgbClr val="080823"/>
                </a:solidFill>
                <a:latin typeface="Times New Roman" panose="02020603050405020304" pitchFamily="18" charset="0"/>
                <a:cs typeface="Times New Roman" panose="02020603050405020304" pitchFamily="18" charset="0"/>
              </a:rPr>
              <a:t>Khi sử dụng lớp </a:t>
            </a:r>
            <a:r>
              <a:rPr lang="en-US" sz="2000" b="1">
                <a:solidFill>
                  <a:srgbClr val="080823"/>
                </a:solidFill>
                <a:latin typeface="Times New Roman" panose="02020603050405020304" pitchFamily="18" charset="0"/>
                <a:cs typeface="Times New Roman" panose="02020603050405020304" pitchFamily="18" charset="0"/>
              </a:rPr>
              <a:t>.rounded-circle</a:t>
            </a:r>
            <a:r>
              <a:rPr lang="en-US" sz="2000" i="1">
                <a:solidFill>
                  <a:srgbClr val="080823"/>
                </a:solidFill>
                <a:latin typeface="Times New Roman" panose="02020603050405020304" pitchFamily="18" charset="0"/>
                <a:cs typeface="Times New Roman" panose="02020603050405020304" pitchFamily="18" charset="0"/>
              </a:rPr>
              <a:t>, </a:t>
            </a:r>
            <a:r>
              <a:rPr lang="en-US" sz="2000">
                <a:solidFill>
                  <a:srgbClr val="080823"/>
                </a:solidFill>
                <a:latin typeface="Times New Roman" panose="02020603050405020304" pitchFamily="18" charset="0"/>
                <a:cs typeface="Times New Roman" panose="02020603050405020304" pitchFamily="18" charset="0"/>
              </a:rPr>
              <a:t>hình ảnh sẽ hiển thị theo kiểu bo tròn (</a:t>
            </a:r>
            <a:r>
              <a:rPr lang="en-US" sz="2000" i="1">
                <a:solidFill>
                  <a:srgbClr val="080823"/>
                </a:solidFill>
                <a:latin typeface="Times New Roman" panose="02020603050405020304" pitchFamily="18" charset="0"/>
                <a:cs typeface="Times New Roman" panose="02020603050405020304" pitchFamily="18" charset="0"/>
              </a:rPr>
              <a:t>tuy nhiên trình duyệt IE8 không hỗ trợ lớp này</a:t>
            </a:r>
            <a:r>
              <a:rPr lang="en-US" sz="2000">
                <a:solidFill>
                  <a:srgbClr val="080823"/>
                </a:solidFill>
                <a:latin typeface="Times New Roman" panose="02020603050405020304" pitchFamily="18" charset="0"/>
                <a:cs typeface="Times New Roman" panose="02020603050405020304" pitchFamily="18" charset="0"/>
              </a:rPr>
              <a:t>).</a:t>
            </a:r>
            <a:endParaRPr lang="en-US" sz="2000" b="0" i="0">
              <a:solidFill>
                <a:srgbClr val="080823"/>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171930" y="4029165"/>
            <a:ext cx="8756554" cy="707886"/>
          </a:xfrm>
          <a:prstGeom prst="rect">
            <a:avLst/>
          </a:prstGeom>
        </p:spPr>
        <p:txBody>
          <a:bodyPr wrap="square">
            <a:spAutoFit/>
          </a:bodyPr>
          <a:lstStyle/>
          <a:p>
            <a:pPr algn="just"/>
            <a:r>
              <a:rPr lang="en-US" sz="2000" b="1">
                <a:solidFill>
                  <a:srgbClr val="080823"/>
                </a:solidFill>
                <a:latin typeface="Times New Roman" panose="02020603050405020304" pitchFamily="18" charset="0"/>
                <a:cs typeface="Times New Roman" panose="02020603050405020304" pitchFamily="18" charset="0"/>
              </a:rPr>
              <a:t>Bootstrap hiển thị hình ảnh thumbnail</a:t>
            </a:r>
            <a:endParaRPr lang="en-US" sz="2000">
              <a:solidFill>
                <a:srgbClr val="080823"/>
              </a:solidFill>
              <a:latin typeface="Times New Roman" panose="02020603050405020304" pitchFamily="18" charset="0"/>
              <a:cs typeface="Times New Roman" panose="02020603050405020304" pitchFamily="18" charset="0"/>
            </a:endParaRPr>
          </a:p>
          <a:p>
            <a:pPr algn="just"/>
            <a:r>
              <a:rPr lang="en-US" sz="2000">
                <a:solidFill>
                  <a:srgbClr val="080823"/>
                </a:solidFill>
                <a:latin typeface="Times New Roman" panose="02020603050405020304" pitchFamily="18" charset="0"/>
                <a:cs typeface="Times New Roman" panose="02020603050405020304" pitchFamily="18" charset="0"/>
              </a:rPr>
              <a:t>Để tạo hình ảnh thumbnail với viền ở ngoài, chúng ta sử dụng lớp </a:t>
            </a:r>
            <a:r>
              <a:rPr lang="en-US" sz="2000" b="1">
                <a:solidFill>
                  <a:srgbClr val="080823"/>
                </a:solidFill>
                <a:latin typeface="Times New Roman" panose="02020603050405020304" pitchFamily="18" charset="0"/>
                <a:cs typeface="Times New Roman" panose="02020603050405020304" pitchFamily="18" charset="0"/>
              </a:rPr>
              <a:t>.img-thumbnail</a:t>
            </a:r>
            <a:r>
              <a:rPr lang="en-US" sz="2000">
                <a:solidFill>
                  <a:srgbClr val="080823"/>
                </a:solidFill>
                <a:latin typeface="Times New Roman" panose="02020603050405020304" pitchFamily="18" charset="0"/>
                <a:cs typeface="Times New Roman" panose="02020603050405020304" pitchFamily="18" charset="0"/>
              </a:rPr>
              <a:t>.</a:t>
            </a:r>
            <a:endParaRPr lang="en-US" sz="2000" b="0" i="0">
              <a:solidFill>
                <a:srgbClr val="080823"/>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189321" y="5148966"/>
            <a:ext cx="8631150" cy="1631216"/>
          </a:xfrm>
          <a:prstGeom prst="rect">
            <a:avLst/>
          </a:prstGeom>
        </p:spPr>
        <p:txBody>
          <a:bodyPr wrap="square">
            <a:spAutoFit/>
          </a:bodyPr>
          <a:lstStyle/>
          <a:p>
            <a:pPr algn="just"/>
            <a:r>
              <a:rPr lang="en-US" sz="2000" b="1">
                <a:solidFill>
                  <a:srgbClr val="080823"/>
                </a:solidFill>
                <a:latin typeface="Times New Roman" panose="02020603050405020304" pitchFamily="18" charset="0"/>
                <a:cs typeface="Times New Roman" panose="02020603050405020304" pitchFamily="18" charset="0"/>
              </a:rPr>
              <a:t>Bootstrap hiển thị hình ảnh thumbnail</a:t>
            </a:r>
            <a:endParaRPr lang="en-US" sz="2000">
              <a:solidFill>
                <a:srgbClr val="080823"/>
              </a:solidFill>
              <a:latin typeface="Times New Roman" panose="02020603050405020304" pitchFamily="18" charset="0"/>
              <a:cs typeface="Times New Roman" panose="02020603050405020304" pitchFamily="18" charset="0"/>
            </a:endParaRPr>
          </a:p>
          <a:p>
            <a:pPr algn="just"/>
            <a:r>
              <a:rPr lang="en-US" sz="2000">
                <a:solidFill>
                  <a:srgbClr val="080823"/>
                </a:solidFill>
                <a:latin typeface="Times New Roman" panose="02020603050405020304" pitchFamily="18" charset="0"/>
                <a:cs typeface="Times New Roman" panose="02020603050405020304" pitchFamily="18" charset="0"/>
              </a:rPr>
              <a:t>Để tạo hình ảnh thumbnail với viền ở ngoài, chúng ta sử dụng lớp </a:t>
            </a:r>
            <a:r>
              <a:rPr lang="en-US" sz="2000" b="1">
                <a:solidFill>
                  <a:srgbClr val="080823"/>
                </a:solidFill>
                <a:latin typeface="Times New Roman" panose="02020603050405020304" pitchFamily="18" charset="0"/>
                <a:cs typeface="Times New Roman" panose="02020603050405020304" pitchFamily="18" charset="0"/>
              </a:rPr>
              <a:t>.</a:t>
            </a:r>
            <a:r>
              <a:rPr lang="en-US" sz="2000" b="1">
                <a:solidFill>
                  <a:srgbClr val="080823"/>
                </a:solidFill>
                <a:latin typeface="Times New Roman" panose="02020603050405020304" pitchFamily="18" charset="0"/>
                <a:cs typeface="Times New Roman" panose="02020603050405020304" pitchFamily="18" charset="0"/>
              </a:rPr>
              <a:t>img-thumbnail</a:t>
            </a:r>
            <a:r>
              <a:rPr lang="en-US" sz="2000" smtClean="0">
                <a:solidFill>
                  <a:srgbClr val="080823"/>
                </a:solidFill>
                <a:latin typeface="Times New Roman" panose="02020603050405020304" pitchFamily="18" charset="0"/>
                <a:cs typeface="Times New Roman" panose="02020603050405020304" pitchFamily="18" charset="0"/>
              </a:rPr>
              <a:t>.</a:t>
            </a:r>
          </a:p>
          <a:p>
            <a:pPr algn="just"/>
            <a:r>
              <a:rPr lang="en-US" sz="2000">
                <a:latin typeface="Times New Roman" panose="02020603050405020304" pitchFamily="18" charset="0"/>
                <a:cs typeface="Times New Roman" panose="02020603050405020304" pitchFamily="18" charset="0"/>
              </a:rPr>
              <a:t>Để căn giữa hình ảnh, Bootstrap 4 hỗ trợ các lớp hữu dụng để làm việc này: </a:t>
            </a:r>
            <a:r>
              <a:rPr lang="en-US" sz="2000" b="1">
                <a:latin typeface="Times New Roman" panose="02020603050405020304" pitchFamily="18" charset="0"/>
                <a:cs typeface="Times New Roman" panose="02020603050405020304" pitchFamily="18" charset="0"/>
              </a:rPr>
              <a:t>.mx-auto</a:t>
            </a:r>
            <a:r>
              <a:rPr lang="en-US" sz="2000">
                <a:latin typeface="Times New Roman" panose="02020603050405020304" pitchFamily="18" charset="0"/>
                <a:cs typeface="Times New Roman" panose="02020603050405020304" pitchFamily="18" charset="0"/>
              </a:rPr>
              <a:t> (margin: auto) và</a:t>
            </a:r>
            <a:r>
              <a:rPr lang="en-US" sz="2000" b="1">
                <a:latin typeface="Times New Roman" panose="02020603050405020304" pitchFamily="18" charset="0"/>
                <a:cs typeface="Times New Roman" panose="02020603050405020304" pitchFamily="18" charset="0"/>
              </a:rPr>
              <a:t> .d-block</a:t>
            </a:r>
            <a:r>
              <a:rPr lang="en-US" sz="2000">
                <a:latin typeface="Times New Roman" panose="02020603050405020304" pitchFamily="18" charset="0"/>
                <a:cs typeface="Times New Roman" panose="02020603050405020304" pitchFamily="18" charset="0"/>
              </a:rPr>
              <a:t> (display: block).</a:t>
            </a:r>
            <a:endParaRPr lang="en-US" sz="2000" b="0" i="0">
              <a:solidFill>
                <a:srgbClr val="08082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 CSS cơ bản trong </a:t>
            </a:r>
            <a:r>
              <a:rPr lang="en-US" sz="3200" b="1">
                <a:solidFill>
                  <a:schemeClr val="bg1">
                    <a:lumMod val="10000"/>
                  </a:schemeClr>
                </a:solidFill>
                <a:latin typeface="Times New Roman" pitchFamily="18" charset="0"/>
                <a:cs typeface="Times New Roman" pitchFamily="18" charset="0"/>
              </a:rPr>
              <a:t>Bootstrap</a:t>
            </a:r>
            <a:r>
              <a:rPr lang="en-US" sz="3200" b="1" smtClean="0">
                <a:solidFill>
                  <a:schemeClr val="bg1">
                    <a:lumMod val="10000"/>
                  </a:schemeClr>
                </a:solidFill>
                <a:latin typeface="Times New Roman" pitchFamily="18" charset="0"/>
                <a:cs typeface="Times New Roman" pitchFamily="18" charset="0"/>
              </a:rPr>
              <a:t> </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2.8. Hình ảnh</a:t>
            </a:r>
            <a:endParaRPr lang="en-US" sz="3200" b="1">
              <a:solidFill>
                <a:schemeClr val="bg1">
                  <a:lumMod val="10000"/>
                </a:schemeClr>
              </a:solidFill>
              <a:latin typeface="Times New Roman" pitchFamily="18" charset="0"/>
              <a:cs typeface="Times New Roman" pitchFamily="18" charset="0"/>
            </a:endParaRPr>
          </a:p>
        </p:txBody>
      </p:sp>
      <p:sp>
        <p:nvSpPr>
          <p:cNvPr id="7" name="Rectangle 6"/>
          <p:cNvSpPr/>
          <p:nvPr/>
        </p:nvSpPr>
        <p:spPr>
          <a:xfrm>
            <a:off x="12174" y="1520788"/>
            <a:ext cx="8952313" cy="2308324"/>
          </a:xfrm>
          <a:prstGeom prst="rect">
            <a:avLst/>
          </a:prstGeom>
        </p:spPr>
        <p:txBody>
          <a:bodyPr wrap="square">
            <a:spAutoFit/>
          </a:bodyPr>
          <a:lstStyle/>
          <a:p>
            <a:r>
              <a:rPr lang="vi-VN" sz="2400" b="1">
                <a:solidFill>
                  <a:srgbClr val="080823"/>
                </a:solidFill>
                <a:latin typeface="+mj-lt"/>
              </a:rPr>
              <a:t>Hình ảnh đáp ứng</a:t>
            </a:r>
            <a:endParaRPr lang="vi-VN" sz="2400">
              <a:solidFill>
                <a:srgbClr val="080823"/>
              </a:solidFill>
              <a:latin typeface="+mj-lt"/>
            </a:endParaRPr>
          </a:p>
          <a:p>
            <a:r>
              <a:rPr lang="vi-VN" sz="2400">
                <a:solidFill>
                  <a:srgbClr val="080823"/>
                </a:solidFill>
                <a:latin typeface="+mj-lt"/>
              </a:rPr>
              <a:t>Hình ảnh có nhiều kích cỡ, cũng giống như màn hình vậy. Hình ảnh đáp ứng sẽ tự động điều chỉnh để phù hợp với kích thước của màn hình. Tạo hình ảnh đáp ứng bằng lớp </a:t>
            </a:r>
            <a:r>
              <a:rPr lang="vi-VN" sz="2400" b="1">
                <a:solidFill>
                  <a:srgbClr val="080823"/>
                </a:solidFill>
                <a:latin typeface="+mj-lt"/>
              </a:rPr>
              <a:t>.img-fluid</a:t>
            </a:r>
            <a:r>
              <a:rPr lang="vi-VN" sz="2400">
                <a:solidFill>
                  <a:srgbClr val="080823"/>
                </a:solidFill>
                <a:latin typeface="+mj-lt"/>
              </a:rPr>
              <a:t> trong thẻ </a:t>
            </a:r>
            <a:r>
              <a:rPr lang="vi-VN" sz="2400" b="1">
                <a:solidFill>
                  <a:srgbClr val="080823"/>
                </a:solidFill>
                <a:latin typeface="+mj-lt"/>
              </a:rPr>
              <a:t>&lt;img&gt;</a:t>
            </a:r>
            <a:r>
              <a:rPr lang="vi-VN" sz="2400">
                <a:solidFill>
                  <a:srgbClr val="080823"/>
                </a:solidFill>
                <a:latin typeface="+mj-lt"/>
              </a:rPr>
              <a:t>. Hình ảnh sẽ chia đúng tỷ lệ theo lớp cha của nó. Mặc định, lớp </a:t>
            </a:r>
            <a:r>
              <a:rPr lang="vi-VN" sz="2400" b="1">
                <a:solidFill>
                  <a:srgbClr val="080823"/>
                </a:solidFill>
                <a:latin typeface="+mj-lt"/>
              </a:rPr>
              <a:t>.img-fluid </a:t>
            </a:r>
            <a:r>
              <a:rPr lang="vi-VN" sz="2400">
                <a:solidFill>
                  <a:srgbClr val="080823"/>
                </a:solidFill>
                <a:latin typeface="+mj-lt"/>
              </a:rPr>
              <a:t>cung cấp </a:t>
            </a:r>
            <a:r>
              <a:rPr lang="vi-VN" sz="2400" b="1">
                <a:solidFill>
                  <a:srgbClr val="080823"/>
                </a:solidFill>
                <a:latin typeface="+mj-lt"/>
              </a:rPr>
              <a:t>max-width: 100% </a:t>
            </a:r>
            <a:r>
              <a:rPr lang="vi-VN" sz="2400">
                <a:solidFill>
                  <a:srgbClr val="080823"/>
                </a:solidFill>
                <a:latin typeface="+mj-lt"/>
              </a:rPr>
              <a:t>và </a:t>
            </a:r>
            <a:r>
              <a:rPr lang="vi-VN" sz="2400" b="1">
                <a:solidFill>
                  <a:srgbClr val="080823"/>
                </a:solidFill>
                <a:latin typeface="+mj-lt"/>
              </a:rPr>
              <a:t>height: auto</a:t>
            </a:r>
            <a:r>
              <a:rPr lang="vi-VN" sz="2400">
                <a:solidFill>
                  <a:srgbClr val="080823"/>
                </a:solidFill>
                <a:latin typeface="+mj-lt"/>
              </a:rPr>
              <a:t>.</a:t>
            </a:r>
            <a:endParaRPr lang="vi-VN" sz="2400" b="0" i="0">
              <a:solidFill>
                <a:srgbClr val="080823"/>
              </a:solidFill>
              <a:effectLst/>
              <a:latin typeface="+mj-lt"/>
            </a:endParaRPr>
          </a:p>
        </p:txBody>
      </p:sp>
      <p:sp>
        <p:nvSpPr>
          <p:cNvPr id="8" name="Rectangle 7"/>
          <p:cNvSpPr/>
          <p:nvPr/>
        </p:nvSpPr>
        <p:spPr>
          <a:xfrm>
            <a:off x="13510" y="6454962"/>
            <a:ext cx="8208912" cy="369332"/>
          </a:xfrm>
          <a:prstGeom prst="rect">
            <a:avLst/>
          </a:prstGeom>
        </p:spPr>
        <p:txBody>
          <a:bodyPr wrap="square">
            <a:spAutoFit/>
          </a:bodyPr>
          <a:lstStyle/>
          <a:p>
            <a:r>
              <a:rPr lang="en-US" i="1"/>
              <a:t>https://codegym.vn/blog/2020/06/29/hinh-anh-trong-bootstrap-4/</a:t>
            </a:r>
          </a:p>
        </p:txBody>
      </p:sp>
    </p:spTree>
    <p:extLst>
      <p:ext uri="{BB962C8B-B14F-4D97-AF65-F5344CB8AC3E}">
        <p14:creationId xmlns:p14="http://schemas.microsoft.com/office/powerpoint/2010/main" val="3095792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3.1. Font icon</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6959" y="1412776"/>
            <a:ext cx="8928484" cy="2862322"/>
          </a:xfrm>
          <a:prstGeom prst="rect">
            <a:avLst/>
          </a:prstGeom>
        </p:spPr>
        <p:txBody>
          <a:bodyPr wrap="square">
            <a:spAutoFit/>
          </a:bodyPr>
          <a:lstStyle/>
          <a:p>
            <a:pPr algn="just"/>
            <a:r>
              <a:rPr lang="vi-VN" sz="2000" b="1">
                <a:solidFill>
                  <a:srgbClr val="FF6347"/>
                </a:solidFill>
                <a:latin typeface="Noto Serif"/>
              </a:rPr>
              <a:t>Biểu Tượng Trong Bootstrap</a:t>
            </a:r>
            <a:endParaRPr lang="vi-VN" sz="2000">
              <a:solidFill>
                <a:srgbClr val="000000"/>
              </a:solidFill>
              <a:latin typeface="Noto Serif"/>
            </a:endParaRPr>
          </a:p>
          <a:p>
            <a:pPr algn="just"/>
            <a:r>
              <a:rPr lang="vi-VN" sz="2000">
                <a:solidFill>
                  <a:srgbClr val="000000"/>
                </a:solidFill>
                <a:latin typeface="Noto Serif"/>
              </a:rPr>
              <a:t>Khác với Bootstrap 3 bao gồm Glyphicon (các font icon) trong định dạng font chữ, phiên bản Bootstrap 4 không có thư viện biểu tượng theo mặc định.</a:t>
            </a:r>
          </a:p>
          <a:p>
            <a:pPr algn="just"/>
            <a:r>
              <a:rPr lang="vi-VN" sz="2000">
                <a:solidFill>
                  <a:srgbClr val="000000"/>
                </a:solidFill>
                <a:latin typeface="Noto Serif"/>
              </a:rPr>
              <a:t>Tuy nhiên nếu muốn chúng ta vẫn có thể thêm các biểu tượng trong dự án của mình bằng cách sử dụng thư viện biểu tượng dựa trên font chữ bên ngoài. Thư viện phổ biến nhất và tương thích với Bootstrap phải kể đến Font Awesome, bao gồm 675 biểu tượng khác nhau có sẵn ở định dạng font chữ.</a:t>
            </a:r>
          </a:p>
          <a:p>
            <a:pPr algn="just"/>
            <a:r>
              <a:rPr lang="vi-VN" sz="2000">
                <a:solidFill>
                  <a:srgbClr val="000000"/>
                </a:solidFill>
                <a:latin typeface="Noto Serif"/>
              </a:rPr>
              <a:t>Lợi thế của việc sử dụng các font icon là chúng ta có thể tạo các biểu tượng với các màu sắc bất kỳ bằng cách sử dụng thuộc tính </a:t>
            </a:r>
            <a:r>
              <a:rPr lang="vi-VN" sz="2000" b="1">
                <a:solidFill>
                  <a:srgbClr val="FF6347"/>
                </a:solidFill>
                <a:latin typeface="Noto Serif"/>
              </a:rPr>
              <a:t>color </a:t>
            </a:r>
            <a:r>
              <a:rPr lang="vi-VN" sz="2000">
                <a:solidFill>
                  <a:srgbClr val="000000"/>
                </a:solidFill>
                <a:latin typeface="Noto Serif"/>
              </a:rPr>
              <a:t>trong CSS.</a:t>
            </a:r>
            <a:endParaRPr lang="vi-VN" sz="2000" b="0" i="0">
              <a:solidFill>
                <a:srgbClr val="000000"/>
              </a:solidFill>
              <a:effectLst/>
              <a:latin typeface="Noto Serif"/>
            </a:endParaRPr>
          </a:p>
        </p:txBody>
      </p:sp>
    </p:spTree>
    <p:extLst>
      <p:ext uri="{BB962C8B-B14F-4D97-AF65-F5344CB8AC3E}">
        <p14:creationId xmlns:p14="http://schemas.microsoft.com/office/powerpoint/2010/main" val="20389006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3.1. Font icon</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276342" y="1354432"/>
            <a:ext cx="8424936" cy="1631216"/>
          </a:xfrm>
          <a:prstGeom prst="rect">
            <a:avLst/>
          </a:prstGeom>
        </p:spPr>
        <p:txBody>
          <a:bodyPr wrap="square">
            <a:spAutoFit/>
          </a:bodyPr>
          <a:lstStyle/>
          <a:p>
            <a:pPr algn="just"/>
            <a:r>
              <a:rPr lang="vi-VN" sz="2000" b="1">
                <a:solidFill>
                  <a:srgbClr val="FF6347"/>
                </a:solidFill>
                <a:latin typeface="Noto Serif"/>
              </a:rPr>
              <a:t>Thêm Font Awesome Trong Bootstrap</a:t>
            </a:r>
            <a:endParaRPr lang="vi-VN" sz="2000">
              <a:solidFill>
                <a:srgbClr val="000000"/>
              </a:solidFill>
              <a:latin typeface="Noto Serif"/>
            </a:endParaRPr>
          </a:p>
          <a:p>
            <a:pPr algn="just"/>
            <a:r>
              <a:rPr lang="vi-VN" sz="2000">
                <a:solidFill>
                  <a:srgbClr val="000000"/>
                </a:solidFill>
                <a:latin typeface="Noto Serif"/>
              </a:rPr>
              <a:t>Chúng ta chỉ cần sử dụng link CDN font-awesome có sẵn để thêm các biểu tượng font-awesome vào dự án của mình. Về cơ bản link CDN trỏ đến file CSS từ xa có chứa các lớp cần thiết để tạo các biểu tượng khác nhau.</a:t>
            </a:r>
            <a:endParaRPr lang="vi-VN" sz="2000" b="0" i="0">
              <a:solidFill>
                <a:srgbClr val="000000"/>
              </a:solidFill>
              <a:effectLst/>
              <a:latin typeface="Noto Serif"/>
            </a:endParaRPr>
          </a:p>
        </p:txBody>
      </p:sp>
      <p:sp>
        <p:nvSpPr>
          <p:cNvPr id="4" name="Rectangle 3"/>
          <p:cNvSpPr/>
          <p:nvPr/>
        </p:nvSpPr>
        <p:spPr>
          <a:xfrm>
            <a:off x="287524" y="2939863"/>
            <a:ext cx="8604956" cy="1477328"/>
          </a:xfrm>
          <a:prstGeom prst="rect">
            <a:avLst/>
          </a:prstGeom>
          <a:ln>
            <a:solidFill>
              <a:srgbClr val="FF0000"/>
            </a:solidFill>
          </a:ln>
        </p:spPr>
        <p:txBody>
          <a:bodyPr wrap="square">
            <a:spAutoFit/>
          </a:bodyPr>
          <a:lstStyle/>
          <a:p>
            <a:r>
              <a:rPr lang="en-US">
                <a:solidFill>
                  <a:srgbClr val="000000"/>
                </a:solidFill>
                <a:latin typeface="Consolas" panose="020B0609020204030204" pitchFamily="49" charset="0"/>
              </a:rPr>
              <a:t>&lt;!-- Font Awesome CSS --&gt; &lt;link rel=</a:t>
            </a:r>
            <a:r>
              <a:rPr lang="en-US">
                <a:solidFill>
                  <a:srgbClr val="A67F59"/>
                </a:solidFill>
                <a:latin typeface="Consolas" panose="020B0609020204030204" pitchFamily="49" charset="0"/>
              </a:rPr>
              <a:t>"stylesheet"</a:t>
            </a:r>
            <a:r>
              <a:rPr lang="en-US">
                <a:solidFill>
                  <a:srgbClr val="000000"/>
                </a:solidFill>
                <a:latin typeface="Consolas" panose="020B0609020204030204" pitchFamily="49" charset="0"/>
              </a:rPr>
              <a:t> href=</a:t>
            </a:r>
            <a:r>
              <a:rPr lang="en-US">
                <a:solidFill>
                  <a:srgbClr val="A67F59"/>
                </a:solidFill>
                <a:latin typeface="Consolas" panose="020B0609020204030204" pitchFamily="49" charset="0"/>
              </a:rPr>
              <a:t>"https://stackpath.bootstrapcdn.com/font-awesome/4.7.0/css/font-awesome.min.css"</a:t>
            </a:r>
            <a:r>
              <a:rPr lang="en-US">
                <a:solidFill>
                  <a:srgbClr val="000000"/>
                </a:solidFill>
                <a:latin typeface="Consolas" panose="020B0609020204030204" pitchFamily="49" charset="0"/>
              </a:rPr>
              <a:t> integrity=</a:t>
            </a:r>
            <a:r>
              <a:rPr lang="en-US">
                <a:solidFill>
                  <a:srgbClr val="A67F59"/>
                </a:solidFill>
                <a:latin typeface="Consolas" panose="020B0609020204030204" pitchFamily="49" charset="0"/>
              </a:rPr>
              <a:t>"sha384-wvfXpqpZZVQGK6TAh5PVlGOfQNHSoD2xbE+QkPxCAFlNEevoEH3Sl0sibVcOQVnN"</a:t>
            </a:r>
            <a:r>
              <a:rPr lang="en-US">
                <a:solidFill>
                  <a:srgbClr val="000000"/>
                </a:solidFill>
                <a:latin typeface="Consolas" panose="020B0609020204030204" pitchFamily="49" charset="0"/>
              </a:rPr>
              <a:t> crossorigin=</a:t>
            </a:r>
            <a:r>
              <a:rPr lang="en-US">
                <a:solidFill>
                  <a:srgbClr val="A67F59"/>
                </a:solidFill>
                <a:latin typeface="Consolas" panose="020B0609020204030204" pitchFamily="49" charset="0"/>
              </a:rPr>
              <a:t>"anonymous"</a:t>
            </a:r>
            <a:r>
              <a:rPr lang="en-US">
                <a:solidFill>
                  <a:srgbClr val="000000"/>
                </a:solidFill>
                <a:latin typeface="Consolas" panose="020B0609020204030204" pitchFamily="49" charset="0"/>
              </a:rPr>
              <a:t>&gt;</a:t>
            </a:r>
            <a:endParaRPr lang="en-US"/>
          </a:p>
        </p:txBody>
      </p:sp>
      <p:sp>
        <p:nvSpPr>
          <p:cNvPr id="6" name="Rectangle 5"/>
          <p:cNvSpPr/>
          <p:nvPr/>
        </p:nvSpPr>
        <p:spPr>
          <a:xfrm>
            <a:off x="276342" y="4492944"/>
            <a:ext cx="6557486" cy="369332"/>
          </a:xfrm>
          <a:prstGeom prst="rect">
            <a:avLst/>
          </a:prstGeom>
          <a:ln>
            <a:solidFill>
              <a:srgbClr val="FF0000"/>
            </a:solidFill>
          </a:ln>
        </p:spPr>
        <p:txBody>
          <a:bodyPr wrap="square">
            <a:spAutoFit/>
          </a:bodyPr>
          <a:lstStyle/>
          <a:p>
            <a:r>
              <a:rPr lang="en-US">
                <a:solidFill>
                  <a:srgbClr val="000000"/>
                </a:solidFill>
                <a:latin typeface="Consolas" panose="020B0609020204030204" pitchFamily="49" charset="0"/>
              </a:rPr>
              <a:t>&lt;h1&gt;&lt;i class=</a:t>
            </a:r>
            <a:r>
              <a:rPr lang="en-US">
                <a:solidFill>
                  <a:srgbClr val="A67F59"/>
                </a:solidFill>
                <a:latin typeface="Consolas" panose="020B0609020204030204" pitchFamily="49" charset="0"/>
              </a:rPr>
              <a:t>"fa fa-globe"</a:t>
            </a:r>
            <a:r>
              <a:rPr lang="en-US">
                <a:solidFill>
                  <a:srgbClr val="000000"/>
                </a:solidFill>
                <a:latin typeface="Consolas" panose="020B0609020204030204" pitchFamily="49" charset="0"/>
              </a:rPr>
              <a:t>&gt;&lt;/i&gt; Hello</a:t>
            </a:r>
            <a:r>
              <a:rPr lang="en-US">
                <a:solidFill>
                  <a:srgbClr val="5F6364"/>
                </a:solidFill>
                <a:latin typeface="Consolas" panose="020B0609020204030204" pitchFamily="49" charset="0"/>
              </a:rPr>
              <a:t>,</a:t>
            </a:r>
            <a:r>
              <a:rPr lang="en-US">
                <a:solidFill>
                  <a:srgbClr val="000000"/>
                </a:solidFill>
                <a:latin typeface="Consolas" panose="020B0609020204030204" pitchFamily="49" charset="0"/>
              </a:rPr>
              <a:t> world!&lt;/h1&gt;</a:t>
            </a:r>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24" y="5055161"/>
            <a:ext cx="4140463" cy="828092"/>
          </a:xfrm>
          <a:prstGeom prst="rect">
            <a:avLst/>
          </a:prstGeom>
        </p:spPr>
      </p:pic>
      <p:pic>
        <p:nvPicPr>
          <p:cNvPr id="19458" name="Picture 2" descr="bieu tuong trong bootstrap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707" y="4935972"/>
            <a:ext cx="3582241" cy="10664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1754" y="6404531"/>
            <a:ext cx="7920625" cy="369332"/>
          </a:xfrm>
          <a:prstGeom prst="rect">
            <a:avLst/>
          </a:prstGeom>
        </p:spPr>
        <p:txBody>
          <a:bodyPr wrap="square">
            <a:spAutoFit/>
          </a:bodyPr>
          <a:lstStyle/>
          <a:p>
            <a:r>
              <a:rPr lang="en-US" i="1">
                <a:solidFill>
                  <a:srgbClr val="FF0000"/>
                </a:solidFill>
              </a:rPr>
              <a:t>https://timoday.edu.vn/bai-14-css-icons-them-bieu-tuong-vao-trang-web/</a:t>
            </a:r>
          </a:p>
        </p:txBody>
      </p:sp>
    </p:spTree>
    <p:extLst>
      <p:ext uri="{BB962C8B-B14F-4D97-AF65-F5344CB8AC3E}">
        <p14:creationId xmlns:p14="http://schemas.microsoft.com/office/powerpoint/2010/main" val="1987726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3.2. Dropdown</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a:spLocks noChangeArrowheads="1"/>
          </p:cNvSpPr>
          <p:nvPr/>
        </p:nvSpPr>
        <p:spPr bwMode="auto">
          <a:xfrm>
            <a:off x="117697" y="1412776"/>
            <a:ext cx="890911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Một menu dropdown là 1 menu xổ xuống cho phép người dùng chọn 1 giá trị từ danh sách được định nghĩa trước. Chúng ta dùng lớp .dropdown để định nghĩa 1 dropdown.</a:t>
            </a:r>
            <a:endPar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Trước tiên, cần phải bao mọi thứ bên trong bằng 1 thẻ </a:t>
            </a:r>
            <a:r>
              <a:rPr kumimoji="0" lang="en-US" altLang="en-US" sz="2400" b="0" i="0" u="none" strike="noStrike" cap="none" normalizeH="0" baseline="0" smtClean="0">
                <a:ln>
                  <a:noFill/>
                </a:ln>
                <a:solidFill>
                  <a:srgbClr val="FF679B"/>
                </a:solidFill>
                <a:effectLst/>
                <a:latin typeface="Times New Roman" panose="02020603050405020304" pitchFamily="18" charset="0"/>
                <a:cs typeface="Times New Roman" panose="02020603050405020304" pitchFamily="18" charset="0"/>
              </a:rPr>
              <a:t>div</a:t>
            </a:r>
            <a:r>
              <a:rPr kumimoji="0" lang="en-US" altLang="en-US" sz="2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được gán class </a:t>
            </a:r>
            <a:r>
              <a:rPr kumimoji="0" lang="en-US" altLang="en-US" sz="2400" b="0" i="0" u="none" strike="noStrike" cap="none" normalizeH="0" baseline="0" smtClean="0">
                <a:ln>
                  <a:noFill/>
                </a:ln>
                <a:solidFill>
                  <a:srgbClr val="FF679B"/>
                </a:solidFill>
                <a:effectLst/>
                <a:latin typeface="Times New Roman" panose="02020603050405020304" pitchFamily="18" charset="0"/>
                <a:cs typeface="Times New Roman" panose="02020603050405020304" pitchFamily="18" charset="0"/>
              </a:rPr>
              <a:t>dropdown</a:t>
            </a:r>
            <a:r>
              <a:rPr kumimoji="0" lang="en-US" altLang="en-US" sz="24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class này sẽ định nghĩa cho toàn bộ nội dung bên trong nó phần style do bootstrap hỗ trợ. Hãy xem đoạn code dưới đây:</a:t>
            </a:r>
            <a:endPar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5289"/>
            <a:ext cx="7831362" cy="244981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865" y="4293096"/>
            <a:ext cx="2791695" cy="2268252"/>
          </a:xfrm>
          <a:prstGeom prst="rect">
            <a:avLst/>
          </a:prstGeom>
        </p:spPr>
      </p:pic>
    </p:spTree>
    <p:extLst>
      <p:ext uri="{BB962C8B-B14F-4D97-AF65-F5344CB8AC3E}">
        <p14:creationId xmlns:p14="http://schemas.microsoft.com/office/powerpoint/2010/main" val="10508975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3.2. Dropdown</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07504" y="1556792"/>
            <a:ext cx="8064896" cy="1569660"/>
          </a:xfrm>
          <a:prstGeom prst="rect">
            <a:avLst/>
          </a:prstGeom>
        </p:spPr>
        <p:txBody>
          <a:bodyPr wrap="square">
            <a:spAutoFit/>
          </a:bodyPr>
          <a:lstStyle/>
          <a:p>
            <a:pPr marL="342900" indent="-342900">
              <a:buFont typeface="Arial" panose="020B0604020202020204" pitchFamily="34" charset="0"/>
              <a:buChar char="•"/>
            </a:pPr>
            <a:r>
              <a:rPr lang="en-US" sz="2400">
                <a:solidFill>
                  <a:srgbClr val="212529"/>
                </a:solidFill>
                <a:latin typeface="-apple-system"/>
              </a:rPr>
              <a:t>Lớp .dropdown dùng để định 1 menu dropdown</a:t>
            </a:r>
          </a:p>
          <a:p>
            <a:pPr marL="342900" indent="-342900">
              <a:buFont typeface="Arial" panose="020B0604020202020204" pitchFamily="34" charset="0"/>
              <a:buChar char="•"/>
            </a:pPr>
            <a:r>
              <a:rPr lang="en-US" sz="2400">
                <a:solidFill>
                  <a:srgbClr val="212529"/>
                </a:solidFill>
                <a:latin typeface="-apple-system"/>
              </a:rPr>
              <a:t>Lớp .dropdown-menu để xây dựng nội dung menu.</a:t>
            </a:r>
          </a:p>
          <a:p>
            <a:pPr marL="342900" indent="-342900">
              <a:buFont typeface="Arial" panose="020B0604020202020204" pitchFamily="34" charset="0"/>
              <a:buChar char="•"/>
            </a:pPr>
            <a:r>
              <a:rPr lang="en-US" sz="2400">
                <a:solidFill>
                  <a:srgbClr val="212529"/>
                </a:solidFill>
                <a:latin typeface="-apple-system"/>
              </a:rPr>
              <a:t>Để mở dropdown, dùng 1 nút hoặc liên kết với lớp .dropdown-toggle và data-toggle="dropdown".</a:t>
            </a:r>
            <a:endParaRPr lang="en-US" sz="2400" b="0" i="0">
              <a:solidFill>
                <a:srgbClr val="212529"/>
              </a:solidFill>
              <a:effectLst/>
              <a:latin typeface="-apple-system"/>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71" y="3376353"/>
            <a:ext cx="7831362" cy="244981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865" y="4304247"/>
            <a:ext cx="2791695" cy="2268252"/>
          </a:xfrm>
          <a:prstGeom prst="rect">
            <a:avLst/>
          </a:prstGeom>
        </p:spPr>
      </p:pic>
      <p:sp>
        <p:nvSpPr>
          <p:cNvPr id="3" name="Rectangle 2"/>
          <p:cNvSpPr/>
          <p:nvPr/>
        </p:nvSpPr>
        <p:spPr>
          <a:xfrm>
            <a:off x="0" y="6488668"/>
            <a:ext cx="7416316" cy="369332"/>
          </a:xfrm>
          <a:prstGeom prst="rect">
            <a:avLst/>
          </a:prstGeom>
        </p:spPr>
        <p:txBody>
          <a:bodyPr wrap="square">
            <a:spAutoFit/>
          </a:bodyPr>
          <a:lstStyle/>
          <a:p>
            <a:r>
              <a:rPr lang="en-US" i="1">
                <a:solidFill>
                  <a:srgbClr val="FF0000"/>
                </a:solidFill>
              </a:rPr>
              <a:t>http://hiepsiit.com/detail/bs/bootstrap-4/bootstrap-dropdowns</a:t>
            </a:r>
          </a:p>
        </p:txBody>
      </p:sp>
    </p:spTree>
    <p:extLst>
      <p:ext uri="{BB962C8B-B14F-4D97-AF65-F5344CB8AC3E}">
        <p14:creationId xmlns:p14="http://schemas.microsoft.com/office/powerpoint/2010/main" val="1282087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196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3.3. Button </a:t>
            </a:r>
            <a:r>
              <a:rPr lang="en-US" sz="3200" b="1">
                <a:solidFill>
                  <a:schemeClr val="bg1">
                    <a:lumMod val="10000"/>
                  </a:schemeClr>
                </a:solidFill>
                <a:latin typeface="Times New Roman" pitchFamily="18" charset="0"/>
                <a:cs typeface="Times New Roman" pitchFamily="18" charset="0"/>
              </a:rPr>
              <a:t>Dropdown</a:t>
            </a:r>
          </a:p>
        </p:txBody>
      </p:sp>
      <p:sp>
        <p:nvSpPr>
          <p:cNvPr id="4" name="Rectangle 3"/>
          <p:cNvSpPr/>
          <p:nvPr/>
        </p:nvSpPr>
        <p:spPr>
          <a:xfrm>
            <a:off x="107504" y="1556792"/>
            <a:ext cx="8915056" cy="830997"/>
          </a:xfrm>
          <a:prstGeom prst="rect">
            <a:avLst/>
          </a:prstGeom>
        </p:spPr>
        <p:txBody>
          <a:bodyPr wrap="square">
            <a:spAutoFit/>
          </a:bodyPr>
          <a:lstStyle/>
          <a:p>
            <a:pPr marL="342900" indent="-342900">
              <a:buFont typeface="Arial" panose="020B0604020202020204" pitchFamily="34" charset="0"/>
              <a:buChar char="•"/>
            </a:pPr>
            <a:r>
              <a:rPr lang="en-US" sz="2400" smtClean="0">
                <a:solidFill>
                  <a:srgbClr val="212529"/>
                </a:solidFill>
                <a:latin typeface="-apple-system"/>
              </a:rPr>
              <a:t>Để </a:t>
            </a:r>
            <a:r>
              <a:rPr lang="en-US" sz="2400">
                <a:solidFill>
                  <a:srgbClr val="212529"/>
                </a:solidFill>
                <a:latin typeface="-apple-system"/>
              </a:rPr>
              <a:t>mở dropdown, dùng 1 nút hoặc liên kết với lớp .dropdown-toggle và data-toggle="dropdown".</a:t>
            </a:r>
            <a:endParaRPr lang="en-US" sz="2400" b="0" i="0">
              <a:solidFill>
                <a:srgbClr val="212529"/>
              </a:solidFill>
              <a:effectLst/>
              <a:latin typeface="-apple-system"/>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71" y="2793841"/>
            <a:ext cx="7831362" cy="244981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865" y="4304247"/>
            <a:ext cx="2791695" cy="2268252"/>
          </a:xfrm>
          <a:prstGeom prst="rect">
            <a:avLst/>
          </a:prstGeom>
        </p:spPr>
      </p:pic>
      <p:sp>
        <p:nvSpPr>
          <p:cNvPr id="8" name="Rectangle 7"/>
          <p:cNvSpPr/>
          <p:nvPr/>
        </p:nvSpPr>
        <p:spPr>
          <a:xfrm>
            <a:off x="0" y="6488668"/>
            <a:ext cx="7416316" cy="369332"/>
          </a:xfrm>
          <a:prstGeom prst="rect">
            <a:avLst/>
          </a:prstGeom>
        </p:spPr>
        <p:txBody>
          <a:bodyPr wrap="square">
            <a:spAutoFit/>
          </a:bodyPr>
          <a:lstStyle/>
          <a:p>
            <a:r>
              <a:rPr lang="en-US" i="1">
                <a:solidFill>
                  <a:srgbClr val="FF0000"/>
                </a:solidFill>
              </a:rPr>
              <a:t>http://hiepsiit.com/detail/bs/bootstrap-4/bootstrap-dropdowns</a:t>
            </a:r>
          </a:p>
        </p:txBody>
      </p:sp>
    </p:spTree>
    <p:extLst>
      <p:ext uri="{BB962C8B-B14F-4D97-AF65-F5344CB8AC3E}">
        <p14:creationId xmlns:p14="http://schemas.microsoft.com/office/powerpoint/2010/main" val="725570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3.4. Menu</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33715" y="1352973"/>
            <a:ext cx="8676964" cy="1015663"/>
          </a:xfrm>
          <a:prstGeom prst="rect">
            <a:avLst/>
          </a:prstGeom>
        </p:spPr>
        <p:txBody>
          <a:bodyPr wrap="square">
            <a:spAutoFit/>
          </a:bodyPr>
          <a:lstStyle/>
          <a:p>
            <a:pPr algn="just"/>
            <a:r>
              <a:rPr lang="vi-VN" sz="2000" b="1">
                <a:solidFill>
                  <a:srgbClr val="FF6347"/>
                </a:solidFill>
                <a:latin typeface="Noto Serif"/>
              </a:rPr>
              <a:t>Bootstrap</a:t>
            </a:r>
            <a:r>
              <a:rPr lang="vi-VN" sz="2000">
                <a:solidFill>
                  <a:srgbClr val="000000"/>
                </a:solidFill>
                <a:latin typeface="Noto Serif"/>
              </a:rPr>
              <a:t> cung cấp các tùy chọn để dễ dàng tạo các thành phần điều hướng cơ bản như Tab và Pill. Tất cả các thành phần điều hướng trong Bootstrap bao gồm Tab và Pill được tạo bằng cách sử dụng lớp </a:t>
            </a:r>
            <a:r>
              <a:rPr lang="vi-VN" sz="2000" b="1">
                <a:solidFill>
                  <a:srgbClr val="FF6347"/>
                </a:solidFill>
                <a:latin typeface="Noto Serif"/>
              </a:rPr>
              <a:t>.nav</a:t>
            </a:r>
            <a:r>
              <a:rPr lang="vi-VN" sz="2000">
                <a:solidFill>
                  <a:srgbClr val="000000"/>
                </a:solidFill>
                <a:latin typeface="Noto Serif"/>
              </a:rPr>
              <a:t>.</a:t>
            </a:r>
            <a:endParaRPr lang="en-US" sz="200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94" y="2368636"/>
            <a:ext cx="7235966" cy="3608361"/>
          </a:xfrm>
          <a:prstGeom prst="rect">
            <a:avLst/>
          </a:prstGeom>
        </p:spPr>
      </p:pic>
      <p:sp>
        <p:nvSpPr>
          <p:cNvPr id="4" name="Rectangle 3"/>
          <p:cNvSpPr/>
          <p:nvPr/>
        </p:nvSpPr>
        <p:spPr>
          <a:xfrm>
            <a:off x="133715" y="6058767"/>
            <a:ext cx="6739644" cy="369332"/>
          </a:xfrm>
          <a:prstGeom prst="rect">
            <a:avLst/>
          </a:prstGeom>
        </p:spPr>
        <p:txBody>
          <a:bodyPr wrap="square">
            <a:spAutoFit/>
          </a:bodyPr>
          <a:lstStyle/>
          <a:p>
            <a:r>
              <a:rPr lang="en-US" i="1">
                <a:solidFill>
                  <a:srgbClr val="FF0000"/>
                </a:solidFill>
              </a:rPr>
              <a:t>http://hiepsiit.com/detail/bs/bootstrap-4/bootstrap-nav</a:t>
            </a:r>
          </a:p>
        </p:txBody>
      </p:sp>
      <p:sp>
        <p:nvSpPr>
          <p:cNvPr id="6" name="Rectangle 5"/>
          <p:cNvSpPr/>
          <p:nvPr/>
        </p:nvSpPr>
        <p:spPr>
          <a:xfrm>
            <a:off x="137659" y="6428099"/>
            <a:ext cx="6517605" cy="369332"/>
          </a:xfrm>
          <a:prstGeom prst="rect">
            <a:avLst/>
          </a:prstGeom>
        </p:spPr>
        <p:txBody>
          <a:bodyPr wrap="square">
            <a:spAutoFit/>
          </a:bodyPr>
          <a:lstStyle/>
          <a:p>
            <a:r>
              <a:rPr lang="en-US" i="1">
                <a:solidFill>
                  <a:srgbClr val="FF0000"/>
                </a:solidFill>
              </a:rPr>
              <a:t>http://hiepsiit.com/detail/bs/bootstrap-4/bootstrap-navbar</a:t>
            </a:r>
          </a:p>
        </p:txBody>
      </p:sp>
    </p:spTree>
    <p:extLst>
      <p:ext uri="{BB962C8B-B14F-4D97-AF65-F5344CB8AC3E}">
        <p14:creationId xmlns:p14="http://schemas.microsoft.com/office/powerpoint/2010/main" val="3750372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3.5. Breadcrumb</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51520" y="1664804"/>
            <a:ext cx="8388932" cy="1323439"/>
          </a:xfrm>
          <a:prstGeom prst="rect">
            <a:avLst/>
          </a:prstGeom>
        </p:spPr>
        <p:txBody>
          <a:bodyPr wrap="square">
            <a:spAutoFit/>
          </a:bodyPr>
          <a:lstStyle/>
          <a:p>
            <a:pPr algn="just"/>
            <a:r>
              <a:rPr lang="en-US" sz="2000" smtClean="0">
                <a:solidFill>
                  <a:srgbClr val="000000"/>
                </a:solidFill>
                <a:latin typeface="Noto Serif"/>
              </a:rPr>
              <a:t>B</a:t>
            </a:r>
            <a:r>
              <a:rPr lang="vi-VN" sz="2000" smtClean="0">
                <a:solidFill>
                  <a:srgbClr val="000000"/>
                </a:solidFill>
                <a:latin typeface="Noto Serif"/>
              </a:rPr>
              <a:t>readcrumb </a:t>
            </a:r>
            <a:r>
              <a:rPr lang="vi-VN" sz="2000">
                <a:solidFill>
                  <a:srgbClr val="000000"/>
                </a:solidFill>
                <a:latin typeface="Noto Serif"/>
              </a:rPr>
              <a:t>là menu điều hướng để người dùng có thể hình dung được vị trí trang web hoặc ứng dụng mà họ đang truy cập hiện tại. Tham khảo tiếp bài viết dưới đây của Taimienphi.vn để tìm hiểu cách </a:t>
            </a:r>
            <a:r>
              <a:rPr lang="vi-VN" sz="2000" b="1">
                <a:solidFill>
                  <a:srgbClr val="FF6347"/>
                </a:solidFill>
                <a:latin typeface="Noto Serif"/>
              </a:rPr>
              <a:t>tạo Breadcrumb trong Bootstrap</a:t>
            </a:r>
            <a:r>
              <a:rPr lang="vi-VN" sz="2000">
                <a:solidFill>
                  <a:srgbClr val="000000"/>
                </a:solidFill>
                <a:latin typeface="Noto Serif"/>
              </a:rPr>
              <a:t>.</a:t>
            </a:r>
            <a:endParaRPr lang="en-US" sz="2000"/>
          </a:p>
        </p:txBody>
      </p:sp>
      <p:sp>
        <p:nvSpPr>
          <p:cNvPr id="3" name="Rectangle 2"/>
          <p:cNvSpPr/>
          <p:nvPr/>
        </p:nvSpPr>
        <p:spPr>
          <a:xfrm>
            <a:off x="251520" y="3005715"/>
            <a:ext cx="8388932" cy="2246769"/>
          </a:xfrm>
          <a:prstGeom prst="rect">
            <a:avLst/>
          </a:prstGeom>
        </p:spPr>
        <p:txBody>
          <a:bodyPr wrap="square">
            <a:spAutoFit/>
          </a:bodyPr>
          <a:lstStyle/>
          <a:p>
            <a:pPr algn="just"/>
            <a:r>
              <a:rPr lang="vi-VN" sz="2000">
                <a:solidFill>
                  <a:srgbClr val="000000"/>
                </a:solidFill>
                <a:latin typeface="Noto Serif"/>
              </a:rPr>
              <a:t>TẠO BREADCRUMB TRONG BOOTSTRAP</a:t>
            </a:r>
          </a:p>
          <a:p>
            <a:pPr algn="just"/>
            <a:r>
              <a:rPr lang="vi-VN" sz="2000">
                <a:solidFill>
                  <a:srgbClr val="000000"/>
                </a:solidFill>
                <a:latin typeface="Noto Serif"/>
              </a:rPr>
              <a:t>Như đã đề cập ở trên, Breadcrumb là menu điều hướng để người dùng có thể hình dung được vị trí trang web hoặc ứng dụng mà họ truy cập hiện tại.</a:t>
            </a:r>
          </a:p>
          <a:p>
            <a:pPr algn="just"/>
            <a:r>
              <a:rPr lang="vi-VN" sz="2000" b="1">
                <a:solidFill>
                  <a:srgbClr val="FF6347"/>
                </a:solidFill>
                <a:latin typeface="Noto Serif"/>
              </a:rPr>
              <a:t>Để tạo bố cục </a:t>
            </a:r>
            <a:r>
              <a:rPr lang="vi-VN" sz="2000">
                <a:solidFill>
                  <a:srgbClr val="000000"/>
                </a:solidFill>
                <a:latin typeface="Noto Serif"/>
              </a:rPr>
              <a:t>Breadcrumb tĩnh bằng Bootstrap, chúng ta chỉ cần sử dụng lớp </a:t>
            </a:r>
            <a:r>
              <a:rPr lang="vi-VN" sz="2000" b="1">
                <a:solidFill>
                  <a:srgbClr val="FF6347"/>
                </a:solidFill>
                <a:latin typeface="Noto Serif"/>
              </a:rPr>
              <a:t>.breadcrumb </a:t>
            </a:r>
            <a:r>
              <a:rPr lang="vi-VN" sz="2000">
                <a:solidFill>
                  <a:srgbClr val="000000"/>
                </a:solidFill>
                <a:latin typeface="Noto Serif"/>
              </a:rPr>
              <a:t>trên kiểu danh sách sắp xếp (ordered list), như trong ví dụ dưới đây:</a:t>
            </a:r>
            <a:endParaRPr lang="vi-VN" sz="2000" b="0" i="0">
              <a:solidFill>
                <a:srgbClr val="000000"/>
              </a:solidFill>
              <a:effectLst/>
              <a:latin typeface="Noto Serif"/>
            </a:endParaRPr>
          </a:p>
        </p:txBody>
      </p:sp>
    </p:spTree>
    <p:extLst>
      <p:ext uri="{BB962C8B-B14F-4D97-AF65-F5344CB8AC3E}">
        <p14:creationId xmlns:p14="http://schemas.microsoft.com/office/powerpoint/2010/main" val="232393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3.5. Breadcrumb</a:t>
            </a:r>
            <a:endParaRPr lang="en-US" sz="3200" b="1">
              <a:solidFill>
                <a:schemeClr val="bg1">
                  <a:lumMod val="10000"/>
                </a:schemeClr>
              </a:solidFill>
              <a:latin typeface="Times New Roman" pitchFamily="18" charset="0"/>
              <a:cs typeface="Times New Roman" pitchFamily="18" charset="0"/>
            </a:endParaRP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t="2024"/>
          <a:stretch/>
        </p:blipFill>
        <p:spPr>
          <a:xfrm>
            <a:off x="188912" y="1520788"/>
            <a:ext cx="8955088" cy="208823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005064"/>
            <a:ext cx="6975376" cy="1296309"/>
          </a:xfrm>
          <a:prstGeom prst="rect">
            <a:avLst/>
          </a:prstGeom>
        </p:spPr>
      </p:pic>
    </p:spTree>
    <p:extLst>
      <p:ext uri="{BB962C8B-B14F-4D97-AF65-F5344CB8AC3E}">
        <p14:creationId xmlns:p14="http://schemas.microsoft.com/office/powerpoint/2010/main" val="275112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1.1. Bootstrap là gì?</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10713" r="1794"/>
          <a:stretch/>
        </p:blipFill>
        <p:spPr>
          <a:xfrm>
            <a:off x="4744794" y="1314952"/>
            <a:ext cx="4391980" cy="3549476"/>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2204864"/>
            <a:ext cx="2000529" cy="990738"/>
          </a:xfrm>
          <a:prstGeom prst="rect">
            <a:avLst/>
          </a:prstGeom>
        </p:spPr>
      </p:pic>
      <p:pic>
        <p:nvPicPr>
          <p:cNvPr id="4" name="Picture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57" y="4986748"/>
            <a:ext cx="5532543" cy="1638529"/>
          </a:xfrm>
          <a:prstGeom prst="rect">
            <a:avLst/>
          </a:prstGeom>
        </p:spPr>
      </p:pic>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1397" y="5820824"/>
            <a:ext cx="3486496" cy="601421"/>
          </a:xfrm>
          <a:prstGeom prst="rect">
            <a:avLst/>
          </a:prstGeom>
        </p:spPr>
      </p:pic>
    </p:spTree>
    <p:extLst>
      <p:ext uri="{BB962C8B-B14F-4D97-AF65-F5344CB8AC3E}">
        <p14:creationId xmlns:p14="http://schemas.microsoft.com/office/powerpoint/2010/main" val="152246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3.5. Breadcrumb</a:t>
            </a:r>
            <a:endParaRPr lang="en-US" sz="3200" b="1">
              <a:solidFill>
                <a:schemeClr val="bg1">
                  <a:lumMod val="10000"/>
                </a:schemeClr>
              </a:solidFill>
              <a:latin typeface="Times New Roman" pitchFamily="18" charset="0"/>
              <a:cs typeface="Times New Roman" pitchFamily="18"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1" y="1485350"/>
            <a:ext cx="9017346" cy="3888432"/>
          </a:xfrm>
          <a:prstGeom prst="rect">
            <a:avLst/>
          </a:prstGeom>
        </p:spPr>
      </p:pic>
    </p:spTree>
    <p:extLst>
      <p:ext uri="{BB962C8B-B14F-4D97-AF65-F5344CB8AC3E}">
        <p14:creationId xmlns:p14="http://schemas.microsoft.com/office/powerpoint/2010/main" val="9287297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3.6. Phân trang</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87524" y="1628800"/>
            <a:ext cx="8604956" cy="1938992"/>
          </a:xfrm>
          <a:prstGeom prst="rect">
            <a:avLst/>
          </a:prstGeom>
        </p:spPr>
        <p:txBody>
          <a:bodyPr wrap="square">
            <a:spAutoFit/>
          </a:bodyPr>
          <a:lstStyle/>
          <a:p>
            <a:pPr algn="just"/>
            <a:r>
              <a:rPr lang="vi-VN" sz="2000">
                <a:solidFill>
                  <a:srgbClr val="000000"/>
                </a:solidFill>
                <a:latin typeface="Noto Serif"/>
              </a:rPr>
              <a:t>Pagination (phân trang) trong Bootstrap là việc chia nhỏ nội dung trang web thành các trang con.</a:t>
            </a:r>
          </a:p>
          <a:p>
            <a:pPr algn="just"/>
            <a:r>
              <a:rPr lang="vi-VN" sz="2000">
                <a:solidFill>
                  <a:srgbClr val="000000"/>
                </a:solidFill>
                <a:latin typeface="Noto Serif"/>
              </a:rPr>
              <a:t>Hầu hết các ứng dụng web đều sử dụng phân trang, chẳng hạn như các công cụ tìm kiếm sử dụng phân trang để hiển thị giới hạn số lượng kết quả tìm kiếm trên các trang kết quả tìm kiếm hoặc giới hạn số lượng bài viết trên mỗi trang trên blog hoặc diễn đàn.</a:t>
            </a:r>
            <a:endParaRPr lang="vi-VN" sz="2000" b="0" i="0">
              <a:solidFill>
                <a:srgbClr val="000000"/>
              </a:solidFill>
              <a:effectLst/>
              <a:latin typeface="Noto Serif"/>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567792"/>
            <a:ext cx="6849431" cy="2743583"/>
          </a:xfrm>
          <a:prstGeom prst="rect">
            <a:avLst/>
          </a:prstGeom>
        </p:spPr>
      </p:pic>
      <p:sp>
        <p:nvSpPr>
          <p:cNvPr id="4" name="Rectangle 3"/>
          <p:cNvSpPr/>
          <p:nvPr/>
        </p:nvSpPr>
        <p:spPr>
          <a:xfrm>
            <a:off x="1635" y="6488668"/>
            <a:ext cx="8010636" cy="369332"/>
          </a:xfrm>
          <a:prstGeom prst="rect">
            <a:avLst/>
          </a:prstGeom>
        </p:spPr>
        <p:txBody>
          <a:bodyPr wrap="square">
            <a:spAutoFit/>
          </a:bodyPr>
          <a:lstStyle/>
          <a:p>
            <a:r>
              <a:rPr lang="en-US" i="1">
                <a:solidFill>
                  <a:srgbClr val="FF0000"/>
                </a:solidFill>
              </a:rPr>
              <a:t>http://hiepsiit.com/detail/bs/bootstrap-4/bootstrap-pagination</a:t>
            </a:r>
          </a:p>
        </p:txBody>
      </p:sp>
    </p:spTree>
    <p:extLst>
      <p:ext uri="{BB962C8B-B14F-4D97-AF65-F5344CB8AC3E}">
        <p14:creationId xmlns:p14="http://schemas.microsoft.com/office/powerpoint/2010/main" val="7374341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3.7. Badges</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23475" y="1534166"/>
            <a:ext cx="8697557" cy="1323439"/>
          </a:xfrm>
          <a:prstGeom prst="rect">
            <a:avLst/>
          </a:prstGeom>
        </p:spPr>
        <p:txBody>
          <a:bodyPr wrap="square">
            <a:spAutoFit/>
          </a:bodyPr>
          <a:lstStyle/>
          <a:p>
            <a:pPr algn="just"/>
            <a:r>
              <a:rPr lang="vi-VN" sz="2000">
                <a:solidFill>
                  <a:srgbClr val="000000"/>
                </a:solidFill>
                <a:latin typeface="Noto Serif"/>
              </a:rPr>
              <a:t>Badge trong Bootstrap được sử dụng để làm nổi bật một số thông tin có giá trị trên trang web, chẳng hạn như các tiêu đề quan trọng, cảnh báo, .... Tham khảo tiếp bài viết trong seri học Bootstrap dưới đây của Taimienphi.vn để tìm hiểu cách </a:t>
            </a:r>
            <a:r>
              <a:rPr lang="vi-VN" sz="2000" b="1">
                <a:solidFill>
                  <a:srgbClr val="FF6347"/>
                </a:solidFill>
                <a:latin typeface="Noto Serif"/>
              </a:rPr>
              <a:t>tạo Badge trong Bootstrap</a:t>
            </a:r>
            <a:r>
              <a:rPr lang="vi-VN" sz="2000">
                <a:solidFill>
                  <a:srgbClr val="000000"/>
                </a:solidFill>
                <a:latin typeface="Noto Serif"/>
              </a:rPr>
              <a:t>.</a:t>
            </a:r>
            <a:endParaRPr lang="en-US" sz="200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43" y="2858631"/>
            <a:ext cx="8848820" cy="2183803"/>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708" y="5193196"/>
            <a:ext cx="4324954" cy="638264"/>
          </a:xfrm>
          <a:prstGeom prst="rect">
            <a:avLst/>
          </a:prstGeom>
        </p:spPr>
      </p:pic>
      <p:sp>
        <p:nvSpPr>
          <p:cNvPr id="6" name="Rectangle 5"/>
          <p:cNvSpPr/>
          <p:nvPr/>
        </p:nvSpPr>
        <p:spPr>
          <a:xfrm>
            <a:off x="-16070" y="6417332"/>
            <a:ext cx="7324374" cy="369332"/>
          </a:xfrm>
          <a:prstGeom prst="rect">
            <a:avLst/>
          </a:prstGeom>
        </p:spPr>
        <p:txBody>
          <a:bodyPr wrap="square">
            <a:spAutoFit/>
          </a:bodyPr>
          <a:lstStyle/>
          <a:p>
            <a:r>
              <a:rPr lang="en-US" i="1">
                <a:solidFill>
                  <a:srgbClr val="FF0000"/>
                </a:solidFill>
              </a:rPr>
              <a:t>http://hiepsiit.com/detail/bs/bootstrap-4/bootstrap-badges</a:t>
            </a:r>
          </a:p>
        </p:txBody>
      </p:sp>
    </p:spTree>
    <p:extLst>
      <p:ext uri="{BB962C8B-B14F-4D97-AF65-F5344CB8AC3E}">
        <p14:creationId xmlns:p14="http://schemas.microsoft.com/office/powerpoint/2010/main" val="3446657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3.7. Badges</a:t>
            </a:r>
            <a:endParaRPr lang="en-US" sz="3200" b="1">
              <a:solidFill>
                <a:schemeClr val="bg1">
                  <a:lumMod val="10000"/>
                </a:schemeClr>
              </a:solidFill>
              <a:latin typeface="Times New Roman" pitchFamily="18" charset="0"/>
              <a:cs typeface="Times New Roman" pitchFamily="18" charset="0"/>
            </a:endParaRPr>
          </a:p>
        </p:txBody>
      </p:sp>
      <p:sp>
        <p:nvSpPr>
          <p:cNvPr id="6" name="Rectangle 5"/>
          <p:cNvSpPr/>
          <p:nvPr/>
        </p:nvSpPr>
        <p:spPr>
          <a:xfrm>
            <a:off x="-16070" y="6417332"/>
            <a:ext cx="7324374" cy="369332"/>
          </a:xfrm>
          <a:prstGeom prst="rect">
            <a:avLst/>
          </a:prstGeom>
        </p:spPr>
        <p:txBody>
          <a:bodyPr wrap="square">
            <a:spAutoFit/>
          </a:bodyPr>
          <a:lstStyle/>
          <a:p>
            <a:r>
              <a:rPr lang="en-US" i="1">
                <a:solidFill>
                  <a:srgbClr val="FF0000"/>
                </a:solidFill>
              </a:rPr>
              <a:t>http://hiepsiit.com/detail/bs/bootstrap-4/bootstrap-badges</a:t>
            </a:r>
          </a:p>
        </p:txBody>
      </p:sp>
      <p:sp>
        <p:nvSpPr>
          <p:cNvPr id="7" name="Rectangle 6"/>
          <p:cNvSpPr/>
          <p:nvPr/>
        </p:nvSpPr>
        <p:spPr>
          <a:xfrm>
            <a:off x="-16070" y="1555527"/>
            <a:ext cx="8944554" cy="1631216"/>
          </a:xfrm>
          <a:prstGeom prst="rect">
            <a:avLst/>
          </a:prstGeom>
        </p:spPr>
        <p:txBody>
          <a:bodyPr wrap="square">
            <a:spAutoFit/>
          </a:bodyPr>
          <a:lstStyle/>
          <a:p>
            <a:pPr algn="just"/>
            <a:r>
              <a:rPr lang="vi-VN" sz="2000" b="1">
                <a:solidFill>
                  <a:srgbClr val="FF6347"/>
                </a:solidFill>
                <a:latin typeface="Noto Serif"/>
              </a:rPr>
              <a:t>Hiển Thị Số Đếm Trong Badge</a:t>
            </a:r>
            <a:endParaRPr lang="vi-VN" sz="2000">
              <a:solidFill>
                <a:srgbClr val="000000"/>
              </a:solidFill>
              <a:latin typeface="Noto Serif"/>
            </a:endParaRPr>
          </a:p>
          <a:p>
            <a:pPr algn="just"/>
            <a:r>
              <a:rPr lang="vi-VN" sz="2000">
                <a:solidFill>
                  <a:srgbClr val="000000"/>
                </a:solidFill>
                <a:latin typeface="Noto Serif"/>
              </a:rPr>
              <a:t>Ngoài ra chúng ta có thể sử dụng badge như một phần của liên kết (link) hoặc nút (button) để hiển thị số đếm, chẳng hạn như số lượng tin nhắn đã nhận hoặc chưa đọc, số lượng các thông báo, ... mà chúng ta vẫn hay thấy trong các ứng dụng mail hay ứng dụng Facebook, ... .</a:t>
            </a:r>
            <a:endParaRPr lang="vi-VN" sz="2000" b="0" i="0">
              <a:solidFill>
                <a:srgbClr val="000000"/>
              </a:solidFill>
              <a:effectLst/>
              <a:latin typeface="Noto Serif"/>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3184174"/>
            <a:ext cx="8784976" cy="2693098"/>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885" y="5539087"/>
            <a:ext cx="3896269" cy="676369"/>
          </a:xfrm>
          <a:prstGeom prst="rect">
            <a:avLst/>
          </a:prstGeom>
        </p:spPr>
      </p:pic>
    </p:spTree>
    <p:extLst>
      <p:ext uri="{BB962C8B-B14F-4D97-AF65-F5344CB8AC3E}">
        <p14:creationId xmlns:p14="http://schemas.microsoft.com/office/powerpoint/2010/main" val="4342042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3.8. Alert</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9172" y="1520788"/>
            <a:ext cx="9027323" cy="1938992"/>
          </a:xfrm>
          <a:prstGeom prst="rect">
            <a:avLst/>
          </a:prstGeom>
        </p:spPr>
        <p:txBody>
          <a:bodyPr wrap="square">
            <a:spAutoFit/>
          </a:bodyPr>
          <a:lstStyle/>
          <a:p>
            <a:pPr algn="just"/>
            <a:r>
              <a:rPr lang="vi-VN" sz="2400" b="1">
                <a:solidFill>
                  <a:srgbClr val="080823"/>
                </a:solidFill>
                <a:latin typeface="+mj-lt"/>
              </a:rPr>
              <a:t>Cảnh báo trong Bootstrap 4</a:t>
            </a:r>
            <a:endParaRPr lang="vi-VN" sz="2400">
              <a:solidFill>
                <a:srgbClr val="080823"/>
              </a:solidFill>
              <a:latin typeface="+mj-lt"/>
            </a:endParaRPr>
          </a:p>
          <a:p>
            <a:pPr algn="just"/>
            <a:r>
              <a:rPr lang="vi-VN" sz="2400">
                <a:solidFill>
                  <a:srgbClr val="080823"/>
                </a:solidFill>
                <a:latin typeface="+mj-lt"/>
              </a:rPr>
              <a:t>Các thông điệp cảnh báo (</a:t>
            </a:r>
            <a:r>
              <a:rPr lang="vi-VN" sz="2400" b="1">
                <a:solidFill>
                  <a:srgbClr val="080823"/>
                </a:solidFill>
                <a:latin typeface="+mj-lt"/>
              </a:rPr>
              <a:t>alert</a:t>
            </a:r>
            <a:r>
              <a:rPr lang="vi-VN" sz="2400">
                <a:solidFill>
                  <a:srgbClr val="080823"/>
                </a:solidFill>
                <a:latin typeface="+mj-lt"/>
              </a:rPr>
              <a:t>) dùng để truyền thông tin đến người dùng về tình trạng của trang web hay kết quả của một hành động tương tác nào đó. Trong Bootstrap, các cảnh báo mặc định có gồm nhiều loại khác nhau và cũng như mỗi cảnh báo đều có màu sắc khác nhau.</a:t>
            </a:r>
            <a:endParaRPr lang="vi-VN" sz="2400" b="0" i="0">
              <a:solidFill>
                <a:srgbClr val="080823"/>
              </a:solidFill>
              <a:effectLst/>
              <a:latin typeface="+mj-lt"/>
            </a:endParaRPr>
          </a:p>
        </p:txBody>
      </p:sp>
    </p:spTree>
    <p:extLst>
      <p:ext uri="{BB962C8B-B14F-4D97-AF65-F5344CB8AC3E}">
        <p14:creationId xmlns:p14="http://schemas.microsoft.com/office/powerpoint/2010/main" val="10881470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3.8. Alert</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179512" y="1592796"/>
            <a:ext cx="8712968" cy="1200329"/>
          </a:xfrm>
          <a:prstGeom prst="rect">
            <a:avLst/>
          </a:prstGeom>
        </p:spPr>
        <p:txBody>
          <a:bodyPr wrap="square">
            <a:spAutoFit/>
          </a:bodyPr>
          <a:lstStyle/>
          <a:p>
            <a:pPr algn="just"/>
            <a:r>
              <a:rPr lang="en-US" sz="2400">
                <a:solidFill>
                  <a:srgbClr val="080823"/>
                </a:solidFill>
                <a:latin typeface="Times New Roman" panose="02020603050405020304" pitchFamily="18" charset="0"/>
                <a:cs typeface="Times New Roman" panose="02020603050405020304" pitchFamily="18" charset="0"/>
              </a:rPr>
              <a:t>Cảnh báo được tạo bằng lớp </a:t>
            </a:r>
            <a:r>
              <a:rPr lang="en-US" sz="2400" b="1">
                <a:solidFill>
                  <a:srgbClr val="080823"/>
                </a:solidFill>
                <a:latin typeface="Times New Roman" panose="02020603050405020304" pitchFamily="18" charset="0"/>
                <a:cs typeface="Times New Roman" panose="02020603050405020304" pitchFamily="18" charset="0"/>
              </a:rPr>
              <a:t>.alert</a:t>
            </a:r>
            <a:r>
              <a:rPr lang="en-US" sz="2400">
                <a:solidFill>
                  <a:srgbClr val="080823"/>
                </a:solidFill>
                <a:latin typeface="Times New Roman" panose="02020603050405020304" pitchFamily="18" charset="0"/>
                <a:cs typeface="Times New Roman" panose="02020603050405020304" pitchFamily="18" charset="0"/>
              </a:rPr>
              <a:t> theo sau là lớp ngữ cảnh:</a:t>
            </a:r>
            <a:r>
              <a:rPr lang="en-US" sz="2400" b="1">
                <a:solidFill>
                  <a:srgbClr val="080823"/>
                </a:solidFill>
                <a:latin typeface="Times New Roman" panose="02020603050405020304" pitchFamily="18" charset="0"/>
                <a:cs typeface="Times New Roman" panose="02020603050405020304" pitchFamily="18" charset="0"/>
              </a:rPr>
              <a:t> .alert-success, .alert-info, .alert-warning, .alert-danger, .alert-primary, .alert-secondary, .alert-light và .alert-dark.</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60" y="2783805"/>
            <a:ext cx="8605920" cy="4074195"/>
          </a:xfrm>
          <a:prstGeom prst="rect">
            <a:avLst/>
          </a:prstGeom>
        </p:spPr>
      </p:pic>
    </p:spTree>
    <p:extLst>
      <p:ext uri="{BB962C8B-B14F-4D97-AF65-F5344CB8AC3E}">
        <p14:creationId xmlns:p14="http://schemas.microsoft.com/office/powerpoint/2010/main" val="34531089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3.8. Alert</a:t>
            </a:r>
            <a:endParaRPr lang="en-US" sz="3200" b="1">
              <a:solidFill>
                <a:schemeClr val="bg1">
                  <a:lumMod val="10000"/>
                </a:schemeClr>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75457257"/>
              </p:ext>
            </p:extLst>
          </p:nvPr>
        </p:nvGraphicFramePr>
        <p:xfrm>
          <a:off x="215516" y="1628800"/>
          <a:ext cx="8712968" cy="1188720"/>
        </p:xfrm>
        <a:graphic>
          <a:graphicData uri="http://schemas.openxmlformats.org/drawingml/2006/table">
            <a:tbl>
              <a:tblPr/>
              <a:tblGrid>
                <a:gridCol w="240355">
                  <a:extLst>
                    <a:ext uri="{9D8B030D-6E8A-4147-A177-3AD203B41FA5}">
                      <a16:colId xmlns:a16="http://schemas.microsoft.com/office/drawing/2014/main" val="1269957971"/>
                    </a:ext>
                  </a:extLst>
                </a:gridCol>
                <a:gridCol w="8472613">
                  <a:extLst>
                    <a:ext uri="{9D8B030D-6E8A-4147-A177-3AD203B41FA5}">
                      <a16:colId xmlns:a16="http://schemas.microsoft.com/office/drawing/2014/main" val="4277156762"/>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a:solidFill>
                            <a:srgbClr val="006FE0"/>
                          </a:solidFill>
                          <a:effectLst/>
                          <a:latin typeface="inherit"/>
                        </a:rPr>
                        <a:t>&lt;</a:t>
                      </a:r>
                      <a:r>
                        <a:rPr lang="en-US">
                          <a:solidFill>
                            <a:srgbClr val="000000"/>
                          </a:solidFill>
                          <a:effectLst/>
                          <a:latin typeface="inherit"/>
                        </a:rPr>
                        <a:t>div </a:t>
                      </a:r>
                      <a:r>
                        <a:rPr lang="en-US" b="1">
                          <a:solidFill>
                            <a:srgbClr val="800080"/>
                          </a:solidFill>
                          <a:effectLst/>
                          <a:latin typeface="inherit"/>
                        </a:rPr>
                        <a:t>class</a:t>
                      </a:r>
                      <a:r>
                        <a:rPr lang="en-US">
                          <a:solidFill>
                            <a:srgbClr val="000000"/>
                          </a:solidFill>
                          <a:effectLst/>
                          <a:latin typeface="inherit"/>
                        </a:rPr>
                        <a:t>=</a:t>
                      </a:r>
                      <a:r>
                        <a:rPr lang="en-US">
                          <a:solidFill>
                            <a:srgbClr val="0828FB"/>
                          </a:solidFill>
                          <a:effectLst/>
                          <a:latin typeface="inherit"/>
                        </a:rPr>
                        <a:t>"alert alert-success"</a:t>
                      </a:r>
                      <a:r>
                        <a:rPr lang="en-US">
                          <a:solidFill>
                            <a:srgbClr val="006FE0"/>
                          </a:solidFill>
                          <a:effectLst/>
                          <a:latin typeface="inherit"/>
                        </a:rPr>
                        <a:t>&gt;</a:t>
                      </a:r>
                      <a:endParaRPr lang="en-US">
                        <a:solidFill>
                          <a:srgbClr val="000000"/>
                        </a:solidFill>
                        <a:effectLst/>
                        <a:latin typeface="inherit"/>
                      </a:endParaRPr>
                    </a:p>
                    <a:p>
                      <a:pPr algn="l" fontAlgn="t"/>
                      <a:r>
                        <a:rPr lang="en-US">
                          <a:solidFill>
                            <a:srgbClr val="006FE0"/>
                          </a:solidFill>
                          <a:effectLst/>
                          <a:latin typeface="inherit"/>
                        </a:rPr>
                        <a:t>    &lt;</a:t>
                      </a:r>
                      <a:r>
                        <a:rPr lang="en-US">
                          <a:solidFill>
                            <a:srgbClr val="000000"/>
                          </a:solidFill>
                          <a:effectLst/>
                          <a:latin typeface="inherit"/>
                        </a:rPr>
                        <a:t>strong</a:t>
                      </a:r>
                      <a:r>
                        <a:rPr lang="en-US">
                          <a:solidFill>
                            <a:srgbClr val="006FE0"/>
                          </a:solidFill>
                          <a:effectLst/>
                          <a:latin typeface="inherit"/>
                        </a:rPr>
                        <a:t>&gt;</a:t>
                      </a:r>
                      <a:r>
                        <a:rPr lang="en-US">
                          <a:solidFill>
                            <a:srgbClr val="000000"/>
                          </a:solidFill>
                          <a:effectLst/>
                          <a:latin typeface="inherit"/>
                        </a:rPr>
                        <a:t>Success!</a:t>
                      </a:r>
                      <a:r>
                        <a:rPr lang="en-US">
                          <a:solidFill>
                            <a:srgbClr val="006FE0"/>
                          </a:solidFill>
                          <a:effectLst/>
                          <a:latin typeface="inherit"/>
                        </a:rPr>
                        <a:t>&lt;</a:t>
                      </a:r>
                      <a:r>
                        <a:rPr lang="en-US">
                          <a:solidFill>
                            <a:srgbClr val="000000"/>
                          </a:solidFill>
                          <a:effectLst/>
                          <a:latin typeface="inherit"/>
                        </a:rPr>
                        <a:t>/strong</a:t>
                      </a:r>
                      <a:r>
                        <a:rPr lang="en-US">
                          <a:solidFill>
                            <a:srgbClr val="006FE0"/>
                          </a:solidFill>
                          <a:effectLst/>
                          <a:latin typeface="inherit"/>
                        </a:rPr>
                        <a:t>&gt; </a:t>
                      </a:r>
                      <a:r>
                        <a:rPr lang="en-US" b="1">
                          <a:solidFill>
                            <a:srgbClr val="800080"/>
                          </a:solidFill>
                          <a:effectLst/>
                          <a:latin typeface="inherit"/>
                        </a:rPr>
                        <a:t>This</a:t>
                      </a:r>
                      <a:r>
                        <a:rPr lang="en-US">
                          <a:solidFill>
                            <a:srgbClr val="006FE0"/>
                          </a:solidFill>
                          <a:effectLst/>
                          <a:latin typeface="inherit"/>
                        </a:rPr>
                        <a:t> </a:t>
                      </a:r>
                      <a:r>
                        <a:rPr lang="en-US">
                          <a:solidFill>
                            <a:srgbClr val="000000"/>
                          </a:solidFill>
                          <a:effectLst/>
                          <a:latin typeface="inherit"/>
                        </a:rPr>
                        <a:t>alert box could indicate</a:t>
                      </a:r>
                      <a:r>
                        <a:rPr lang="en-US">
                          <a:solidFill>
                            <a:srgbClr val="006FE0"/>
                          </a:solidFill>
                          <a:effectLst/>
                          <a:latin typeface="inherit"/>
                        </a:rPr>
                        <a:t> </a:t>
                      </a:r>
                      <a:r>
                        <a:rPr lang="en-US">
                          <a:solidFill>
                            <a:srgbClr val="000000"/>
                          </a:solidFill>
                          <a:effectLst/>
                          <a:latin typeface="inherit"/>
                        </a:rPr>
                        <a:t>a</a:t>
                      </a:r>
                      <a:r>
                        <a:rPr lang="en-US">
                          <a:solidFill>
                            <a:srgbClr val="006FE0"/>
                          </a:solidFill>
                          <a:effectLst/>
                          <a:latin typeface="inherit"/>
                        </a:rPr>
                        <a:t> </a:t>
                      </a:r>
                      <a:r>
                        <a:rPr lang="en-US">
                          <a:solidFill>
                            <a:srgbClr val="000000"/>
                          </a:solidFill>
                          <a:effectLst/>
                          <a:latin typeface="inherit"/>
                        </a:rPr>
                        <a:t>successful </a:t>
                      </a:r>
                      <a:r>
                        <a:rPr lang="en-US" b="1">
                          <a:solidFill>
                            <a:srgbClr val="800080"/>
                          </a:solidFill>
                          <a:effectLst/>
                          <a:latin typeface="inherit"/>
                        </a:rPr>
                        <a:t>or</a:t>
                      </a:r>
                      <a:r>
                        <a:rPr lang="en-US">
                          <a:solidFill>
                            <a:srgbClr val="006FE0"/>
                          </a:solidFill>
                          <a:effectLst/>
                          <a:latin typeface="inherit"/>
                        </a:rPr>
                        <a:t> </a:t>
                      </a:r>
                      <a:r>
                        <a:rPr lang="en-US">
                          <a:solidFill>
                            <a:srgbClr val="000000"/>
                          </a:solidFill>
                          <a:effectLst/>
                          <a:latin typeface="inherit"/>
                        </a:rPr>
                        <a:t>positive action.</a:t>
                      </a:r>
                    </a:p>
                    <a:p>
                      <a:pPr algn="l" fontAlgn="t"/>
                      <a:r>
                        <a:rPr lang="en-US">
                          <a:solidFill>
                            <a:srgbClr val="006FE0"/>
                          </a:solidFill>
                          <a:effectLst/>
                          <a:latin typeface="inherit"/>
                        </a:rPr>
                        <a:t>  &lt;</a:t>
                      </a:r>
                      <a:r>
                        <a:rPr lang="en-US">
                          <a:solidFill>
                            <a:srgbClr val="000000"/>
                          </a:solidFill>
                          <a:effectLst/>
                          <a:latin typeface="inherit"/>
                        </a:rPr>
                        <a:t>/div</a:t>
                      </a:r>
                      <a:r>
                        <a:rPr lang="en-US">
                          <a:solidFill>
                            <a:srgbClr val="006FE0"/>
                          </a:solidFill>
                          <a:effectLst/>
                          <a:latin typeface="inherit"/>
                        </a:rPr>
                        <a:t>&gt;</a:t>
                      </a:r>
                      <a:endParaRPr lang="en-US">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56526971"/>
                  </a:ext>
                </a:extLst>
              </a:tr>
            </a:tbl>
          </a:graphicData>
        </a:graphic>
      </p:graphicFrame>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58" y="3459160"/>
            <a:ext cx="8928484" cy="540060"/>
          </a:xfrm>
          <a:prstGeom prst="rect">
            <a:avLst/>
          </a:prstGeom>
        </p:spPr>
      </p:pic>
    </p:spTree>
    <p:extLst>
      <p:ext uri="{BB962C8B-B14F-4D97-AF65-F5344CB8AC3E}">
        <p14:creationId xmlns:p14="http://schemas.microsoft.com/office/powerpoint/2010/main" val="16834678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3.8. Alert</a:t>
            </a:r>
            <a:endParaRPr lang="en-US" sz="3200" b="1">
              <a:solidFill>
                <a:schemeClr val="bg1">
                  <a:lumMod val="10000"/>
                </a:schemeClr>
              </a:solidFill>
              <a:latin typeface="Times New Roman" pitchFamily="18" charset="0"/>
              <a:cs typeface="Times New Roman" pitchFamily="18" charset="0"/>
            </a:endParaRPr>
          </a:p>
        </p:txBody>
      </p:sp>
      <p:sp>
        <p:nvSpPr>
          <p:cNvPr id="4" name="Rectangle 3"/>
          <p:cNvSpPr/>
          <p:nvPr/>
        </p:nvSpPr>
        <p:spPr>
          <a:xfrm>
            <a:off x="107504" y="1196752"/>
            <a:ext cx="8727506" cy="3416320"/>
          </a:xfrm>
          <a:prstGeom prst="rect">
            <a:avLst/>
          </a:prstGeom>
        </p:spPr>
        <p:txBody>
          <a:bodyPr wrap="square">
            <a:spAutoFit/>
          </a:bodyPr>
          <a:lstStyle/>
          <a:p>
            <a:pPr algn="just">
              <a:lnSpc>
                <a:spcPct val="150000"/>
              </a:lnSpc>
            </a:pPr>
            <a:r>
              <a:rPr lang="en-US" sz="2400" b="1">
                <a:solidFill>
                  <a:srgbClr val="080823"/>
                </a:solidFill>
                <a:latin typeface="Times New Roman" panose="02020603050405020304" pitchFamily="18" charset="0"/>
                <a:cs typeface="Times New Roman" panose="02020603050405020304" pitchFamily="18" charset="0"/>
              </a:rPr>
              <a:t>Đóng cảnh báo</a:t>
            </a:r>
            <a:endParaRPr lang="en-US" sz="2400">
              <a:solidFill>
                <a:srgbClr val="080823"/>
              </a:solidFill>
              <a:latin typeface="Times New Roman" panose="02020603050405020304" pitchFamily="18" charset="0"/>
              <a:cs typeface="Times New Roman" panose="02020603050405020304" pitchFamily="18" charset="0"/>
            </a:endParaRPr>
          </a:p>
          <a:p>
            <a:pPr algn="just">
              <a:lnSpc>
                <a:spcPct val="150000"/>
              </a:lnSpc>
            </a:pPr>
            <a:r>
              <a:rPr lang="en-US" sz="2400">
                <a:solidFill>
                  <a:srgbClr val="080823"/>
                </a:solidFill>
                <a:latin typeface="Times New Roman" panose="02020603050405020304" pitchFamily="18" charset="0"/>
                <a:cs typeface="Times New Roman" panose="02020603050405020304" pitchFamily="18" charset="0"/>
              </a:rPr>
              <a:t>Nội dung trình bày trong Alert có thể là các dòng text hoặc bất kỳ HTML nào, có thể </a:t>
            </a:r>
            <a:r>
              <a:rPr lang="en-US" sz="2400" b="1">
                <a:solidFill>
                  <a:srgbClr val="080823"/>
                </a:solidFill>
                <a:latin typeface="Times New Roman" panose="02020603050405020304" pitchFamily="18" charset="0"/>
                <a:cs typeface="Times New Roman" panose="02020603050405020304" pitchFamily="18" charset="0"/>
              </a:rPr>
              <a:t>kích hoạt JS </a:t>
            </a:r>
            <a:r>
              <a:rPr lang="en-US" sz="2400">
                <a:solidFill>
                  <a:srgbClr val="080823"/>
                </a:solidFill>
                <a:latin typeface="Times New Roman" panose="02020603050405020304" pitchFamily="18" charset="0"/>
                <a:cs typeface="Times New Roman" panose="02020603050405020304" pitchFamily="18" charset="0"/>
              </a:rPr>
              <a:t>để bấm vào một nút close đóng lại Alert bằng cách cho thêm thiết lập lớp </a:t>
            </a:r>
            <a:r>
              <a:rPr lang="en-US" sz="2400" b="1">
                <a:solidFill>
                  <a:srgbClr val="080823"/>
                </a:solidFill>
                <a:latin typeface="Times New Roman" panose="02020603050405020304" pitchFamily="18" charset="0"/>
                <a:cs typeface="Times New Roman" panose="02020603050405020304" pitchFamily="18" charset="0"/>
              </a:rPr>
              <a:t>.alert-dismissible</a:t>
            </a:r>
            <a:r>
              <a:rPr lang="en-US" sz="2400">
                <a:solidFill>
                  <a:srgbClr val="080823"/>
                </a:solidFill>
                <a:latin typeface="Times New Roman" panose="02020603050405020304" pitchFamily="18" charset="0"/>
                <a:cs typeface="Times New Roman" panose="02020603050405020304" pitchFamily="18" charset="0"/>
              </a:rPr>
              <a:t> mặc định hiện thị với lớp </a:t>
            </a:r>
            <a:r>
              <a:rPr lang="en-US" sz="2400" b="1">
                <a:solidFill>
                  <a:srgbClr val="080823"/>
                </a:solidFill>
                <a:latin typeface="Times New Roman" panose="02020603050405020304" pitchFamily="18" charset="0"/>
                <a:cs typeface="Times New Roman" panose="02020603050405020304" pitchFamily="18" charset="0"/>
              </a:rPr>
              <a:t>.fade</a:t>
            </a:r>
            <a:r>
              <a:rPr lang="en-US" sz="2400">
                <a:solidFill>
                  <a:srgbClr val="080823"/>
                </a:solidFill>
                <a:latin typeface="Times New Roman" panose="02020603050405020304" pitchFamily="18" charset="0"/>
                <a:cs typeface="Times New Roman" panose="02020603050405020304" pitchFamily="18" charset="0"/>
              </a:rPr>
              <a:t> </a:t>
            </a:r>
            <a:r>
              <a:rPr lang="en-US" sz="2400" b="1">
                <a:solidFill>
                  <a:srgbClr val="080823"/>
                </a:solidFill>
                <a:latin typeface="Times New Roman" panose="02020603050405020304" pitchFamily="18" charset="0"/>
                <a:cs typeface="Times New Roman" panose="02020603050405020304" pitchFamily="18" charset="0"/>
              </a:rPr>
              <a:t>.show</a:t>
            </a:r>
            <a:r>
              <a:rPr lang="en-US" sz="2400">
                <a:solidFill>
                  <a:srgbClr val="080823"/>
                </a:solidFill>
                <a:latin typeface="Times New Roman" panose="02020603050405020304" pitchFamily="18" charset="0"/>
                <a:cs typeface="Times New Roman" panose="02020603050405020304" pitchFamily="18" charset="0"/>
              </a:rPr>
              <a:t>. Sau đó bên trong cho thêm một nút bấm </a:t>
            </a:r>
            <a:r>
              <a:rPr lang="en-US" sz="2400" b="1">
                <a:solidFill>
                  <a:srgbClr val="080823"/>
                </a:solidFill>
                <a:latin typeface="Times New Roman" panose="02020603050405020304" pitchFamily="18" charset="0"/>
                <a:cs typeface="Times New Roman" panose="02020603050405020304" pitchFamily="18" charset="0"/>
              </a:rPr>
              <a:t>.close</a:t>
            </a:r>
            <a:r>
              <a:rPr lang="en-US" sz="2400">
                <a:solidFill>
                  <a:srgbClr val="080823"/>
                </a:solidFill>
                <a:latin typeface="Times New Roman" panose="02020603050405020304" pitchFamily="18" charset="0"/>
                <a:cs typeface="Times New Roman" panose="02020603050405020304" pitchFamily="18" charset="0"/>
              </a:rPr>
              <a:t> gán cho nó thuộc tính </a:t>
            </a:r>
            <a:r>
              <a:rPr lang="en-US" sz="2400" b="1">
                <a:solidFill>
                  <a:srgbClr val="080823"/>
                </a:solidFill>
                <a:latin typeface="Times New Roman" panose="02020603050405020304" pitchFamily="18" charset="0"/>
                <a:cs typeface="Times New Roman" panose="02020603050405020304" pitchFamily="18" charset="0"/>
              </a:rPr>
              <a:t>data-dismiss=”alert”.</a:t>
            </a:r>
            <a:endParaRPr lang="en-US" sz="2400" b="0" i="0">
              <a:solidFill>
                <a:srgbClr val="080823"/>
              </a:solidFill>
              <a:effectLst/>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63812660"/>
              </p:ext>
            </p:extLst>
          </p:nvPr>
        </p:nvGraphicFramePr>
        <p:xfrm>
          <a:off x="4079" y="4572000"/>
          <a:ext cx="7550242" cy="2286000"/>
        </p:xfrm>
        <a:graphic>
          <a:graphicData uri="http://schemas.openxmlformats.org/drawingml/2006/table">
            <a:tbl>
              <a:tblPr/>
              <a:tblGrid>
                <a:gridCol w="208280">
                  <a:extLst>
                    <a:ext uri="{9D8B030D-6E8A-4147-A177-3AD203B41FA5}">
                      <a16:colId xmlns:a16="http://schemas.microsoft.com/office/drawing/2014/main" val="1673226260"/>
                    </a:ext>
                  </a:extLst>
                </a:gridCol>
                <a:gridCol w="7341962">
                  <a:extLst>
                    <a:ext uri="{9D8B030D-6E8A-4147-A177-3AD203B41FA5}">
                      <a16:colId xmlns:a16="http://schemas.microsoft.com/office/drawing/2014/main" val="4112828617"/>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a:solidFill>
                            <a:srgbClr val="006FE0"/>
                          </a:solidFill>
                          <a:effectLst/>
                          <a:latin typeface="inherit"/>
                        </a:rPr>
                        <a:t>&lt;</a:t>
                      </a:r>
                      <a:r>
                        <a:rPr lang="en-US">
                          <a:solidFill>
                            <a:srgbClr val="000000"/>
                          </a:solidFill>
                          <a:effectLst/>
                          <a:latin typeface="inherit"/>
                        </a:rPr>
                        <a:t>div </a:t>
                      </a:r>
                      <a:r>
                        <a:rPr lang="en-US" b="1">
                          <a:solidFill>
                            <a:srgbClr val="800080"/>
                          </a:solidFill>
                          <a:effectLst/>
                          <a:latin typeface="inherit"/>
                        </a:rPr>
                        <a:t>class</a:t>
                      </a:r>
                      <a:r>
                        <a:rPr lang="en-US">
                          <a:solidFill>
                            <a:srgbClr val="000000"/>
                          </a:solidFill>
                          <a:effectLst/>
                          <a:latin typeface="inherit"/>
                        </a:rPr>
                        <a:t>=</a:t>
                      </a:r>
                      <a:r>
                        <a:rPr lang="en-US">
                          <a:solidFill>
                            <a:srgbClr val="0828FB"/>
                          </a:solidFill>
                          <a:effectLst/>
                          <a:latin typeface="inherit"/>
                        </a:rPr>
                        <a:t>"alert alert-success alert-dismissible"</a:t>
                      </a:r>
                      <a:r>
                        <a:rPr lang="en-US">
                          <a:solidFill>
                            <a:srgbClr val="006FE0"/>
                          </a:solidFill>
                          <a:effectLst/>
                          <a:latin typeface="inherit"/>
                        </a:rPr>
                        <a:t>&gt;</a:t>
                      </a:r>
                      <a:endParaRPr lang="en-US">
                        <a:solidFill>
                          <a:srgbClr val="000000"/>
                        </a:solidFill>
                        <a:effectLst/>
                        <a:latin typeface="inherit"/>
                      </a:endParaRPr>
                    </a:p>
                    <a:p>
                      <a:pPr algn="l" fontAlgn="t"/>
                      <a:r>
                        <a:rPr lang="en-US">
                          <a:solidFill>
                            <a:srgbClr val="000000"/>
                          </a:solidFill>
                          <a:effectLst/>
                          <a:latin typeface="inherit"/>
                        </a:rPr>
                        <a:t> </a:t>
                      </a:r>
                    </a:p>
                    <a:p>
                      <a:pPr algn="l" fontAlgn="t"/>
                      <a:r>
                        <a:rPr lang="en-US">
                          <a:solidFill>
                            <a:srgbClr val="000000"/>
                          </a:solidFill>
                          <a:effectLst/>
                          <a:latin typeface="inherit"/>
                        </a:rPr>
                        <a:t>  </a:t>
                      </a:r>
                      <a:r>
                        <a:rPr lang="en-US">
                          <a:solidFill>
                            <a:srgbClr val="006FE0"/>
                          </a:solidFill>
                          <a:effectLst/>
                          <a:latin typeface="inherit"/>
                        </a:rPr>
                        <a:t>&lt;</a:t>
                      </a:r>
                      <a:r>
                        <a:rPr lang="en-US">
                          <a:solidFill>
                            <a:srgbClr val="000000"/>
                          </a:solidFill>
                          <a:effectLst/>
                          <a:latin typeface="inherit"/>
                        </a:rPr>
                        <a:t>button type=</a:t>
                      </a:r>
                      <a:r>
                        <a:rPr lang="en-US">
                          <a:solidFill>
                            <a:srgbClr val="0828FB"/>
                          </a:solidFill>
                          <a:effectLst/>
                          <a:latin typeface="inherit"/>
                        </a:rPr>
                        <a:t>"button"</a:t>
                      </a:r>
                      <a:r>
                        <a:rPr lang="en-US">
                          <a:solidFill>
                            <a:srgbClr val="006FE0"/>
                          </a:solidFill>
                          <a:effectLst/>
                          <a:latin typeface="inherit"/>
                        </a:rPr>
                        <a:t> </a:t>
                      </a:r>
                      <a:r>
                        <a:rPr lang="en-US" b="1">
                          <a:solidFill>
                            <a:srgbClr val="800080"/>
                          </a:solidFill>
                          <a:effectLst/>
                          <a:latin typeface="inherit"/>
                        </a:rPr>
                        <a:t>class</a:t>
                      </a:r>
                      <a:r>
                        <a:rPr lang="en-US">
                          <a:solidFill>
                            <a:srgbClr val="000000"/>
                          </a:solidFill>
                          <a:effectLst/>
                          <a:latin typeface="inherit"/>
                        </a:rPr>
                        <a:t>=</a:t>
                      </a:r>
                      <a:r>
                        <a:rPr lang="en-US">
                          <a:solidFill>
                            <a:srgbClr val="0828FB"/>
                          </a:solidFill>
                          <a:effectLst/>
                          <a:latin typeface="inherit"/>
                        </a:rPr>
                        <a:t>"close"</a:t>
                      </a:r>
                      <a:r>
                        <a:rPr lang="en-US">
                          <a:solidFill>
                            <a:srgbClr val="006FE0"/>
                          </a:solidFill>
                          <a:effectLst/>
                          <a:latin typeface="inherit"/>
                        </a:rPr>
                        <a:t> </a:t>
                      </a:r>
                      <a:r>
                        <a:rPr lang="en-US">
                          <a:solidFill>
                            <a:srgbClr val="000000"/>
                          </a:solidFill>
                          <a:effectLst/>
                          <a:latin typeface="inherit"/>
                        </a:rPr>
                        <a:t>data-dismiss=</a:t>
                      </a:r>
                      <a:r>
                        <a:rPr lang="en-US">
                          <a:solidFill>
                            <a:srgbClr val="0828FB"/>
                          </a:solidFill>
                          <a:effectLst/>
                          <a:latin typeface="inherit"/>
                        </a:rPr>
                        <a:t>"alert"</a:t>
                      </a:r>
                      <a:r>
                        <a:rPr lang="en-US">
                          <a:solidFill>
                            <a:srgbClr val="006FE0"/>
                          </a:solidFill>
                          <a:effectLst/>
                          <a:latin typeface="inherit"/>
                        </a:rPr>
                        <a:t>&gt;</a:t>
                      </a:r>
                      <a:r>
                        <a:rPr lang="en-US">
                          <a:solidFill>
                            <a:srgbClr val="000000"/>
                          </a:solidFill>
                          <a:effectLst/>
                          <a:latin typeface="inherit"/>
                        </a:rPr>
                        <a:t>&amp;times;</a:t>
                      </a:r>
                      <a:r>
                        <a:rPr lang="en-US">
                          <a:solidFill>
                            <a:srgbClr val="006FE0"/>
                          </a:solidFill>
                          <a:effectLst/>
                          <a:latin typeface="inherit"/>
                        </a:rPr>
                        <a:t>&lt;</a:t>
                      </a:r>
                      <a:r>
                        <a:rPr lang="en-US">
                          <a:solidFill>
                            <a:srgbClr val="000000"/>
                          </a:solidFill>
                          <a:effectLst/>
                          <a:latin typeface="inherit"/>
                        </a:rPr>
                        <a:t>/button</a:t>
                      </a:r>
                      <a:r>
                        <a:rPr lang="en-US">
                          <a:solidFill>
                            <a:srgbClr val="006FE0"/>
                          </a:solidFill>
                          <a:effectLst/>
                          <a:latin typeface="inherit"/>
                        </a:rPr>
                        <a:t>&gt;</a:t>
                      </a:r>
                      <a:endParaRPr lang="en-US">
                        <a:solidFill>
                          <a:srgbClr val="000000"/>
                        </a:solidFill>
                        <a:effectLst/>
                        <a:latin typeface="inherit"/>
                      </a:endParaRPr>
                    </a:p>
                    <a:p>
                      <a:pPr algn="l" fontAlgn="t"/>
                      <a:r>
                        <a:rPr lang="en-US">
                          <a:solidFill>
                            <a:srgbClr val="000000"/>
                          </a:solidFill>
                          <a:effectLst/>
                          <a:latin typeface="inherit"/>
                        </a:rPr>
                        <a:t> </a:t>
                      </a:r>
                    </a:p>
                    <a:p>
                      <a:pPr algn="l" fontAlgn="t"/>
                      <a:r>
                        <a:rPr lang="en-US">
                          <a:solidFill>
                            <a:srgbClr val="000000"/>
                          </a:solidFill>
                          <a:effectLst/>
                          <a:latin typeface="inherit"/>
                        </a:rPr>
                        <a:t>  </a:t>
                      </a:r>
                      <a:r>
                        <a:rPr lang="en-US">
                          <a:solidFill>
                            <a:srgbClr val="006FE0"/>
                          </a:solidFill>
                          <a:effectLst/>
                          <a:latin typeface="inherit"/>
                        </a:rPr>
                        <a:t>&lt;</a:t>
                      </a:r>
                      <a:r>
                        <a:rPr lang="en-US">
                          <a:solidFill>
                            <a:srgbClr val="000000"/>
                          </a:solidFill>
                          <a:effectLst/>
                          <a:latin typeface="inherit"/>
                        </a:rPr>
                        <a:t>strong</a:t>
                      </a:r>
                      <a:r>
                        <a:rPr lang="en-US">
                          <a:solidFill>
                            <a:srgbClr val="006FE0"/>
                          </a:solidFill>
                          <a:effectLst/>
                          <a:latin typeface="inherit"/>
                        </a:rPr>
                        <a:t>&gt;</a:t>
                      </a:r>
                      <a:r>
                        <a:rPr lang="en-US">
                          <a:solidFill>
                            <a:srgbClr val="000000"/>
                          </a:solidFill>
                          <a:effectLst/>
                          <a:latin typeface="inherit"/>
                        </a:rPr>
                        <a:t>Success!</a:t>
                      </a:r>
                      <a:r>
                        <a:rPr lang="en-US">
                          <a:solidFill>
                            <a:srgbClr val="006FE0"/>
                          </a:solidFill>
                          <a:effectLst/>
                          <a:latin typeface="inherit"/>
                        </a:rPr>
                        <a:t>&lt;</a:t>
                      </a:r>
                      <a:r>
                        <a:rPr lang="en-US">
                          <a:solidFill>
                            <a:srgbClr val="000000"/>
                          </a:solidFill>
                          <a:effectLst/>
                          <a:latin typeface="inherit"/>
                        </a:rPr>
                        <a:t>/strong</a:t>
                      </a:r>
                      <a:r>
                        <a:rPr lang="en-US">
                          <a:solidFill>
                            <a:srgbClr val="006FE0"/>
                          </a:solidFill>
                          <a:effectLst/>
                          <a:latin typeface="inherit"/>
                        </a:rPr>
                        <a:t>&gt; </a:t>
                      </a:r>
                      <a:r>
                        <a:rPr lang="en-US">
                          <a:solidFill>
                            <a:srgbClr val="000000"/>
                          </a:solidFill>
                          <a:effectLst/>
                          <a:latin typeface="inherit"/>
                        </a:rPr>
                        <a:t>Indicates</a:t>
                      </a:r>
                      <a:r>
                        <a:rPr lang="en-US">
                          <a:solidFill>
                            <a:srgbClr val="006FE0"/>
                          </a:solidFill>
                          <a:effectLst/>
                          <a:latin typeface="inherit"/>
                        </a:rPr>
                        <a:t> </a:t>
                      </a:r>
                      <a:r>
                        <a:rPr lang="en-US">
                          <a:solidFill>
                            <a:srgbClr val="000000"/>
                          </a:solidFill>
                          <a:effectLst/>
                          <a:latin typeface="inherit"/>
                        </a:rPr>
                        <a:t>a</a:t>
                      </a:r>
                      <a:r>
                        <a:rPr lang="en-US">
                          <a:solidFill>
                            <a:srgbClr val="006FE0"/>
                          </a:solidFill>
                          <a:effectLst/>
                          <a:latin typeface="inherit"/>
                        </a:rPr>
                        <a:t> </a:t>
                      </a:r>
                      <a:r>
                        <a:rPr lang="en-US">
                          <a:solidFill>
                            <a:srgbClr val="000000"/>
                          </a:solidFill>
                          <a:effectLst/>
                          <a:latin typeface="inherit"/>
                        </a:rPr>
                        <a:t>successful </a:t>
                      </a:r>
                      <a:r>
                        <a:rPr lang="en-US" b="1">
                          <a:solidFill>
                            <a:srgbClr val="800080"/>
                          </a:solidFill>
                          <a:effectLst/>
                          <a:latin typeface="inherit"/>
                        </a:rPr>
                        <a:t>or</a:t>
                      </a:r>
                      <a:r>
                        <a:rPr lang="en-US">
                          <a:solidFill>
                            <a:srgbClr val="006FE0"/>
                          </a:solidFill>
                          <a:effectLst/>
                          <a:latin typeface="inherit"/>
                        </a:rPr>
                        <a:t> </a:t>
                      </a:r>
                      <a:r>
                        <a:rPr lang="en-US">
                          <a:solidFill>
                            <a:srgbClr val="000000"/>
                          </a:solidFill>
                          <a:effectLst/>
                          <a:latin typeface="inherit"/>
                        </a:rPr>
                        <a:t>positive action.</a:t>
                      </a:r>
                    </a:p>
                    <a:p>
                      <a:pPr algn="l" fontAlgn="t"/>
                      <a:r>
                        <a:rPr lang="en-US">
                          <a:solidFill>
                            <a:srgbClr val="000000"/>
                          </a:solidFill>
                          <a:effectLst/>
                          <a:latin typeface="inherit"/>
                        </a:rPr>
                        <a:t> </a:t>
                      </a:r>
                    </a:p>
                    <a:p>
                      <a:pPr algn="l" fontAlgn="t"/>
                      <a:r>
                        <a:rPr lang="en-US">
                          <a:solidFill>
                            <a:srgbClr val="006FE0"/>
                          </a:solidFill>
                          <a:effectLst/>
                          <a:latin typeface="inherit"/>
                        </a:rPr>
                        <a:t>&lt;</a:t>
                      </a:r>
                      <a:r>
                        <a:rPr lang="en-US">
                          <a:solidFill>
                            <a:srgbClr val="000000"/>
                          </a:solidFill>
                          <a:effectLst/>
                          <a:latin typeface="inherit"/>
                        </a:rPr>
                        <a:t>/div</a:t>
                      </a:r>
                      <a:r>
                        <a:rPr lang="en-US">
                          <a:solidFill>
                            <a:srgbClr val="006FE0"/>
                          </a:solidFill>
                          <a:effectLst/>
                          <a:latin typeface="inherit"/>
                        </a:rPr>
                        <a:t>&gt;</a:t>
                      </a:r>
                      <a:endParaRPr lang="en-US">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4162951240"/>
                  </a:ext>
                </a:extLst>
              </a:tr>
            </a:tbl>
          </a:graphicData>
        </a:graphic>
      </p:graphicFrame>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036" y="4941168"/>
            <a:ext cx="1697259" cy="1264285"/>
          </a:xfrm>
          <a:prstGeom prst="rect">
            <a:avLst/>
          </a:prstGeom>
        </p:spPr>
      </p:pic>
    </p:spTree>
    <p:extLst>
      <p:ext uri="{BB962C8B-B14F-4D97-AF65-F5344CB8AC3E}">
        <p14:creationId xmlns:p14="http://schemas.microsoft.com/office/powerpoint/2010/main" val="679895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3.8. Alert</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251520" y="1808820"/>
            <a:ext cx="8316924" cy="2241960"/>
          </a:xfrm>
          <a:prstGeom prst="rect">
            <a:avLst/>
          </a:prstGeom>
        </p:spPr>
        <p:txBody>
          <a:bodyPr wrap="square">
            <a:spAutoFit/>
          </a:bodyPr>
          <a:lstStyle/>
          <a:p>
            <a:pPr algn="just">
              <a:lnSpc>
                <a:spcPct val="150000"/>
              </a:lnSpc>
            </a:pPr>
            <a:r>
              <a:rPr lang="en-US" sz="2400" b="1">
                <a:solidFill>
                  <a:srgbClr val="080823"/>
                </a:solidFill>
                <a:latin typeface="Times New Roman" panose="02020603050405020304" pitchFamily="18" charset="0"/>
                <a:cs typeface="Times New Roman" panose="02020603050405020304" pitchFamily="18" charset="0"/>
              </a:rPr>
              <a:t>Hiệu ứng hoạt hình cho cảnh báo</a:t>
            </a:r>
            <a:endParaRPr lang="en-US" sz="2400">
              <a:solidFill>
                <a:srgbClr val="080823"/>
              </a:solidFill>
              <a:latin typeface="Times New Roman" panose="02020603050405020304" pitchFamily="18" charset="0"/>
              <a:cs typeface="Times New Roman" panose="02020603050405020304" pitchFamily="18" charset="0"/>
            </a:endParaRPr>
          </a:p>
          <a:p>
            <a:pPr algn="just">
              <a:lnSpc>
                <a:spcPct val="150000"/>
              </a:lnSpc>
            </a:pPr>
            <a:r>
              <a:rPr lang="en-US" sz="2400">
                <a:solidFill>
                  <a:srgbClr val="080823"/>
                </a:solidFill>
                <a:latin typeface="Times New Roman" panose="02020603050405020304" pitchFamily="18" charset="0"/>
                <a:cs typeface="Times New Roman" panose="02020603050405020304" pitchFamily="18" charset="0"/>
              </a:rPr>
              <a:t>Trong lúc nhấn nút </a:t>
            </a:r>
            <a:r>
              <a:rPr lang="en-US" sz="2400" b="1">
                <a:solidFill>
                  <a:srgbClr val="080823"/>
                </a:solidFill>
                <a:latin typeface="Times New Roman" panose="02020603050405020304" pitchFamily="18" charset="0"/>
                <a:cs typeface="Times New Roman" panose="02020603050405020304" pitchFamily="18" charset="0"/>
              </a:rPr>
              <a:t>“x”</a:t>
            </a:r>
            <a:r>
              <a:rPr lang="en-US" sz="2400">
                <a:solidFill>
                  <a:srgbClr val="080823"/>
                </a:solidFill>
                <a:latin typeface="Times New Roman" panose="02020603050405020304" pitchFamily="18" charset="0"/>
                <a:cs typeface="Times New Roman" panose="02020603050405020304" pitchFamily="18" charset="0"/>
              </a:rPr>
              <a:t> đóng cảnh báo, bạn có thể thêm 1 số hiệu ứng hoạt hình làm cảnh báo dần mờ đi bằng cách thêm lớp </a:t>
            </a:r>
            <a:r>
              <a:rPr lang="en-US" sz="2400" b="1">
                <a:solidFill>
                  <a:srgbClr val="080823"/>
                </a:solidFill>
                <a:latin typeface="Times New Roman" panose="02020603050405020304" pitchFamily="18" charset="0"/>
                <a:cs typeface="Times New Roman" panose="02020603050405020304" pitchFamily="18" charset="0"/>
              </a:rPr>
              <a:t>.fade</a:t>
            </a:r>
            <a:r>
              <a:rPr lang="en-US" sz="2400">
                <a:solidFill>
                  <a:srgbClr val="080823"/>
                </a:solidFill>
                <a:latin typeface="Times New Roman" panose="02020603050405020304" pitchFamily="18" charset="0"/>
                <a:cs typeface="Times New Roman" panose="02020603050405020304" pitchFamily="18" charset="0"/>
              </a:rPr>
              <a:t> và </a:t>
            </a:r>
            <a:r>
              <a:rPr lang="en-US" sz="2400" b="1">
                <a:solidFill>
                  <a:srgbClr val="080823"/>
                </a:solidFill>
                <a:latin typeface="Times New Roman" panose="02020603050405020304" pitchFamily="18" charset="0"/>
                <a:cs typeface="Times New Roman" panose="02020603050405020304" pitchFamily="18" charset="0"/>
              </a:rPr>
              <a:t>.show</a:t>
            </a:r>
            <a:endParaRPr lang="en-US" sz="2400" b="0" i="0">
              <a:solidFill>
                <a:srgbClr val="08082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68636" y="4365974"/>
            <a:ext cx="8767859" cy="369332"/>
          </a:xfrm>
          <a:prstGeom prst="rect">
            <a:avLst/>
          </a:prstGeom>
        </p:spPr>
        <p:txBody>
          <a:bodyPr wrap="square">
            <a:spAutoFit/>
          </a:bodyPr>
          <a:lstStyle/>
          <a:p>
            <a:r>
              <a:rPr lang="en-US" i="1" smtClean="0"/>
              <a:t>Tham khảo: https</a:t>
            </a:r>
            <a:r>
              <a:rPr lang="en-US" i="1"/>
              <a:t>://codegym.vn/blog/2020/06/29/tao-canh-bao-trong-bootstrap-4/</a:t>
            </a:r>
          </a:p>
        </p:txBody>
      </p:sp>
    </p:spTree>
    <p:extLst>
      <p:ext uri="{BB962C8B-B14F-4D97-AF65-F5344CB8AC3E}">
        <p14:creationId xmlns:p14="http://schemas.microsoft.com/office/powerpoint/2010/main" val="23179490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3. Các thành phần trong Bootstrap</a:t>
            </a:r>
            <a:endParaRPr lang="en-US" sz="3200" b="1">
              <a:solidFill>
                <a:schemeClr val="bg1">
                  <a:lumMod val="1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3.9. Progress Bar</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0" y="1448780"/>
            <a:ext cx="8892480" cy="1323439"/>
          </a:xfrm>
          <a:prstGeom prst="rect">
            <a:avLst/>
          </a:prstGeom>
        </p:spPr>
        <p:txBody>
          <a:bodyPr wrap="square">
            <a:spAutoFit/>
          </a:bodyPr>
          <a:lstStyle/>
          <a:p>
            <a:pPr algn="just"/>
            <a:r>
              <a:rPr lang="vi-VN" sz="2000">
                <a:solidFill>
                  <a:srgbClr val="000000"/>
                </a:solidFill>
                <a:latin typeface="Noto Serif"/>
              </a:rPr>
              <a:t>Progress Bar (thanh tiến trình) được sử dụng để hiển thị tiến trình của một tác vụ hoặc hành động nào đó cho người dùng.</a:t>
            </a:r>
          </a:p>
          <a:p>
            <a:pPr algn="just"/>
            <a:r>
              <a:rPr lang="vi-VN" sz="2000" b="1">
                <a:solidFill>
                  <a:srgbClr val="FF6347"/>
                </a:solidFill>
                <a:latin typeface="Noto Serif"/>
              </a:rPr>
              <a:t>Ví dụ:</a:t>
            </a:r>
            <a:r>
              <a:rPr lang="vi-VN" sz="2000">
                <a:solidFill>
                  <a:srgbClr val="000000"/>
                </a:solidFill>
                <a:latin typeface="Noto Serif"/>
              </a:rPr>
              <a:t> Trong ví dụ dưới đây minh họa cách tạo một thanh tiến trình đơn giản trong Bootstrap:</a:t>
            </a:r>
            <a:endParaRPr lang="vi-VN" sz="2000" b="0" i="0">
              <a:solidFill>
                <a:srgbClr val="000000"/>
              </a:solidFill>
              <a:effectLst/>
              <a:latin typeface="Noto Serif"/>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724" y="2384884"/>
            <a:ext cx="6923437" cy="381547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631" y="6095894"/>
            <a:ext cx="4829849" cy="762106"/>
          </a:xfrm>
          <a:prstGeom prst="rect">
            <a:avLst/>
          </a:prstGeom>
        </p:spPr>
      </p:pic>
      <p:sp>
        <p:nvSpPr>
          <p:cNvPr id="6" name="Rectangle 5"/>
          <p:cNvSpPr/>
          <p:nvPr/>
        </p:nvSpPr>
        <p:spPr>
          <a:xfrm>
            <a:off x="254" y="6200354"/>
            <a:ext cx="4572000" cy="646331"/>
          </a:xfrm>
          <a:prstGeom prst="rect">
            <a:avLst/>
          </a:prstGeom>
        </p:spPr>
        <p:txBody>
          <a:bodyPr>
            <a:spAutoFit/>
          </a:bodyPr>
          <a:lstStyle/>
          <a:p>
            <a:r>
              <a:rPr lang="en-US" i="1">
                <a:solidFill>
                  <a:srgbClr val="FF0000"/>
                </a:solidFill>
              </a:rPr>
              <a:t>http://hiepsiit.com/detail/bs/bootstrap-4/bootstrap-progress-bars</a:t>
            </a:r>
          </a:p>
        </p:txBody>
      </p:sp>
    </p:spTree>
    <p:extLst>
      <p:ext uri="{BB962C8B-B14F-4D97-AF65-F5344CB8AC3E}">
        <p14:creationId xmlns:p14="http://schemas.microsoft.com/office/powerpoint/2010/main" val="2223374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1.1. Bootstrap là gì?</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43508" y="1305342"/>
            <a:ext cx="8676964" cy="5632311"/>
          </a:xfrm>
          <a:prstGeom prst="rect">
            <a:avLst/>
          </a:prstGeom>
        </p:spPr>
        <p:txBody>
          <a:bodyPr wrap="square">
            <a:spAutoFit/>
          </a:bodyPr>
          <a:lstStyle/>
          <a:p>
            <a:pPr algn="just">
              <a:lnSpc>
                <a:spcPct val="150000"/>
              </a:lnSpc>
            </a:pPr>
            <a:r>
              <a:rPr lang="vi-VN" sz="2400" b="1">
                <a:solidFill>
                  <a:srgbClr val="080823"/>
                </a:solidFill>
                <a:latin typeface="+mj-lt"/>
              </a:rPr>
              <a:t>Tại sao lại sử dụng Bootstrap?</a:t>
            </a:r>
            <a:endParaRPr lang="vi-VN" sz="2400">
              <a:solidFill>
                <a:srgbClr val="080823"/>
              </a:solidFill>
              <a:latin typeface="+mj-lt"/>
            </a:endParaRPr>
          </a:p>
          <a:p>
            <a:pPr algn="just">
              <a:lnSpc>
                <a:spcPct val="150000"/>
              </a:lnSpc>
            </a:pPr>
            <a:r>
              <a:rPr lang="vi-VN" sz="2400">
                <a:solidFill>
                  <a:srgbClr val="080823"/>
                </a:solidFill>
                <a:latin typeface="+mj-lt"/>
              </a:rPr>
              <a:t>Lợi ích của Bootstrap:</a:t>
            </a:r>
          </a:p>
          <a:p>
            <a:pPr algn="just">
              <a:lnSpc>
                <a:spcPct val="150000"/>
              </a:lnSpc>
              <a:buFont typeface="Arial" panose="020B0604020202020204" pitchFamily="34" charset="0"/>
              <a:buChar char="•"/>
            </a:pPr>
            <a:r>
              <a:rPr lang="en-US" sz="2400" b="1" smtClean="0">
                <a:solidFill>
                  <a:srgbClr val="080823"/>
                </a:solidFill>
                <a:latin typeface="+mj-lt"/>
              </a:rPr>
              <a:t> </a:t>
            </a:r>
            <a:r>
              <a:rPr lang="vi-VN" sz="2400" b="1" smtClean="0">
                <a:solidFill>
                  <a:srgbClr val="080823"/>
                </a:solidFill>
                <a:latin typeface="+mj-lt"/>
              </a:rPr>
              <a:t>Dễ </a:t>
            </a:r>
            <a:r>
              <a:rPr lang="vi-VN" sz="2400" b="1">
                <a:solidFill>
                  <a:srgbClr val="080823"/>
                </a:solidFill>
                <a:latin typeface="+mj-lt"/>
              </a:rPr>
              <a:t>dàng sử dụng:</a:t>
            </a:r>
            <a:r>
              <a:rPr lang="vi-VN" sz="2400">
                <a:solidFill>
                  <a:srgbClr val="080823"/>
                </a:solidFill>
                <a:latin typeface="+mj-lt"/>
              </a:rPr>
              <a:t> Chỉ cần lượng kiến thức cơ bản về HTML và CSS, bất cứ ai cũng có thể sử dụng Bootstrap.</a:t>
            </a:r>
          </a:p>
          <a:p>
            <a:pPr algn="just">
              <a:lnSpc>
                <a:spcPct val="150000"/>
              </a:lnSpc>
              <a:buFont typeface="Arial" panose="020B0604020202020204" pitchFamily="34" charset="0"/>
              <a:buChar char="•"/>
            </a:pPr>
            <a:r>
              <a:rPr lang="en-US" sz="2400" b="1" smtClean="0">
                <a:solidFill>
                  <a:srgbClr val="080823"/>
                </a:solidFill>
                <a:latin typeface="+mj-lt"/>
              </a:rPr>
              <a:t> </a:t>
            </a:r>
            <a:r>
              <a:rPr lang="vi-VN" sz="2400" b="1" smtClean="0">
                <a:solidFill>
                  <a:srgbClr val="080823"/>
                </a:solidFill>
                <a:latin typeface="+mj-lt"/>
              </a:rPr>
              <a:t>Các </a:t>
            </a:r>
            <a:r>
              <a:rPr lang="vi-VN" sz="2400" b="1">
                <a:solidFill>
                  <a:srgbClr val="080823"/>
                </a:solidFill>
                <a:latin typeface="+mj-lt"/>
              </a:rPr>
              <a:t>tính năng đáp ứng:</a:t>
            </a:r>
            <a:r>
              <a:rPr lang="vi-VN" sz="2400">
                <a:solidFill>
                  <a:srgbClr val="080823"/>
                </a:solidFill>
                <a:latin typeface="+mj-lt"/>
              </a:rPr>
              <a:t> Responsive CSS của Bootstrap điều chỉnh cho điện thoại, máy tính bảng và máy tính để bàn.</a:t>
            </a:r>
          </a:p>
          <a:p>
            <a:pPr algn="just">
              <a:lnSpc>
                <a:spcPct val="150000"/>
              </a:lnSpc>
              <a:buFont typeface="Arial" panose="020B0604020202020204" pitchFamily="34" charset="0"/>
              <a:buChar char="•"/>
            </a:pPr>
            <a:r>
              <a:rPr lang="en-US" sz="2400" b="1" smtClean="0">
                <a:solidFill>
                  <a:srgbClr val="080823"/>
                </a:solidFill>
                <a:latin typeface="+mj-lt"/>
              </a:rPr>
              <a:t> </a:t>
            </a:r>
            <a:r>
              <a:rPr lang="vi-VN" sz="2400" b="1" smtClean="0">
                <a:solidFill>
                  <a:srgbClr val="080823"/>
                </a:solidFill>
                <a:latin typeface="+mj-lt"/>
              </a:rPr>
              <a:t>Cách </a:t>
            </a:r>
            <a:r>
              <a:rPr lang="vi-VN" sz="2400" b="1">
                <a:solidFill>
                  <a:srgbClr val="080823"/>
                </a:solidFill>
                <a:latin typeface="+mj-lt"/>
              </a:rPr>
              <a:t>tiếp cận Mobile-first:</a:t>
            </a:r>
            <a:r>
              <a:rPr lang="vi-VN" sz="2400">
                <a:solidFill>
                  <a:srgbClr val="080823"/>
                </a:solidFill>
                <a:latin typeface="+mj-lt"/>
              </a:rPr>
              <a:t> Trong Bootstrap, mobile-first styles là một phần của core framework.</a:t>
            </a:r>
          </a:p>
          <a:p>
            <a:pPr algn="just">
              <a:lnSpc>
                <a:spcPct val="150000"/>
              </a:lnSpc>
              <a:buFont typeface="Arial" panose="020B0604020202020204" pitchFamily="34" charset="0"/>
              <a:buChar char="•"/>
            </a:pPr>
            <a:r>
              <a:rPr lang="en-US" sz="2400" b="1" smtClean="0">
                <a:solidFill>
                  <a:srgbClr val="080823"/>
                </a:solidFill>
                <a:latin typeface="+mj-lt"/>
              </a:rPr>
              <a:t> </a:t>
            </a:r>
            <a:r>
              <a:rPr lang="vi-VN" sz="2400" b="1" smtClean="0">
                <a:solidFill>
                  <a:srgbClr val="080823"/>
                </a:solidFill>
                <a:latin typeface="+mj-lt"/>
              </a:rPr>
              <a:t>Khả </a:t>
            </a:r>
            <a:r>
              <a:rPr lang="vi-VN" sz="2400" b="1">
                <a:solidFill>
                  <a:srgbClr val="080823"/>
                </a:solidFill>
                <a:latin typeface="+mj-lt"/>
              </a:rPr>
              <a:t>năng tương thích trình duyệt:</a:t>
            </a:r>
            <a:r>
              <a:rPr lang="vi-VN" sz="2400">
                <a:solidFill>
                  <a:srgbClr val="080823"/>
                </a:solidFill>
                <a:latin typeface="+mj-lt"/>
              </a:rPr>
              <a:t> Bootstrap 4 tương thích với tất cả cá</a:t>
            </a:r>
            <a:endParaRPr lang="vi-VN" sz="2400" b="0" i="0">
              <a:solidFill>
                <a:srgbClr val="080823"/>
              </a:solidFill>
              <a:effectLst/>
              <a:latin typeface="+mj-lt"/>
            </a:endParaRPr>
          </a:p>
        </p:txBody>
      </p:sp>
    </p:spTree>
    <p:extLst>
      <p:ext uri="{BB962C8B-B14F-4D97-AF65-F5344CB8AC3E}">
        <p14:creationId xmlns:p14="http://schemas.microsoft.com/office/powerpoint/2010/main" val="1520030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24" y="980728"/>
            <a:ext cx="8788669" cy="5040560"/>
          </a:xfrm>
          <a:prstGeom prst="rect">
            <a:avLst/>
          </a:prstGeom>
        </p:spPr>
      </p:pic>
    </p:spTree>
    <p:extLst>
      <p:ext uri="{BB962C8B-B14F-4D97-AF65-F5344CB8AC3E}">
        <p14:creationId xmlns:p14="http://schemas.microsoft.com/office/powerpoint/2010/main" val="2389594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0" y="641538"/>
            <a:ext cx="8136396" cy="6186309"/>
          </a:xfrm>
          <a:prstGeom prst="rect">
            <a:avLst/>
          </a:prstGeom>
        </p:spPr>
        <p:txBody>
          <a:bodyPr wrap="square">
            <a:spAutoFit/>
          </a:bodyPr>
          <a:lstStyle/>
          <a:p>
            <a:pPr fontAlgn="t"/>
            <a:r>
              <a:rPr lang="en-US">
                <a:solidFill>
                  <a:srgbClr val="006FE0"/>
                </a:solidFill>
                <a:latin typeface="inherit"/>
              </a:rPr>
              <a:t>&lt;</a:t>
            </a:r>
            <a:r>
              <a:rPr lang="en-US">
                <a:solidFill>
                  <a:srgbClr val="000000"/>
                </a:solidFill>
                <a:latin typeface="inherit"/>
              </a:rPr>
              <a:t>body</a:t>
            </a:r>
            <a:r>
              <a:rPr lang="en-US">
                <a:solidFill>
                  <a:srgbClr val="006FE0"/>
                </a:solidFill>
                <a:latin typeface="inherit"/>
              </a:rPr>
              <a:t>&gt;</a:t>
            </a:r>
          </a:p>
          <a:p>
            <a:pPr fontAlgn="t"/>
            <a:r>
              <a:rPr lang="en-US">
                <a:solidFill>
                  <a:srgbClr val="006FE0"/>
                </a:solidFill>
                <a:latin typeface="inherit"/>
              </a:rPr>
              <a:t>&lt;</a:t>
            </a:r>
            <a:r>
              <a:rPr lang="en-US">
                <a:solidFill>
                  <a:srgbClr val="000000"/>
                </a:solidFill>
                <a:latin typeface="inherit"/>
              </a:rPr>
              <a:t>div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"container"</a:t>
            </a:r>
            <a:r>
              <a:rPr lang="en-US">
                <a:solidFill>
                  <a:srgbClr val="006FE0"/>
                </a:solidFill>
                <a:latin typeface="inherit"/>
              </a:rPr>
              <a:t> </a:t>
            </a:r>
            <a:r>
              <a:rPr lang="en-US">
                <a:solidFill>
                  <a:srgbClr val="000000"/>
                </a:solidFill>
                <a:latin typeface="inherit"/>
              </a:rPr>
              <a:t>style</a:t>
            </a:r>
            <a:r>
              <a:rPr lang="en-US">
                <a:solidFill>
                  <a:srgbClr val="006FE0"/>
                </a:solidFill>
                <a:latin typeface="inherit"/>
              </a:rPr>
              <a:t> </a:t>
            </a:r>
            <a:r>
              <a:rPr lang="en-US">
                <a:solidFill>
                  <a:srgbClr val="000000"/>
                </a:solidFill>
                <a:latin typeface="Monaco"/>
              </a:rPr>
              <a:t>=</a:t>
            </a:r>
            <a:r>
              <a:rPr lang="en-US">
                <a:solidFill>
                  <a:srgbClr val="006FE0"/>
                </a:solidFill>
                <a:latin typeface="inherit"/>
              </a:rPr>
              <a:t> </a:t>
            </a:r>
            <a:r>
              <a:rPr lang="en-US">
                <a:solidFill>
                  <a:srgbClr val="0828FB"/>
                </a:solidFill>
                <a:latin typeface="inherit"/>
              </a:rPr>
              <a:t>"height: auto"</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header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"row"</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a:t>
            </a:r>
            <a:r>
              <a:rPr lang="en-US">
                <a:solidFill>
                  <a:srgbClr val="006FE0"/>
                </a:solidFill>
                <a:latin typeface="inherit"/>
              </a:rPr>
              <a:t> </a:t>
            </a:r>
            <a:r>
              <a:rPr lang="en-US" smtClean="0">
                <a:solidFill>
                  <a:srgbClr val="006FE0"/>
                </a:solidFill>
                <a:latin typeface="inherit"/>
              </a:rPr>
              <a:t> &lt;</a:t>
            </a:r>
            <a:r>
              <a:rPr lang="en-US" smtClean="0">
                <a:solidFill>
                  <a:srgbClr val="000000"/>
                </a:solidFill>
                <a:latin typeface="Monaco"/>
              </a:rPr>
              <a:t>/</a:t>
            </a:r>
            <a:r>
              <a:rPr lang="en-US">
                <a:solidFill>
                  <a:srgbClr val="000000"/>
                </a:solidFill>
                <a:latin typeface="inherit"/>
              </a:rPr>
              <a:t>header</a:t>
            </a:r>
            <a:r>
              <a:rPr lang="en-US" smtClean="0">
                <a:solidFill>
                  <a:srgbClr val="006FE0"/>
                </a:solidFill>
                <a:latin typeface="inherit"/>
              </a:rPr>
              <a:t>&gt;</a:t>
            </a:r>
          </a:p>
          <a:p>
            <a:pPr fontAlgn="t"/>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nav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"navbar </a:t>
            </a:r>
            <a:r>
              <a:rPr lang="en-US">
                <a:solidFill>
                  <a:srgbClr val="0828FB"/>
                </a:solidFill>
                <a:latin typeface="inherit"/>
              </a:rPr>
              <a:t>navbar-inverse</a:t>
            </a:r>
            <a:r>
              <a:rPr lang="en-US" smtClean="0">
                <a:solidFill>
                  <a:srgbClr val="0828FB"/>
                </a:solidFill>
                <a:latin typeface="inherit"/>
              </a:rPr>
              <a:t>"</a:t>
            </a:r>
            <a:r>
              <a:rPr lang="en-US" smtClean="0">
                <a:solidFill>
                  <a:srgbClr val="006FE0"/>
                </a:solidFill>
                <a:latin typeface="inherit"/>
              </a:rPr>
              <a:t>&gt;</a:t>
            </a:r>
            <a:r>
              <a:rPr lang="en-US">
                <a:solidFill>
                  <a:srgbClr val="006FE0"/>
                </a:solidFill>
                <a:latin typeface="inherit"/>
              </a:rPr>
              <a:t>       </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nav</a:t>
            </a:r>
            <a:r>
              <a:rPr lang="en-US" smtClean="0">
                <a:solidFill>
                  <a:srgbClr val="006FE0"/>
                </a:solidFill>
                <a:latin typeface="inherit"/>
              </a:rPr>
              <a:t>&gt;</a:t>
            </a:r>
          </a:p>
          <a:p>
            <a:pPr fontAlgn="t"/>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div </a:t>
            </a:r>
            <a:r>
              <a:rPr lang="en-US" b="1">
                <a:solidFill>
                  <a:srgbClr val="800080"/>
                </a:solidFill>
                <a:latin typeface="inherit"/>
              </a:rPr>
              <a:t>class</a:t>
            </a:r>
            <a:r>
              <a:rPr lang="en-US">
                <a:solidFill>
                  <a:srgbClr val="006FE0"/>
                </a:solidFill>
                <a:latin typeface="inherit"/>
              </a:rPr>
              <a:t> </a:t>
            </a:r>
            <a:r>
              <a:rPr lang="en-US">
                <a:solidFill>
                  <a:srgbClr val="000000"/>
                </a:solidFill>
                <a:latin typeface="Monaco"/>
              </a:rPr>
              <a:t>=</a:t>
            </a:r>
            <a:r>
              <a:rPr lang="en-US">
                <a:solidFill>
                  <a:srgbClr val="006FE0"/>
                </a:solidFill>
                <a:latin typeface="inherit"/>
              </a:rPr>
              <a:t> </a:t>
            </a:r>
            <a:r>
              <a:rPr lang="en-US">
                <a:solidFill>
                  <a:srgbClr val="0828FB"/>
                </a:solidFill>
                <a:latin typeface="inherit"/>
              </a:rPr>
              <a:t>"row"</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article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a:t>
            </a:r>
            <a:r>
              <a:rPr lang="en-US">
                <a:solidFill>
                  <a:srgbClr val="0828FB"/>
                </a:solidFill>
                <a:latin typeface="inherit"/>
              </a:rPr>
              <a:t>col-sm-9</a:t>
            </a:r>
            <a:r>
              <a:rPr lang="en-US" smtClean="0">
                <a:solidFill>
                  <a:srgbClr val="0828FB"/>
                </a:solidFill>
                <a:latin typeface="inherit"/>
              </a:rPr>
              <a:t>"</a:t>
            </a:r>
            <a:r>
              <a:rPr lang="en-US" smtClean="0">
                <a:solidFill>
                  <a:srgbClr val="006FE0"/>
                </a:solidFill>
                <a:latin typeface="inherit"/>
              </a:rPr>
              <a:t>&gt;</a:t>
            </a:r>
            <a:r>
              <a:rPr lang="en-US">
                <a:solidFill>
                  <a:srgbClr val="006FE0"/>
                </a:solidFill>
                <a:latin typeface="inherit"/>
              </a:rPr>
              <a:t>            </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article</a:t>
            </a:r>
            <a:r>
              <a:rPr lang="en-US" smtClean="0">
                <a:solidFill>
                  <a:srgbClr val="006FE0"/>
                </a:solidFill>
                <a:latin typeface="inherit"/>
              </a:rPr>
              <a:t>&gt;</a:t>
            </a:r>
          </a:p>
          <a:p>
            <a:pPr fontAlgn="t"/>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aside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a:t>
            </a:r>
            <a:r>
              <a:rPr lang="en-US">
                <a:solidFill>
                  <a:srgbClr val="0828FB"/>
                </a:solidFill>
                <a:latin typeface="inherit"/>
              </a:rPr>
              <a:t>col-sm-3</a:t>
            </a:r>
            <a:r>
              <a:rPr lang="en-US" smtClean="0">
                <a:solidFill>
                  <a:srgbClr val="0828FB"/>
                </a:solidFill>
                <a:latin typeface="inherit"/>
              </a:rPr>
              <a:t>"</a:t>
            </a:r>
            <a:r>
              <a:rPr lang="en-US" smtClean="0">
                <a:solidFill>
                  <a:srgbClr val="006FE0"/>
                </a:solidFill>
                <a:latin typeface="inherit"/>
              </a:rPr>
              <a:t>&gt;</a:t>
            </a:r>
            <a:r>
              <a:rPr lang="en-US">
                <a:solidFill>
                  <a:srgbClr val="006FE0"/>
                </a:solidFill>
                <a:latin typeface="inherit"/>
              </a:rPr>
              <a:t>         </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aside</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div</a:t>
            </a:r>
            <a:r>
              <a:rPr lang="en-US" smtClean="0">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footer </a:t>
            </a:r>
            <a:r>
              <a:rPr lang="en-US" b="1">
                <a:solidFill>
                  <a:srgbClr val="800080"/>
                </a:solidFill>
                <a:latin typeface="inherit"/>
              </a:rPr>
              <a:t>class</a:t>
            </a:r>
            <a:r>
              <a:rPr lang="en-US">
                <a:solidFill>
                  <a:srgbClr val="000000"/>
                </a:solidFill>
                <a:latin typeface="Monaco"/>
              </a:rPr>
              <a:t>=</a:t>
            </a:r>
            <a:r>
              <a:rPr lang="en-US">
                <a:solidFill>
                  <a:srgbClr val="0828FB"/>
                </a:solidFill>
                <a:latin typeface="inherit"/>
              </a:rPr>
              <a:t>"panel panel-default"</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div </a:t>
            </a:r>
            <a:r>
              <a:rPr lang="en-US" b="1">
                <a:solidFill>
                  <a:srgbClr val="800080"/>
                </a:solidFill>
                <a:latin typeface="inherit"/>
              </a:rPr>
              <a:t>class</a:t>
            </a:r>
            <a:r>
              <a:rPr lang="en-US">
                <a:solidFill>
                  <a:srgbClr val="006FE0"/>
                </a:solidFill>
                <a:latin typeface="inherit"/>
              </a:rPr>
              <a:t> </a:t>
            </a:r>
            <a:r>
              <a:rPr lang="en-US">
                <a:solidFill>
                  <a:srgbClr val="000000"/>
                </a:solidFill>
                <a:latin typeface="Monaco"/>
              </a:rPr>
              <a:t>=</a:t>
            </a:r>
            <a:r>
              <a:rPr lang="en-US">
                <a:solidFill>
                  <a:srgbClr val="006FE0"/>
                </a:solidFill>
                <a:latin typeface="inherit"/>
              </a:rPr>
              <a:t> </a:t>
            </a:r>
            <a:r>
              <a:rPr lang="en-US">
                <a:solidFill>
                  <a:srgbClr val="0828FB"/>
                </a:solidFill>
                <a:latin typeface="inherit"/>
              </a:rPr>
              <a:t>"panel-heading text-center"</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inherit"/>
              </a:rPr>
              <a:t>p</a:t>
            </a:r>
            <a:r>
              <a:rPr lang="en-US">
                <a:solidFill>
                  <a:srgbClr val="006FE0"/>
                </a:solidFill>
                <a:latin typeface="inherit"/>
              </a:rPr>
              <a:t>&gt;</a:t>
            </a:r>
            <a:r>
              <a:rPr lang="en-US">
                <a:solidFill>
                  <a:srgbClr val="000000"/>
                </a:solidFill>
                <a:latin typeface="inherit"/>
              </a:rPr>
              <a:t>CodeGym</a:t>
            </a:r>
            <a:r>
              <a:rPr lang="en-US">
                <a:solidFill>
                  <a:srgbClr val="006FE0"/>
                </a:solidFill>
                <a:latin typeface="inherit"/>
              </a:rPr>
              <a:t> </a:t>
            </a:r>
            <a:r>
              <a:rPr lang="en-US">
                <a:solidFill>
                  <a:srgbClr val="000000"/>
                </a:solidFill>
                <a:latin typeface="inherit"/>
              </a:rPr>
              <a:t>&amp;copy;</a:t>
            </a:r>
            <a:r>
              <a:rPr lang="en-US">
                <a:solidFill>
                  <a:srgbClr val="006FE0"/>
                </a:solidFill>
                <a:latin typeface="inherit"/>
              </a:rPr>
              <a:t> </a:t>
            </a:r>
            <a:r>
              <a:rPr lang="en-US">
                <a:solidFill>
                  <a:srgbClr val="0828FB"/>
                </a:solidFill>
                <a:latin typeface="inherit"/>
              </a:rPr>
              <a:t>2017</a:t>
            </a:r>
            <a:r>
              <a:rPr lang="en-US">
                <a:solidFill>
                  <a:srgbClr val="006FE0"/>
                </a:solidFill>
                <a:latin typeface="inherit"/>
              </a:rPr>
              <a:t>&lt;</a:t>
            </a:r>
            <a:r>
              <a:rPr lang="en-US">
                <a:solidFill>
                  <a:srgbClr val="000000"/>
                </a:solidFill>
                <a:latin typeface="Monaco"/>
              </a:rPr>
              <a:t>/</a:t>
            </a:r>
            <a:r>
              <a:rPr lang="en-US">
                <a:solidFill>
                  <a:srgbClr val="000000"/>
                </a:solidFill>
                <a:latin typeface="inherit"/>
              </a:rPr>
              <a:t>p</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div</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     &lt;</a:t>
            </a:r>
            <a:r>
              <a:rPr lang="en-US">
                <a:solidFill>
                  <a:srgbClr val="000000"/>
                </a:solidFill>
                <a:latin typeface="Monaco"/>
              </a:rPr>
              <a:t>/</a:t>
            </a:r>
            <a:r>
              <a:rPr lang="en-US">
                <a:solidFill>
                  <a:srgbClr val="000000"/>
                </a:solidFill>
                <a:latin typeface="inherit"/>
              </a:rPr>
              <a:t>footer</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&lt;</a:t>
            </a:r>
            <a:r>
              <a:rPr lang="en-US">
                <a:solidFill>
                  <a:srgbClr val="000000"/>
                </a:solidFill>
                <a:latin typeface="Monaco"/>
              </a:rPr>
              <a:t>/</a:t>
            </a:r>
            <a:r>
              <a:rPr lang="en-US">
                <a:solidFill>
                  <a:srgbClr val="000000"/>
                </a:solidFill>
                <a:latin typeface="inherit"/>
              </a:rPr>
              <a:t>div</a:t>
            </a:r>
            <a:r>
              <a:rPr lang="en-US">
                <a:solidFill>
                  <a:srgbClr val="006FE0"/>
                </a:solidFill>
                <a:latin typeface="inherit"/>
              </a:rPr>
              <a:t>&gt;</a:t>
            </a:r>
            <a:endParaRPr lang="en-US">
              <a:solidFill>
                <a:srgbClr val="000000"/>
              </a:solidFill>
              <a:latin typeface="Monaco"/>
            </a:endParaRPr>
          </a:p>
          <a:p>
            <a:pPr fontAlgn="t"/>
            <a:r>
              <a:rPr lang="en-US">
                <a:solidFill>
                  <a:srgbClr val="006FE0"/>
                </a:solidFill>
                <a:latin typeface="inherit"/>
              </a:rPr>
              <a:t>&lt;</a:t>
            </a:r>
            <a:r>
              <a:rPr lang="en-US">
                <a:solidFill>
                  <a:srgbClr val="000000"/>
                </a:solidFill>
                <a:latin typeface="Monaco"/>
              </a:rPr>
              <a:t>/</a:t>
            </a:r>
            <a:r>
              <a:rPr lang="en-US">
                <a:solidFill>
                  <a:srgbClr val="000000"/>
                </a:solidFill>
                <a:latin typeface="inherit"/>
              </a:rPr>
              <a:t>body</a:t>
            </a:r>
            <a:r>
              <a:rPr lang="en-US">
                <a:solidFill>
                  <a:srgbClr val="006FE0"/>
                </a:solidFill>
                <a:latin typeface="inherit"/>
              </a:rPr>
              <a:t>&gt;</a:t>
            </a:r>
            <a:endParaRPr lang="en-US" b="0" i="0">
              <a:solidFill>
                <a:srgbClr val="000000"/>
              </a:solidFill>
              <a:effectLst/>
              <a:latin typeface="Monaco"/>
            </a:endParaRPr>
          </a:p>
        </p:txBody>
      </p:sp>
    </p:spTree>
    <p:extLst>
      <p:ext uri="{BB962C8B-B14F-4D97-AF65-F5344CB8AC3E}">
        <p14:creationId xmlns:p14="http://schemas.microsoft.com/office/powerpoint/2010/main" val="26275463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 y="1056944"/>
            <a:ext cx="8879553" cy="3920228"/>
          </a:xfrm>
          <a:prstGeom prst="rect">
            <a:avLst/>
          </a:prstGeom>
        </p:spPr>
      </p:pic>
      <p:sp>
        <p:nvSpPr>
          <p:cNvPr id="3" name="Rectangle 2"/>
          <p:cNvSpPr/>
          <p:nvPr/>
        </p:nvSpPr>
        <p:spPr>
          <a:xfrm>
            <a:off x="115262" y="5229200"/>
            <a:ext cx="8871793" cy="1200329"/>
          </a:xfrm>
          <a:prstGeom prst="rect">
            <a:avLst/>
          </a:prstGeom>
        </p:spPr>
        <p:txBody>
          <a:bodyPr wrap="square">
            <a:spAutoFit/>
          </a:bodyPr>
          <a:lstStyle/>
          <a:p>
            <a:pPr algn="just"/>
            <a:r>
              <a:rPr lang="vi-VN" sz="2400" b="1">
                <a:solidFill>
                  <a:srgbClr val="080823"/>
                </a:solidFill>
                <a:latin typeface="Montserrat" panose="02000505000000020004" pitchFamily="2" charset="0"/>
              </a:rPr>
              <a:t>Bước 3:</a:t>
            </a:r>
            <a:r>
              <a:rPr lang="vi-VN" sz="2400">
                <a:solidFill>
                  <a:srgbClr val="080823"/>
                </a:solidFill>
                <a:latin typeface="Montserrat" panose="02000505000000020004" pitchFamily="2" charset="0"/>
              </a:rPr>
              <a:t> Thiết kế header</a:t>
            </a:r>
          </a:p>
          <a:p>
            <a:pPr algn="just"/>
            <a:r>
              <a:rPr lang="vi-VN" sz="2400">
                <a:solidFill>
                  <a:srgbClr val="080823"/>
                </a:solidFill>
                <a:latin typeface="Montserrat" panose="02000505000000020004" pitchFamily="2" charset="0"/>
              </a:rPr>
              <a:t>Chọn hình có kích thước phù hợp và đẩy sang  phải với class là .pull-right đã được định nghĩa trong bootstrap</a:t>
            </a:r>
            <a:endParaRPr lang="vi-VN" sz="2400" b="0" i="0">
              <a:solidFill>
                <a:srgbClr val="080823"/>
              </a:solidFill>
              <a:effectLst/>
              <a:latin typeface="Montserrat" panose="02000505000000020004" pitchFamily="2" charset="0"/>
            </a:endParaRPr>
          </a:p>
        </p:txBody>
      </p:sp>
    </p:spTree>
    <p:extLst>
      <p:ext uri="{BB962C8B-B14F-4D97-AF65-F5344CB8AC3E}">
        <p14:creationId xmlns:p14="http://schemas.microsoft.com/office/powerpoint/2010/main" val="1108880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7" y="980728"/>
            <a:ext cx="8841177" cy="2592288"/>
          </a:xfrm>
          <a:prstGeom prst="rect">
            <a:avLst/>
          </a:prstGeom>
        </p:spPr>
      </p:pic>
    </p:spTree>
    <p:extLst>
      <p:ext uri="{BB962C8B-B14F-4D97-AF65-F5344CB8AC3E}">
        <p14:creationId xmlns:p14="http://schemas.microsoft.com/office/powerpoint/2010/main" val="35195113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32" y="800708"/>
            <a:ext cx="8463738" cy="5004556"/>
          </a:xfrm>
          <a:prstGeom prst="rect">
            <a:avLst/>
          </a:prstGeom>
        </p:spPr>
      </p:pic>
    </p:spTree>
    <p:extLst>
      <p:ext uri="{BB962C8B-B14F-4D97-AF65-F5344CB8AC3E}">
        <p14:creationId xmlns:p14="http://schemas.microsoft.com/office/powerpoint/2010/main" val="16857016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8" y="3212976"/>
            <a:ext cx="5925377" cy="3534268"/>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892" y="888205"/>
            <a:ext cx="5220580" cy="2775499"/>
          </a:xfrm>
          <a:prstGeom prst="rect">
            <a:avLst/>
          </a:prstGeom>
        </p:spPr>
      </p:pic>
    </p:spTree>
    <p:extLst>
      <p:ext uri="{BB962C8B-B14F-4D97-AF65-F5344CB8AC3E}">
        <p14:creationId xmlns:p14="http://schemas.microsoft.com/office/powerpoint/2010/main" val="17765282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4. Xây dựng layout cơ bản với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944724"/>
            <a:ext cx="7878274" cy="302937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804" y="3428999"/>
            <a:ext cx="6192114" cy="3372321"/>
          </a:xfrm>
          <a:prstGeom prst="rect">
            <a:avLst/>
          </a:prstGeom>
        </p:spPr>
      </p:pic>
      <p:sp>
        <p:nvSpPr>
          <p:cNvPr id="4" name="Rectangle 3"/>
          <p:cNvSpPr/>
          <p:nvPr/>
        </p:nvSpPr>
        <p:spPr>
          <a:xfrm>
            <a:off x="165328" y="5445612"/>
            <a:ext cx="2638342" cy="1200329"/>
          </a:xfrm>
          <a:prstGeom prst="rect">
            <a:avLst/>
          </a:prstGeom>
        </p:spPr>
        <p:txBody>
          <a:bodyPr wrap="square">
            <a:spAutoFit/>
          </a:bodyPr>
          <a:lstStyle/>
          <a:p>
            <a:r>
              <a:rPr lang="en-US" i="1">
                <a:solidFill>
                  <a:srgbClr val="FF0000"/>
                </a:solidFill>
              </a:rPr>
              <a:t>https://codegym.vn/blog/2020/05/05/thuc-hanh-tao-layout-trong-bootstrap-codegym-vn/</a:t>
            </a:r>
          </a:p>
        </p:txBody>
      </p:sp>
    </p:spTree>
    <p:extLst>
      <p:ext uri="{BB962C8B-B14F-4D97-AF65-F5344CB8AC3E}">
        <p14:creationId xmlns:p14="http://schemas.microsoft.com/office/powerpoint/2010/main" val="29228270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143762" y="872716"/>
            <a:ext cx="8856984" cy="2308324"/>
          </a:xfrm>
          <a:prstGeom prst="rect">
            <a:avLst/>
          </a:prstGeom>
        </p:spPr>
        <p:txBody>
          <a:bodyPr wrap="square">
            <a:spAutoFit/>
          </a:bodyPr>
          <a:lstStyle/>
          <a:p>
            <a:pPr algn="just"/>
            <a:r>
              <a:rPr lang="vi-VN" sz="2400">
                <a:latin typeface="Arial" panose="020B0604020202020204" pitchFamily="34" charset="0"/>
              </a:rPr>
              <a:t>Quản trị website thực chất là quá trình quản lý, bảo dưỡng, phát triển và tối ưu hệ thống website, giúp chúng vận hành trơn tru, nâng cao hiệu quả marketing. Yêu cầu đối với một người </a:t>
            </a:r>
            <a:r>
              <a:rPr lang="vi-VN" sz="2400" b="1">
                <a:latin typeface="inherit"/>
                <a:hlinkClick r:id="rId3"/>
              </a:rPr>
              <a:t>quản trị website</a:t>
            </a:r>
            <a:r>
              <a:rPr lang="vi-VN" sz="2400">
                <a:latin typeface="Arial" panose="020B0604020202020204" pitchFamily="34" charset="0"/>
              </a:rPr>
              <a:t> không hề đơn giản, phải có hiểu biết về lập trình và phụ trách việc xây dựng nội dung hấp dẫn, lôi kéo người tiêu dùng đến trang của </a:t>
            </a:r>
            <a:r>
              <a:rPr lang="vi-VN" sz="2400">
                <a:latin typeface="Arial" panose="020B0604020202020204" pitchFamily="34" charset="0"/>
              </a:rPr>
              <a:t>mình</a:t>
            </a:r>
            <a:r>
              <a:rPr lang="vi-VN" sz="2400" smtClean="0">
                <a:latin typeface="Arial" panose="020B0604020202020204" pitchFamily="34" charset="0"/>
              </a:rPr>
              <a:t>.</a:t>
            </a:r>
            <a:endParaRPr lang="vi-VN" sz="2400" b="0" i="0">
              <a:effectLst/>
              <a:latin typeface="Arial" panose="020B0604020202020204" pitchFamily="34" charset="0"/>
            </a:endParaRPr>
          </a:p>
        </p:txBody>
      </p:sp>
    </p:spTree>
    <p:extLst>
      <p:ext uri="{BB962C8B-B14F-4D97-AF65-F5344CB8AC3E}">
        <p14:creationId xmlns:p14="http://schemas.microsoft.com/office/powerpoint/2010/main" val="13500450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143762" y="692696"/>
            <a:ext cx="8856984" cy="5632311"/>
          </a:xfrm>
          <a:prstGeom prst="rect">
            <a:avLst/>
          </a:prstGeom>
        </p:spPr>
        <p:txBody>
          <a:bodyPr wrap="square">
            <a:spAutoFit/>
          </a:bodyPr>
          <a:lstStyle/>
          <a:p>
            <a:pPr algn="just"/>
            <a:r>
              <a:rPr lang="vi-VN" sz="2400" smtClean="0">
                <a:latin typeface="Arial" panose="020B0604020202020204" pitchFamily="34" charset="0"/>
              </a:rPr>
              <a:t>Quản </a:t>
            </a:r>
            <a:r>
              <a:rPr lang="vi-VN" sz="2400">
                <a:latin typeface="Arial" panose="020B0604020202020204" pitchFamily="34" charset="0"/>
              </a:rPr>
              <a:t>trị website bao gồm các công việc sau</a:t>
            </a:r>
            <a:r>
              <a:rPr lang="vi-VN" sz="2400">
                <a:latin typeface="Arial" panose="020B0604020202020204" pitchFamily="34" charset="0"/>
              </a:rPr>
              <a:t>: </a:t>
            </a:r>
            <a:endParaRPr lang="en-US" sz="2400" smtClean="0">
              <a:latin typeface="Arial" panose="020B0604020202020204" pitchFamily="34" charset="0"/>
            </a:endParaRPr>
          </a:p>
          <a:p>
            <a:pPr marL="342900" indent="-342900" algn="just">
              <a:buFont typeface="Arial" panose="020B0604020202020204" pitchFamily="34" charset="0"/>
              <a:buChar char="•"/>
            </a:pPr>
            <a:r>
              <a:rPr lang="en-US" sz="2400">
                <a:latin typeface="Arial" panose="020B0604020202020204" pitchFamily="34" charset="0"/>
              </a:rPr>
              <a:t>D</a:t>
            </a:r>
            <a:r>
              <a:rPr lang="vi-VN" sz="2400" smtClean="0">
                <a:latin typeface="Arial" panose="020B0604020202020204" pitchFamily="34" charset="0"/>
              </a:rPr>
              <a:t>uy </a:t>
            </a:r>
            <a:r>
              <a:rPr lang="vi-VN" sz="2400">
                <a:latin typeface="Arial" panose="020B0604020202020204" pitchFamily="34" charset="0"/>
              </a:rPr>
              <a:t>trì server, sửa lỗi code, thiết kế logo và nội dung, theo dõi traffic, xây dựng các thành tố của website</a:t>
            </a:r>
            <a:r>
              <a:rPr lang="vi-VN" sz="2400">
                <a:latin typeface="Arial" panose="020B0604020202020204" pitchFamily="34" charset="0"/>
              </a:rPr>
              <a:t>,… </a:t>
            </a:r>
            <a:endParaRPr lang="en-US" sz="2400" smtClean="0">
              <a:latin typeface="Arial" panose="020B0604020202020204" pitchFamily="34" charset="0"/>
            </a:endParaRPr>
          </a:p>
          <a:p>
            <a:pPr marL="342900" indent="-342900" algn="just">
              <a:buFont typeface="Arial" panose="020B0604020202020204" pitchFamily="34" charset="0"/>
              <a:buChar char="•"/>
            </a:pPr>
            <a:r>
              <a:rPr lang="vi-VN" sz="2400" smtClean="0">
                <a:latin typeface="Arial" panose="020B0604020202020204" pitchFamily="34" charset="0"/>
              </a:rPr>
              <a:t>Ngoài </a:t>
            </a:r>
            <a:r>
              <a:rPr lang="vi-VN" sz="2400">
                <a:latin typeface="Arial" panose="020B0604020202020204" pitchFamily="34" charset="0"/>
              </a:rPr>
              <a:t>ra, họ còn phải xây dựng, quản lý content up lên website, đánh giá và tối ưu SEO</a:t>
            </a:r>
            <a:r>
              <a:rPr lang="vi-VN" sz="2400">
                <a:latin typeface="Arial" panose="020B0604020202020204" pitchFamily="34" charset="0"/>
              </a:rPr>
              <a:t>,… </a:t>
            </a:r>
            <a:endParaRPr lang="en-US" sz="2400" smtClean="0">
              <a:latin typeface="Arial" panose="020B0604020202020204" pitchFamily="34" charset="0"/>
            </a:endParaRPr>
          </a:p>
          <a:p>
            <a:pPr algn="just"/>
            <a:endParaRPr lang="en-US" sz="2400">
              <a:latin typeface="Arial" panose="020B0604020202020204" pitchFamily="34" charset="0"/>
            </a:endParaRPr>
          </a:p>
          <a:p>
            <a:pPr algn="just"/>
            <a:r>
              <a:rPr lang="vi-VN" sz="2400" smtClean="0">
                <a:latin typeface="Arial" panose="020B0604020202020204" pitchFamily="34" charset="0"/>
              </a:rPr>
              <a:t>Để </a:t>
            </a:r>
            <a:r>
              <a:rPr lang="vi-VN" sz="2400">
                <a:latin typeface="Arial" panose="020B0604020202020204" pitchFamily="34" charset="0"/>
              </a:rPr>
              <a:t>có thể thực hiện được tốt những công việc này đòi hỏi phải có sự tương tác, phối hợp tốt giữa team thiết kế, content và lập trình. Bởi lúc này, chính những những con người đó có vai trò quản lý, nắm tất cả những yếu tố tạo nên website chuẩn</a:t>
            </a:r>
            <a:r>
              <a:rPr lang="vi-VN" sz="2400">
                <a:latin typeface="Arial" panose="020B0604020202020204" pitchFamily="34" charset="0"/>
              </a:rPr>
              <a:t>. </a:t>
            </a:r>
            <a:endParaRPr lang="en-US" sz="2400" smtClean="0">
              <a:latin typeface="Arial" panose="020B0604020202020204" pitchFamily="34" charset="0"/>
            </a:endParaRPr>
          </a:p>
          <a:p>
            <a:pPr algn="just"/>
            <a:endParaRPr lang="en-US" sz="2400">
              <a:latin typeface="Arial" panose="020B0604020202020204" pitchFamily="34" charset="0"/>
            </a:endParaRPr>
          </a:p>
          <a:p>
            <a:pPr algn="just"/>
            <a:r>
              <a:rPr lang="vi-VN" sz="2400" smtClean="0">
                <a:latin typeface="Arial" panose="020B0604020202020204" pitchFamily="34" charset="0"/>
              </a:rPr>
              <a:t>Thậm </a:t>
            </a:r>
            <a:r>
              <a:rPr lang="vi-VN" sz="2400">
                <a:latin typeface="Arial" panose="020B0604020202020204" pitchFamily="34" charset="0"/>
              </a:rPr>
              <a:t>chí, người quản trị website còn phải làm việc với tất cả các phòng ban để chắc chắn nội dung họ đưa lên là hoàn toàn chính xác, phù hợp với định hướng phát triển cũng như những chính sách của doanh nghiệp.</a:t>
            </a:r>
            <a:endParaRPr lang="vi-VN" sz="2400" b="0" i="0">
              <a:effectLst/>
              <a:latin typeface="Arial" panose="020B0604020202020204" pitchFamily="34" charset="0"/>
            </a:endParaRPr>
          </a:p>
        </p:txBody>
      </p:sp>
    </p:spTree>
    <p:extLst>
      <p:ext uri="{BB962C8B-B14F-4D97-AF65-F5344CB8AC3E}">
        <p14:creationId xmlns:p14="http://schemas.microsoft.com/office/powerpoint/2010/main" val="6222813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43508" y="872716"/>
            <a:ext cx="8568952" cy="3416320"/>
          </a:xfrm>
          <a:prstGeom prst="rect">
            <a:avLst/>
          </a:prstGeom>
        </p:spPr>
        <p:txBody>
          <a:bodyPr wrap="square">
            <a:spAutoFit/>
          </a:bodyPr>
          <a:lstStyle/>
          <a:p>
            <a:pPr algn="just">
              <a:buFont typeface="Arial" panose="020B0604020202020204" pitchFamily="34" charset="0"/>
              <a:buChar char="•"/>
            </a:pPr>
            <a:r>
              <a:rPr lang="vi-VN" sz="2400" b="1">
                <a:latin typeface="inherit"/>
              </a:rPr>
              <a:t>Quản trị và cập nhật giao diện website</a:t>
            </a:r>
            <a:endParaRPr lang="vi-VN" sz="2400">
              <a:latin typeface="Arial" panose="020B0604020202020204" pitchFamily="34" charset="0"/>
            </a:endParaRPr>
          </a:p>
          <a:p>
            <a:pPr algn="just"/>
            <a:r>
              <a:rPr lang="vi-VN" sz="2400">
                <a:latin typeface="Arial" panose="020B0604020202020204" pitchFamily="34" charset="0"/>
              </a:rPr>
              <a:t>Điều ấn tượng với khách hàng không phải là bạt ngàn thông tin mà đó là giao diện, là cách sử dụng dễ dàng và thân thiện với người dùng. Vì thế, công việc đầu tiên của những nhà quản lý web là phải xây dựng và cập nhật những bản giao diện ấn tượng nhưng dễ dàng sử dụng. Hãy thường xuyên xem xét và xử lý những lỗi về hình ảnh, link hay code web,… Những lỗi này sẽ ảnh hưởng đến giao diện, cản trở những trải nghiệm của người dùng.</a:t>
            </a:r>
            <a:endParaRPr lang="vi-VN" sz="2400" b="0" i="0">
              <a:effectLst/>
              <a:latin typeface="Arial" panose="020B0604020202020204" pitchFamily="34" charset="0"/>
            </a:endParaRPr>
          </a:p>
        </p:txBody>
      </p:sp>
    </p:spTree>
    <p:extLst>
      <p:ext uri="{BB962C8B-B14F-4D97-AF65-F5344CB8AC3E}">
        <p14:creationId xmlns:p14="http://schemas.microsoft.com/office/powerpoint/2010/main" val="3185365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323528" y="1528781"/>
            <a:ext cx="8676964" cy="2308324"/>
          </a:xfrm>
          <a:prstGeom prst="rect">
            <a:avLst/>
          </a:prstGeom>
        </p:spPr>
        <p:txBody>
          <a:bodyPr wrap="square">
            <a:spAutoFit/>
          </a:bodyPr>
          <a:lstStyle/>
          <a:p>
            <a:pPr algn="just">
              <a:lnSpc>
                <a:spcPct val="150000"/>
              </a:lnSpc>
            </a:pPr>
            <a:r>
              <a:rPr lang="en-US" sz="2400" b="1">
                <a:solidFill>
                  <a:srgbClr val="080823"/>
                </a:solidFill>
                <a:latin typeface="Times New Roman" panose="02020603050405020304" pitchFamily="18" charset="0"/>
                <a:cs typeface="Times New Roman" panose="02020603050405020304" pitchFamily="18" charset="0"/>
              </a:rPr>
              <a:t>Lấy Bootstrap 4 ở đâu?</a:t>
            </a:r>
          </a:p>
          <a:p>
            <a:pPr algn="just">
              <a:lnSpc>
                <a:spcPct val="150000"/>
              </a:lnSpc>
            </a:pPr>
            <a:r>
              <a:rPr lang="en-US" sz="2400">
                <a:solidFill>
                  <a:srgbClr val="080823"/>
                </a:solidFill>
                <a:latin typeface="Times New Roman" panose="02020603050405020304" pitchFamily="18" charset="0"/>
                <a:cs typeface="Times New Roman" panose="02020603050405020304" pitchFamily="18" charset="0"/>
              </a:rPr>
              <a:t>Có 2 cách để sử dụng Bootstrap 4 trên trang web của riêng bạn:</a:t>
            </a:r>
          </a:p>
          <a:p>
            <a:pPr marL="457200" indent="-457200" algn="just">
              <a:lnSpc>
                <a:spcPct val="150000"/>
              </a:lnSpc>
              <a:buFont typeface="+mj-lt"/>
              <a:buAutoNum type="arabicPeriod"/>
            </a:pPr>
            <a:r>
              <a:rPr lang="en-US" sz="2400">
                <a:solidFill>
                  <a:srgbClr val="080823"/>
                </a:solidFill>
                <a:latin typeface="Times New Roman" panose="02020603050405020304" pitchFamily="18" charset="0"/>
                <a:cs typeface="Times New Roman" panose="02020603050405020304" pitchFamily="18" charset="0"/>
              </a:rPr>
              <a:t>Dẫn Bootstrap 4 từ CDN</a:t>
            </a:r>
          </a:p>
          <a:p>
            <a:pPr marL="457200" indent="-457200" algn="just">
              <a:lnSpc>
                <a:spcPct val="150000"/>
              </a:lnSpc>
              <a:buFont typeface="+mj-lt"/>
              <a:buAutoNum type="arabicPeriod"/>
            </a:pPr>
            <a:r>
              <a:rPr lang="en-US" sz="2400">
                <a:solidFill>
                  <a:srgbClr val="080823"/>
                </a:solidFill>
                <a:latin typeface="Times New Roman" panose="02020603050405020304" pitchFamily="18" charset="0"/>
                <a:cs typeface="Times New Roman" panose="02020603050405020304" pitchFamily="18" charset="0"/>
              </a:rPr>
              <a:t>Tải xuống Bootstrap 4 từ </a:t>
            </a:r>
            <a:r>
              <a:rPr lang="en-US" sz="2400">
                <a:solidFill>
                  <a:srgbClr val="080823"/>
                </a:solidFill>
                <a:latin typeface="Times New Roman" panose="02020603050405020304" pitchFamily="18" charset="0"/>
                <a:cs typeface="Times New Roman" panose="02020603050405020304" pitchFamily="18" charset="0"/>
                <a:hlinkClick r:id="rId3"/>
              </a:rPr>
              <a:t>getbootstrap.com</a:t>
            </a:r>
            <a:endParaRPr lang="en-US" sz="2400">
              <a:solidFill>
                <a:srgbClr val="080823"/>
              </a:solidFill>
              <a:latin typeface="Times New Roman" panose="02020603050405020304" pitchFamily="18" charset="0"/>
              <a:cs typeface="Times New Roman" panose="02020603050405020304" pitchFamily="18" charset="0"/>
            </a:endParaRPr>
          </a:p>
        </p:txBody>
      </p:sp>
      <p:sp>
        <p:nvSpPr>
          <p:cNvPr id="4" name="Rectangle 3"/>
          <p:cNvSpPr/>
          <p:nvPr/>
        </p:nvSpPr>
        <p:spPr>
          <a:xfrm>
            <a:off x="96193" y="4257092"/>
            <a:ext cx="8904300" cy="923330"/>
          </a:xfrm>
          <a:prstGeom prst="rect">
            <a:avLst/>
          </a:prstGeom>
          <a:solidFill>
            <a:schemeClr val="bg1">
              <a:lumMod val="85000"/>
            </a:schemeClr>
          </a:solidFill>
        </p:spPr>
        <p:txBody>
          <a:bodyPr wrap="square">
            <a:spAutoFit/>
          </a:bodyPr>
          <a:lstStyle/>
          <a:p>
            <a:pPr fontAlgn="t"/>
            <a:r>
              <a:rPr lang="en-US">
                <a:solidFill>
                  <a:srgbClr val="006FE0"/>
                </a:solidFill>
                <a:latin typeface="inherit"/>
              </a:rPr>
              <a:t>&lt;</a:t>
            </a:r>
            <a:r>
              <a:rPr lang="en-US">
                <a:solidFill>
                  <a:srgbClr val="000000"/>
                </a:solidFill>
                <a:latin typeface="inherit"/>
              </a:rPr>
              <a:t>!--</a:t>
            </a:r>
            <a:r>
              <a:rPr lang="en-US">
                <a:solidFill>
                  <a:srgbClr val="006FE0"/>
                </a:solidFill>
                <a:latin typeface="inherit"/>
              </a:rPr>
              <a:t> </a:t>
            </a:r>
            <a:r>
              <a:rPr lang="en-US">
                <a:solidFill>
                  <a:srgbClr val="000000"/>
                </a:solidFill>
                <a:latin typeface="inherit"/>
              </a:rPr>
              <a:t>Latest compiled </a:t>
            </a:r>
            <a:r>
              <a:rPr lang="en-US" b="1">
                <a:solidFill>
                  <a:srgbClr val="800080"/>
                </a:solidFill>
                <a:latin typeface="inherit"/>
              </a:rPr>
              <a:t>and</a:t>
            </a:r>
            <a:r>
              <a:rPr lang="en-US">
                <a:solidFill>
                  <a:srgbClr val="006FE0"/>
                </a:solidFill>
                <a:latin typeface="inherit"/>
              </a:rPr>
              <a:t> </a:t>
            </a:r>
            <a:r>
              <a:rPr lang="en-US">
                <a:solidFill>
                  <a:srgbClr val="000000"/>
                </a:solidFill>
                <a:latin typeface="inherit"/>
              </a:rPr>
              <a:t>minified CSS</a:t>
            </a:r>
            <a:r>
              <a:rPr lang="en-US">
                <a:solidFill>
                  <a:srgbClr val="006FE0"/>
                </a:solidFill>
                <a:latin typeface="inherit"/>
              </a:rPr>
              <a:t> </a:t>
            </a:r>
            <a:r>
              <a:rPr lang="en-US">
                <a:solidFill>
                  <a:srgbClr val="000000"/>
                </a:solidFill>
                <a:latin typeface="inherit"/>
              </a:rPr>
              <a:t>--</a:t>
            </a:r>
            <a:r>
              <a:rPr lang="en-US">
                <a:solidFill>
                  <a:srgbClr val="006FE0"/>
                </a:solidFill>
                <a:latin typeface="inherit"/>
              </a:rPr>
              <a:t>&gt;</a:t>
            </a:r>
            <a:endParaRPr lang="en-US">
              <a:solidFill>
                <a:srgbClr val="000000"/>
              </a:solidFill>
              <a:latin typeface="inherit"/>
            </a:endParaRPr>
          </a:p>
          <a:p>
            <a:pPr fontAlgn="t"/>
            <a:r>
              <a:rPr lang="en-US">
                <a:solidFill>
                  <a:srgbClr val="006FE0"/>
                </a:solidFill>
                <a:latin typeface="inherit"/>
              </a:rPr>
              <a:t>&lt;</a:t>
            </a:r>
            <a:r>
              <a:rPr lang="en-US">
                <a:solidFill>
                  <a:srgbClr val="000000"/>
                </a:solidFill>
                <a:latin typeface="inherit"/>
              </a:rPr>
              <a:t>link rel=</a:t>
            </a:r>
            <a:r>
              <a:rPr lang="en-US">
                <a:solidFill>
                  <a:srgbClr val="0828FB"/>
                </a:solidFill>
                <a:latin typeface="inherit"/>
              </a:rPr>
              <a:t>"stylesheet"</a:t>
            </a:r>
            <a:r>
              <a:rPr lang="en-US">
                <a:solidFill>
                  <a:srgbClr val="006FE0"/>
                </a:solidFill>
                <a:latin typeface="inherit"/>
              </a:rPr>
              <a:t> </a:t>
            </a:r>
            <a:r>
              <a:rPr lang="en-US">
                <a:solidFill>
                  <a:srgbClr val="000000"/>
                </a:solidFill>
                <a:latin typeface="inherit"/>
              </a:rPr>
              <a:t>href=</a:t>
            </a:r>
            <a:r>
              <a:rPr lang="en-US">
                <a:solidFill>
                  <a:srgbClr val="0828FB"/>
                </a:solidFill>
                <a:latin typeface="inherit"/>
              </a:rPr>
              <a:t>"https://maxcdn.bootstrapcdn.com/bootstrap/4.5.0/css/bootstrap.min.css"</a:t>
            </a:r>
            <a:r>
              <a:rPr lang="en-US">
                <a:solidFill>
                  <a:srgbClr val="006FE0"/>
                </a:solidFill>
                <a:latin typeface="inherit"/>
              </a:rPr>
              <a:t>&gt;</a:t>
            </a:r>
            <a:endParaRPr lang="en-US">
              <a:solidFill>
                <a:srgbClr val="000000"/>
              </a:solidFill>
              <a:latin typeface="inherit"/>
            </a:endParaRP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3" y="5180422"/>
            <a:ext cx="5532543" cy="1638529"/>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8012" y="5999686"/>
            <a:ext cx="3486496" cy="601421"/>
          </a:xfrm>
          <a:prstGeom prst="rect">
            <a:avLst/>
          </a:prstGeom>
        </p:spPr>
      </p:pic>
    </p:spTree>
    <p:extLst>
      <p:ext uri="{BB962C8B-B14F-4D97-AF65-F5344CB8AC3E}">
        <p14:creationId xmlns:p14="http://schemas.microsoft.com/office/powerpoint/2010/main" val="4998130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43508" y="1305342"/>
            <a:ext cx="8892988" cy="4154984"/>
          </a:xfrm>
          <a:prstGeom prst="rect">
            <a:avLst/>
          </a:prstGeom>
        </p:spPr>
        <p:txBody>
          <a:bodyPr wrap="square">
            <a:spAutoFit/>
          </a:bodyPr>
          <a:lstStyle/>
          <a:p>
            <a:pPr algn="just">
              <a:buFont typeface="Arial" panose="020B0604020202020204" pitchFamily="34" charset="0"/>
              <a:buChar char="•"/>
            </a:pPr>
            <a:r>
              <a:rPr lang="vi-VN" sz="2400" b="1">
                <a:latin typeface="inherit"/>
              </a:rPr>
              <a:t>Lập kế hoạch nội dung định kì</a:t>
            </a:r>
            <a:endParaRPr lang="vi-VN" sz="2400">
              <a:latin typeface="Arial" panose="020B0604020202020204" pitchFamily="34" charset="0"/>
            </a:endParaRPr>
          </a:p>
          <a:p>
            <a:pPr algn="just"/>
            <a:r>
              <a:rPr lang="vi-VN" sz="2400">
                <a:latin typeface="Arial" panose="020B0604020202020204" pitchFamily="34" charset="0"/>
              </a:rPr>
              <a:t>“Content is King” chưa bao giờ là sai. “Chị” Google luôn nhắc nhở về việc cập nhật, update những thông tin mới, có giá trị. Là một người </a:t>
            </a:r>
            <a:r>
              <a:rPr lang="vi-VN" sz="2400" b="1">
                <a:latin typeface="inherit"/>
                <a:hlinkClick r:id="rId3"/>
              </a:rPr>
              <a:t>quản trị website</a:t>
            </a:r>
            <a:r>
              <a:rPr lang="vi-VN" sz="2400">
                <a:latin typeface="Arial" panose="020B0604020202020204" pitchFamily="34" charset="0"/>
              </a:rPr>
              <a:t>, bạn cần phải nắm rõ content hiện tại, xu hướng content tương lai và đưa ra kế hoạch phù hợp. Đặc biệt, phải nắm bắt trend tốt, sử dụng những câu từ hấp dẫn, thu hút sự quan tâm của khách hàng.</a:t>
            </a:r>
          </a:p>
          <a:p>
            <a:pPr algn="just"/>
            <a:r>
              <a:rPr lang="vi-VN" sz="2400">
                <a:latin typeface="Arial" panose="020B0604020202020204" pitchFamily="34" charset="0"/>
              </a:rPr>
              <a:t>Dù có nhiều bài viết thì cũng nên lưu ý đến sự nhất quán trong việc thể hiện sứ mệnh của doanh nghiệp, triết lý kinh doanh của tổ chức. Đồng thời qua đó giới thiệu được sản phẩm, thương hiệu đến người dùng.</a:t>
            </a:r>
            <a:endParaRPr lang="vi-VN" sz="2400" b="0" i="0">
              <a:effectLst/>
              <a:latin typeface="Arial" panose="020B0604020202020204" pitchFamily="34" charset="0"/>
            </a:endParaRPr>
          </a:p>
        </p:txBody>
      </p:sp>
    </p:spTree>
    <p:extLst>
      <p:ext uri="{BB962C8B-B14F-4D97-AF65-F5344CB8AC3E}">
        <p14:creationId xmlns:p14="http://schemas.microsoft.com/office/powerpoint/2010/main" val="16821281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0" y="1028343"/>
            <a:ext cx="8892480" cy="4524315"/>
          </a:xfrm>
          <a:prstGeom prst="rect">
            <a:avLst/>
          </a:prstGeom>
        </p:spPr>
        <p:txBody>
          <a:bodyPr wrap="square">
            <a:spAutoFit/>
          </a:bodyPr>
          <a:lstStyle/>
          <a:p>
            <a:pPr algn="just">
              <a:buFont typeface="Arial" panose="020B0604020202020204" pitchFamily="34" charset="0"/>
              <a:buChar char="•"/>
            </a:pPr>
            <a:r>
              <a:rPr lang="vi-VN" sz="2400" b="1">
                <a:latin typeface="inherit"/>
              </a:rPr>
              <a:t>Xây dựng kế hoạch tối ưu website</a:t>
            </a:r>
            <a:endParaRPr lang="vi-VN" sz="2400">
              <a:latin typeface="Arial" panose="020B0604020202020204" pitchFamily="34" charset="0"/>
            </a:endParaRPr>
          </a:p>
          <a:p>
            <a:pPr algn="just"/>
            <a:r>
              <a:rPr lang="vi-VN" sz="2400">
                <a:latin typeface="Arial" panose="020B0604020202020204" pitchFamily="34" charset="0"/>
              </a:rPr>
              <a:t>Ngoài content, có rất nhiều tiêu chí để có thể đạt được thứ hạng tốt hơn trên thanh công cụ tìm kiếm Google. Một người quản trị website giỏi là phải biết cách xây dựng kế hoạch tối ưu website, có những kiến thức cơ bản về SEO. Những từ khóa cần hấp dẫn và dễ dàng tìm kiếm. Trao đổi với team SEO để có kế hoạch tối ưu tốt nhất.</a:t>
            </a:r>
          </a:p>
          <a:p>
            <a:pPr algn="just">
              <a:buFont typeface="Arial" panose="020B0604020202020204" pitchFamily="34" charset="0"/>
              <a:buChar char="•"/>
            </a:pPr>
            <a:r>
              <a:rPr lang="vi-VN" sz="2400" b="1">
                <a:latin typeface="inherit"/>
              </a:rPr>
              <a:t>Quản lý đường truyền hosting và sao lưu dữ liệu</a:t>
            </a:r>
            <a:endParaRPr lang="vi-VN" sz="2400">
              <a:latin typeface="Arial" panose="020B0604020202020204" pitchFamily="34" charset="0"/>
            </a:endParaRPr>
          </a:p>
          <a:p>
            <a:pPr algn="just"/>
            <a:r>
              <a:rPr lang="vi-VN" sz="2400">
                <a:latin typeface="Arial" panose="020B0604020202020204" pitchFamily="34" charset="0"/>
              </a:rPr>
              <a:t>Khi quản lý website, bạn phải đảm bảo hoạt động của đường truyền hosting phải diễn ra  bình thường. Nhớ rằng hãy sao lưu dữ liệu cẩn thận phòng trường hợp xảy ra sự cố còn triển khai các phương án khắc phục, phục hồi sau này</a:t>
            </a:r>
            <a:endParaRPr lang="vi-VN" sz="2400" b="0" i="0">
              <a:effectLst/>
              <a:latin typeface="Arial" panose="020B0604020202020204" pitchFamily="34" charset="0"/>
            </a:endParaRPr>
          </a:p>
        </p:txBody>
      </p:sp>
    </p:spTree>
    <p:extLst>
      <p:ext uri="{BB962C8B-B14F-4D97-AF65-F5344CB8AC3E}">
        <p14:creationId xmlns:p14="http://schemas.microsoft.com/office/powerpoint/2010/main" val="411330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6896" y="584684"/>
            <a:ext cx="9029600" cy="6370975"/>
          </a:xfrm>
          <a:prstGeom prst="rect">
            <a:avLst/>
          </a:prstGeom>
        </p:spPr>
        <p:txBody>
          <a:bodyPr wrap="square">
            <a:spAutoFit/>
          </a:bodyPr>
          <a:lstStyle/>
          <a:p>
            <a:pPr algn="just">
              <a:buFont typeface="Arial" panose="020B0604020202020204" pitchFamily="34" charset="0"/>
              <a:buChar char="•"/>
            </a:pPr>
            <a:r>
              <a:rPr lang="vi-VN" sz="2400" b="1">
                <a:latin typeface="inherit"/>
              </a:rPr>
              <a:t>Quảng cáo website</a:t>
            </a:r>
            <a:endParaRPr lang="vi-VN" sz="2400">
              <a:latin typeface="Arial" panose="020B0604020202020204" pitchFamily="34" charset="0"/>
            </a:endParaRPr>
          </a:p>
          <a:p>
            <a:pPr algn="just"/>
            <a:r>
              <a:rPr lang="vi-VN" sz="2400">
                <a:latin typeface="Arial" panose="020B0604020202020204" pitchFamily="34" charset="0"/>
              </a:rPr>
              <a:t>Không phải website của bạn tự nhiên mà nổi trên thanh công cụ tìm kiếm. Khi lượng khách hàng chưa nhiều, mặt hàng, sản phẩm khó tìm kiếm trên google thì bạn cần phải triển khai hoạt động quảng cáo website. Ngoài SEO, bạn có thể triển hai chạy chiến dịch quảng cáo trên thanh Gooogle Adwords. Nếu ngân sách cho việc quảng cáo không nhiều, hãy chia sẻ link các bài viết trên website lên các trang mạng xã hội hay quảng cáo qua email cũng là một giải pháp không tồi. Cách tốt nhất là nên kết hợp các phương pháp quảng </a:t>
            </a:r>
            <a:r>
              <a:rPr lang="vi-VN" sz="2400">
                <a:latin typeface="Arial" panose="020B0604020202020204" pitchFamily="34" charset="0"/>
              </a:rPr>
              <a:t>cáo </a:t>
            </a:r>
            <a:r>
              <a:rPr lang="vi-VN" sz="2400" smtClean="0">
                <a:latin typeface="Arial" panose="020B0604020202020204" pitchFamily="34" charset="0"/>
              </a:rPr>
              <a:t>để có được hiệu quả tốt nhấ</a:t>
            </a:r>
            <a:r>
              <a:rPr lang="en-US" sz="2400" smtClean="0">
                <a:latin typeface="Arial" panose="020B0604020202020204" pitchFamily="34" charset="0"/>
              </a:rPr>
              <a:t>t</a:t>
            </a:r>
            <a:r>
              <a:rPr lang="vi-VN" sz="2400" smtClean="0">
                <a:latin typeface="Arial" panose="020B0604020202020204" pitchFamily="34" charset="0"/>
              </a:rPr>
              <a:t>.</a:t>
            </a:r>
            <a:endParaRPr lang="en-US" sz="2400" smtClean="0">
              <a:latin typeface="Arial" panose="020B0604020202020204" pitchFamily="34" charset="0"/>
            </a:endParaRPr>
          </a:p>
          <a:p>
            <a:pPr algn="just"/>
            <a:endParaRPr lang="vi-VN" sz="2400" smtClean="0">
              <a:latin typeface="Arial" panose="020B0604020202020204" pitchFamily="34" charset="0"/>
            </a:endParaRPr>
          </a:p>
          <a:p>
            <a:pPr algn="just">
              <a:buFont typeface="Arial" panose="020B0604020202020204" pitchFamily="34" charset="0"/>
              <a:buChar char="•"/>
            </a:pPr>
            <a:r>
              <a:rPr lang="vi-VN" sz="2400" b="1" smtClean="0">
                <a:latin typeface="inherit"/>
              </a:rPr>
              <a:t>Đánh giá hoạt động quản trị website thường xuyên</a:t>
            </a:r>
            <a:endParaRPr lang="vi-VN" sz="2400" smtClean="0">
              <a:latin typeface="Arial" panose="020B0604020202020204" pitchFamily="34" charset="0"/>
            </a:endParaRPr>
          </a:p>
          <a:p>
            <a:pPr algn="just"/>
            <a:r>
              <a:rPr lang="vi-VN" sz="2400" smtClean="0">
                <a:latin typeface="Arial" panose="020B0604020202020204" pitchFamily="34" charset="0"/>
              </a:rPr>
              <a:t>Khi </a:t>
            </a:r>
            <a:r>
              <a:rPr lang="vi-VN" sz="2400">
                <a:latin typeface="Arial" panose="020B0604020202020204" pitchFamily="34" charset="0"/>
              </a:rPr>
              <a:t>thực hiện bất kì công việc gì cũng cần phải có bước đánh giá hiệu quả. Quản trị website cũng không ngoại lệ, cần có bước review để đánh giá hiệu suất làm việc, chỉ ra những việc chưa tốt, chưa đạt được. Đồng thời phát huy những thế mạnh để tối ưu website, thu hút người dùng.</a:t>
            </a:r>
            <a:endParaRPr lang="vi-VN" sz="2400" b="0" i="0">
              <a:effectLst/>
              <a:latin typeface="Arial" panose="020B0604020202020204" pitchFamily="34" charset="0"/>
            </a:endParaRPr>
          </a:p>
        </p:txBody>
      </p:sp>
    </p:spTree>
    <p:extLst>
      <p:ext uri="{BB962C8B-B14F-4D97-AF65-F5344CB8AC3E}">
        <p14:creationId xmlns:p14="http://schemas.microsoft.com/office/powerpoint/2010/main" val="3056829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07504" y="751344"/>
            <a:ext cx="8784976" cy="4893647"/>
          </a:xfrm>
          <a:prstGeom prst="rect">
            <a:avLst/>
          </a:prstGeom>
        </p:spPr>
        <p:txBody>
          <a:bodyPr wrap="square">
            <a:spAutoFit/>
          </a:bodyPr>
          <a:lstStyle/>
          <a:p>
            <a:pPr algn="just"/>
            <a:r>
              <a:rPr lang="vi-VN" sz="2400" b="1" i="1">
                <a:latin typeface="inherit"/>
              </a:rPr>
              <a:t>Công việc hàng ngày</a:t>
            </a:r>
            <a:endParaRPr lang="vi-VN" sz="2400">
              <a:latin typeface="Arial" panose="020B0604020202020204" pitchFamily="34" charset="0"/>
            </a:endParaRPr>
          </a:p>
          <a:p>
            <a:pPr algn="just">
              <a:buFont typeface="+mj-lt"/>
              <a:buAutoNum type="arabicPeriod"/>
            </a:pPr>
            <a:r>
              <a:rPr lang="vi-VN" sz="2400">
                <a:latin typeface="Arial" panose="020B0604020202020204" pitchFamily="34" charset="0"/>
              </a:rPr>
              <a:t>Backup website: Ở bước này, bạn có thể nhanh chóng phục hồi trạng thái website khi đường truyền hosting gặp sự cố. Cách tốt nhất la nên lưu những file dữ liệu về máy tính để khôi phục nhanh chóng và không bị mất dữ liệu</a:t>
            </a:r>
          </a:p>
          <a:p>
            <a:pPr algn="just">
              <a:buFont typeface="+mj-lt"/>
              <a:buAutoNum type="arabicPeriod"/>
            </a:pPr>
            <a:r>
              <a:rPr lang="vi-VN" sz="2400">
                <a:latin typeface="Arial" panose="020B0604020202020204" pitchFamily="34" charset="0"/>
              </a:rPr>
              <a:t>Quản lý uptime: Downtime là điều không ai mong muốn, là cơn ác mộng đối với sales và những người quản trị website. Vì thế, hãy đăng ký các công cụ checking trực tuyến mỗi khi website gặp phải downtime. Nếu tình trạng này diễn ra thường xuyên, bạn nên nâng cấp hoặc chọn đơn vị hosting khác.</a:t>
            </a:r>
          </a:p>
          <a:p>
            <a:pPr algn="just">
              <a:buFont typeface="+mj-lt"/>
              <a:buAutoNum type="arabicPeriod"/>
            </a:pPr>
            <a:r>
              <a:rPr lang="vi-VN" sz="2400">
                <a:latin typeface="Arial" panose="020B0604020202020204" pitchFamily="34" charset="0"/>
              </a:rPr>
              <a:t>Báo cáo bảo mật: Rủi ro bảo mật thông tin cùng những phần mềm đọc hại ngày càng nhiều, bạn tuyệt đối phải cảnh giác, tránh nhiễm các mã độc này.</a:t>
            </a:r>
            <a:endParaRPr lang="vi-VN" sz="2400" b="0" i="0">
              <a:effectLst/>
              <a:latin typeface="Arial" panose="020B0604020202020204" pitchFamily="34" charset="0"/>
            </a:endParaRPr>
          </a:p>
        </p:txBody>
      </p:sp>
    </p:spTree>
    <p:extLst>
      <p:ext uri="{BB962C8B-B14F-4D97-AF65-F5344CB8AC3E}">
        <p14:creationId xmlns:p14="http://schemas.microsoft.com/office/powerpoint/2010/main" val="7346146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359532" y="1305342"/>
            <a:ext cx="8676964" cy="3785652"/>
          </a:xfrm>
          <a:prstGeom prst="rect">
            <a:avLst/>
          </a:prstGeom>
        </p:spPr>
        <p:txBody>
          <a:bodyPr wrap="square">
            <a:spAutoFit/>
          </a:bodyPr>
          <a:lstStyle/>
          <a:p>
            <a:pPr algn="just"/>
            <a:r>
              <a:rPr lang="vi-VN" sz="2400" b="1" i="1">
                <a:latin typeface="inherit"/>
              </a:rPr>
              <a:t>Công việc hàng tuần</a:t>
            </a:r>
            <a:endParaRPr lang="vi-VN" sz="2400">
              <a:latin typeface="Arial" panose="020B0604020202020204" pitchFamily="34" charset="0"/>
            </a:endParaRPr>
          </a:p>
          <a:p>
            <a:pPr algn="just">
              <a:buFont typeface="+mj-lt"/>
              <a:buAutoNum type="arabicPeriod" startAt="4"/>
            </a:pPr>
            <a:r>
              <a:rPr lang="vi-VN" sz="2400">
                <a:latin typeface="Arial" panose="020B0604020202020204" pitchFamily="34" charset="0"/>
              </a:rPr>
              <a:t>Kiểm tra Theme, WordPress và cập nhật  plugin: Thường xuyên cập nhật những thay đổi mới nhất để có thể bảo vệ website khỏi những nguy cơ bị rò rỉ thông tin, những bảo mật.</a:t>
            </a:r>
          </a:p>
          <a:p>
            <a:pPr algn="just">
              <a:buFont typeface="+mj-lt"/>
              <a:buAutoNum type="arabicPeriod" startAt="4"/>
            </a:pPr>
            <a:r>
              <a:rPr lang="vi-VN" sz="2400">
                <a:latin typeface="Arial" panose="020B0604020202020204" pitchFamily="34" charset="0"/>
              </a:rPr>
              <a:t>Kiểm tra website trên các trình duyệt: Có thể đối với trình duyệt này website của bạn hoạt động tốt nhưng đối với trình duyệt khác lại không tốt. Đơn cử như việc truy cập trên điện thoại và máy tính sẽ khác nhau. Vì vậy, hãy kiểm tra website trên các trình duyệt khác nhau nhằm mang đến trải nghiệm tối ưu cho người dùng. Đừng quên test lại phiên bản mobile.</a:t>
            </a:r>
            <a:endParaRPr lang="vi-VN" sz="2400" b="0" i="0">
              <a:effectLst/>
              <a:latin typeface="Arial" panose="020B0604020202020204" pitchFamily="34" charset="0"/>
            </a:endParaRPr>
          </a:p>
        </p:txBody>
      </p:sp>
    </p:spTree>
    <p:extLst>
      <p:ext uri="{BB962C8B-B14F-4D97-AF65-F5344CB8AC3E}">
        <p14:creationId xmlns:p14="http://schemas.microsoft.com/office/powerpoint/2010/main" val="5588815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9144000" cy="6555641"/>
          </a:xfrm>
          <a:prstGeom prst="rect">
            <a:avLst/>
          </a:prstGeom>
        </p:spPr>
        <p:txBody>
          <a:bodyPr wrap="square">
            <a:spAutoFit/>
          </a:bodyPr>
          <a:lstStyle/>
          <a:p>
            <a:pPr algn="just"/>
            <a:r>
              <a:rPr lang="vi-VN" sz="2000" b="1" i="1">
                <a:latin typeface="inherit"/>
              </a:rPr>
              <a:t>Công việc hàng tháng hay hàng quý</a:t>
            </a:r>
            <a:endParaRPr lang="vi-VN" sz="2000">
              <a:latin typeface="Arial" panose="020B0604020202020204" pitchFamily="34" charset="0"/>
            </a:endParaRPr>
          </a:p>
          <a:p>
            <a:pPr algn="just">
              <a:buFont typeface="+mj-lt"/>
              <a:buAutoNum type="arabicPeriod" startAt="6"/>
            </a:pPr>
            <a:r>
              <a:rPr lang="vi-VN" sz="2000" b="1">
                <a:latin typeface="Arial" panose="020B0604020202020204" pitchFamily="34" charset="0"/>
              </a:rPr>
              <a:t>Phân tích website: </a:t>
            </a:r>
            <a:r>
              <a:rPr lang="vi-VN" sz="2000">
                <a:latin typeface="Arial" panose="020B0604020202020204" pitchFamily="34" charset="0"/>
              </a:rPr>
              <a:t>Dựa vào kết quả hoạt động của website cũng như các công cụ phân tích để phân tích yếu tố SEO. Nguồn traffic chủ yếu đến từ đâu, thời gian tập trung lượng truy cập, thời lượng trung bình người dùng ở lại website,… Từ đó có thể đánh giá sự tăng trưởng của website, tối ưu những trang có traffic cao nhất và thay đổi những trang có chất lượng kém.</a:t>
            </a:r>
          </a:p>
          <a:p>
            <a:pPr algn="just">
              <a:buFont typeface="+mj-lt"/>
              <a:buAutoNum type="arabicPeriod" startAt="6"/>
            </a:pPr>
            <a:r>
              <a:rPr lang="vi-VN" sz="2000" b="1">
                <a:latin typeface="Arial" panose="020B0604020202020204" pitchFamily="34" charset="0"/>
              </a:rPr>
              <a:t>Kiểm tra loading time: </a:t>
            </a:r>
            <a:r>
              <a:rPr lang="vi-VN" sz="2000">
                <a:latin typeface="Arial" panose="020B0604020202020204" pitchFamily="34" charset="0"/>
              </a:rPr>
              <a:t>Việc kiểm tra tốc độ tải trang để điều chỉnh, tránh trường hợp thời gian loading chậm, khách hàng sẽ out nhanh và tìm đến website khác. Đặc biệt là khi bạn thêm nhiều file ảnh và media với dung lượng lớn làm khả năng tải trở nên lâu hơn.</a:t>
            </a:r>
          </a:p>
          <a:p>
            <a:pPr algn="just">
              <a:buFont typeface="+mj-lt"/>
              <a:buAutoNum type="arabicPeriod" startAt="6"/>
            </a:pPr>
            <a:r>
              <a:rPr lang="vi-VN" sz="2000" b="1">
                <a:latin typeface="Arial" panose="020B0604020202020204" pitchFamily="34" charset="0"/>
              </a:rPr>
              <a:t>Kiểm tra form: </a:t>
            </a:r>
            <a:r>
              <a:rPr lang="vi-VN" sz="2000">
                <a:latin typeface="Arial" panose="020B0604020202020204" pitchFamily="34" charset="0"/>
              </a:rPr>
              <a:t>Ít nhất mỗi tháng bạn nên lướt qua website một lần và thử điền các forrm để đảm bảo rằng không hề xảy ra lỗi khi người dùng tương tác.</a:t>
            </a:r>
          </a:p>
          <a:p>
            <a:pPr algn="just">
              <a:buFont typeface="+mj-lt"/>
              <a:buAutoNum type="arabicPeriod" startAt="6"/>
            </a:pPr>
            <a:r>
              <a:rPr lang="vi-VN" sz="2000" b="1">
                <a:latin typeface="Arial" panose="020B0604020202020204" pitchFamily="34" charset="0"/>
              </a:rPr>
              <a:t>Loại bỏ Plugin hoặc Theme: </a:t>
            </a:r>
            <a:r>
              <a:rPr lang="vi-VN" sz="2000">
                <a:latin typeface="Arial" panose="020B0604020202020204" pitchFamily="34" charset="0"/>
              </a:rPr>
              <a:t>Cứ 3 tháng, bạn cần lọc lại những Theme và Plugin không cần thiết cho website.</a:t>
            </a:r>
          </a:p>
          <a:p>
            <a:pPr algn="just">
              <a:buFont typeface="+mj-lt"/>
              <a:buAutoNum type="arabicPeriod" startAt="6"/>
            </a:pPr>
            <a:r>
              <a:rPr lang="vi-VN" sz="2000" b="1">
                <a:latin typeface="Arial" panose="020B0604020202020204" pitchFamily="34" charset="0"/>
              </a:rPr>
              <a:t>Kiểm tra lại backup: </a:t>
            </a:r>
            <a:r>
              <a:rPr lang="vi-VN" sz="2000">
                <a:latin typeface="Arial" panose="020B0604020202020204" pitchFamily="34" charset="0"/>
              </a:rPr>
              <a:t>Việc Backup diễn a hàng ngày nhưng bạn cũng cần kiểm tra tổng quát và chi tiết định kỳ. Hãy xem xét vị trí file lưu trữ dữ liệu quan trọng này, từ đó đưa ra dự đoán hiệu quả của kế hoạch dự phòng, đề phòng trường hợp xấu có những sự cố xảy ra.</a:t>
            </a:r>
          </a:p>
          <a:p>
            <a:pPr algn="just">
              <a:buFont typeface="+mj-lt"/>
              <a:buAutoNum type="arabicPeriod" startAt="6"/>
            </a:pPr>
            <a:r>
              <a:rPr lang="vi-VN" sz="2000" b="1">
                <a:latin typeface="Arial" panose="020B0604020202020204" pitchFamily="34" charset="0"/>
              </a:rPr>
              <a:t>Tối ưu cơ sở dữ liệu: </a:t>
            </a:r>
            <a:r>
              <a:rPr lang="vi-VN" sz="2000">
                <a:latin typeface="Arial" panose="020B0604020202020204" pitchFamily="34" charset="0"/>
              </a:rPr>
              <a:t>Những nền tảng WordPress đang ngày càng nặng hơn do các chức năng nháp, comment spam, review lại bài post … do đó thường xuyên tối ưu dữ liệu sẽ giúp website hoạt động hiệu quả hơn.</a:t>
            </a:r>
            <a:endParaRPr lang="vi-VN" sz="2000" b="0" i="0">
              <a:effectLst/>
              <a:latin typeface="Arial" panose="020B0604020202020204" pitchFamily="34" charset="0"/>
            </a:endParaRPr>
          </a:p>
        </p:txBody>
      </p:sp>
    </p:spTree>
    <p:extLst>
      <p:ext uri="{BB962C8B-B14F-4D97-AF65-F5344CB8AC3E}">
        <p14:creationId xmlns:p14="http://schemas.microsoft.com/office/powerpoint/2010/main" val="26067546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0" y="980728"/>
            <a:ext cx="9144000" cy="3785652"/>
          </a:xfrm>
          <a:prstGeom prst="rect">
            <a:avLst/>
          </a:prstGeom>
        </p:spPr>
        <p:txBody>
          <a:bodyPr wrap="square">
            <a:spAutoFit/>
          </a:bodyPr>
          <a:lstStyle/>
          <a:p>
            <a:pPr algn="just"/>
            <a:r>
              <a:rPr lang="vi-VN" sz="2400" b="1" i="1">
                <a:latin typeface="inherit"/>
              </a:rPr>
              <a:t>Công việc hàng năm</a:t>
            </a:r>
            <a:endParaRPr lang="vi-VN" sz="2400">
              <a:latin typeface="Arial" panose="020B0604020202020204" pitchFamily="34" charset="0"/>
            </a:endParaRPr>
          </a:p>
          <a:p>
            <a:pPr algn="just"/>
            <a:r>
              <a:rPr lang="vi-VN" sz="2400">
                <a:latin typeface="Arial" panose="020B0604020202020204" pitchFamily="34" charset="0"/>
              </a:rPr>
              <a:t>Không chỉ lên kế hoạch công việc hàng ngày, hàng tuần hay hàng tháng, bạn cần tổng quan bởi cả công việc định kì hàng năm. Công việc hàng năm của người </a:t>
            </a:r>
            <a:r>
              <a:rPr lang="vi-VN" sz="2400" b="1">
                <a:latin typeface="inherit"/>
                <a:hlinkClick r:id="rId3"/>
              </a:rPr>
              <a:t>quản trị website</a:t>
            </a:r>
            <a:r>
              <a:rPr lang="vi-VN" sz="2400">
                <a:latin typeface="Arial" panose="020B0604020202020204" pitchFamily="34" charset="0"/>
              </a:rPr>
              <a:t> gồm 2 công việc sau:</a:t>
            </a:r>
          </a:p>
          <a:p>
            <a:pPr algn="just">
              <a:buFont typeface="+mj-lt"/>
              <a:buAutoNum type="arabicPeriod" startAt="12"/>
            </a:pPr>
            <a:r>
              <a:rPr lang="vi-VN" sz="2400">
                <a:latin typeface="Arial" panose="020B0604020202020204" pitchFamily="34" charset="0"/>
              </a:rPr>
              <a:t>Cập nhật copyright: Hãy cập nhật thông tin theo năm hiện tại, tránh trường hợp để năm trước thậm chí là vài năm trước nữa. Như vậy khách hàng sẽ nghi ngờ, không tin tưởng và không liên hệ với bạn</a:t>
            </a:r>
          </a:p>
          <a:p>
            <a:pPr algn="just">
              <a:buFont typeface="+mj-lt"/>
              <a:buAutoNum type="arabicPeriod" startAt="12"/>
            </a:pPr>
            <a:r>
              <a:rPr lang="vi-VN" sz="2400">
                <a:latin typeface="Arial" panose="020B0604020202020204" pitchFamily="34" charset="0"/>
              </a:rPr>
              <a:t>Đánh giá hiệu quả theme và plugin</a:t>
            </a:r>
            <a:endParaRPr lang="vi-VN" sz="2400" b="0" i="0">
              <a:effectLst/>
              <a:latin typeface="Arial" panose="020B0604020202020204" pitchFamily="34" charset="0"/>
            </a:endParaRPr>
          </a:p>
        </p:txBody>
      </p:sp>
    </p:spTree>
    <p:extLst>
      <p:ext uri="{BB962C8B-B14F-4D97-AF65-F5344CB8AC3E}">
        <p14:creationId xmlns:p14="http://schemas.microsoft.com/office/powerpoint/2010/main" val="245097808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3" name="Rectangle 2"/>
          <p:cNvSpPr/>
          <p:nvPr/>
        </p:nvSpPr>
        <p:spPr>
          <a:xfrm>
            <a:off x="179512" y="1028343"/>
            <a:ext cx="8964488" cy="3477875"/>
          </a:xfrm>
          <a:prstGeom prst="rect">
            <a:avLst/>
          </a:prstGeom>
        </p:spPr>
        <p:txBody>
          <a:bodyPr wrap="square">
            <a:spAutoFit/>
          </a:bodyPr>
          <a:lstStyle/>
          <a:p>
            <a:pPr algn="just"/>
            <a:r>
              <a:rPr lang="vi-VN" sz="2000" b="1" i="1">
                <a:latin typeface="inherit"/>
              </a:rPr>
              <a:t>Nhiệm vụ của người quản trị website</a:t>
            </a:r>
            <a:endParaRPr lang="vi-VN" sz="2000">
              <a:latin typeface="Arial" panose="020B0604020202020204" pitchFamily="34" charset="0"/>
            </a:endParaRPr>
          </a:p>
          <a:p>
            <a:pPr algn="just"/>
            <a:r>
              <a:rPr lang="vi-VN" sz="2000">
                <a:latin typeface="Arial" panose="020B0604020202020204" pitchFamily="34" charset="0"/>
              </a:rPr>
              <a:t>Trong môi trường kinh doanh trên Internet hiện đại bùng nổ như như ngày nay thì quản trị website đóng vai trò rất quan trọng giúp cho các công ty, doanh nghiệp phát huy được sức mạnh tiềm ẩn của mỗi một website, mang lại hiệu quả kinh doanh tốt nhất.</a:t>
            </a:r>
          </a:p>
          <a:p>
            <a:pPr algn="just"/>
            <a:r>
              <a:rPr lang="vi-VN" sz="2000">
                <a:latin typeface="Arial" panose="020B0604020202020204" pitchFamily="34" charset="0"/>
              </a:rPr>
              <a:t>Vậy vai trò của người quản trị website như thế nào? Nhiệm vụ của người quản trị website bao gồm những nhiệm vụ chính sau đây:</a:t>
            </a:r>
          </a:p>
          <a:p>
            <a:pPr algn="just"/>
            <a:r>
              <a:rPr lang="vi-VN" sz="2000">
                <a:latin typeface="Arial" panose="020B0604020202020204" pitchFamily="34" charset="0"/>
              </a:rPr>
              <a:t>– Bảo hành, bảo trì website định kỳ</a:t>
            </a:r>
          </a:p>
          <a:p>
            <a:pPr algn="just"/>
            <a:r>
              <a:rPr lang="vi-VN" sz="2000">
                <a:latin typeface="Arial" panose="020B0604020202020204" pitchFamily="34" charset="0"/>
              </a:rPr>
              <a:t>– Vận hành Website</a:t>
            </a:r>
          </a:p>
          <a:p>
            <a:pPr algn="just"/>
            <a:r>
              <a:rPr lang="vi-VN" sz="2000">
                <a:latin typeface="Arial" panose="020B0604020202020204" pitchFamily="34" charset="0"/>
              </a:rPr>
              <a:t>– Quản trị nội dung website</a:t>
            </a:r>
          </a:p>
          <a:p>
            <a:pPr algn="just"/>
            <a:r>
              <a:rPr lang="vi-VN" sz="2000">
                <a:latin typeface="Arial" panose="020B0604020202020204" pitchFamily="34" charset="0"/>
              </a:rPr>
              <a:t>– Báo cáo, theo dõi tình hình hoạt động của website thường xuyên, định kỳ</a:t>
            </a:r>
            <a:endParaRPr lang="vi-VN" sz="2000" b="0" i="0">
              <a:effectLst/>
              <a:latin typeface="Arial" panose="020B0604020202020204" pitchFamily="34" charset="0"/>
            </a:endParaRPr>
          </a:p>
        </p:txBody>
      </p:sp>
    </p:spTree>
    <p:extLst>
      <p:ext uri="{BB962C8B-B14F-4D97-AF65-F5344CB8AC3E}">
        <p14:creationId xmlns:p14="http://schemas.microsoft.com/office/powerpoint/2010/main" val="29962932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0"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5. Quản trị web online</a:t>
            </a:r>
            <a:endParaRPr lang="en-US" sz="3200" b="1">
              <a:solidFill>
                <a:schemeClr val="bg1">
                  <a:lumMod val="10000"/>
                </a:schemeClr>
              </a:solidFill>
              <a:latin typeface="Times New Roman" pitchFamily="18" charset="0"/>
              <a:cs typeface="Times New Roman" pitchFamily="18" charset="0"/>
            </a:endParaRPr>
          </a:p>
        </p:txBody>
      </p:sp>
      <p:sp>
        <p:nvSpPr>
          <p:cNvPr id="2" name="Rectangle 1"/>
          <p:cNvSpPr/>
          <p:nvPr/>
        </p:nvSpPr>
        <p:spPr>
          <a:xfrm>
            <a:off x="179766" y="1088740"/>
            <a:ext cx="8784976" cy="4401205"/>
          </a:xfrm>
          <a:prstGeom prst="rect">
            <a:avLst/>
          </a:prstGeom>
        </p:spPr>
        <p:txBody>
          <a:bodyPr wrap="square">
            <a:spAutoFit/>
          </a:bodyPr>
          <a:lstStyle/>
          <a:p>
            <a:pPr algn="just"/>
            <a:r>
              <a:rPr lang="vi-VN" sz="2000" b="1" i="1">
                <a:latin typeface="inherit"/>
              </a:rPr>
              <a:t>Kỹ năng cần có của người quản trị website</a:t>
            </a:r>
            <a:endParaRPr lang="vi-VN" sz="2000">
              <a:latin typeface="Arial" panose="020B0604020202020204" pitchFamily="34" charset="0"/>
            </a:endParaRPr>
          </a:p>
          <a:p>
            <a:pPr algn="just"/>
            <a:r>
              <a:rPr lang="vi-VN" sz="2000">
                <a:latin typeface="Arial" panose="020B0604020202020204" pitchFamily="34" charset="0"/>
              </a:rPr>
              <a:t>Để đảm bảo được công việc quản trị website được thực hiện tốt nhất, mang lại hiệu quả cao nhất, những người </a:t>
            </a:r>
            <a:r>
              <a:rPr lang="vi-VN" sz="2000" b="1">
                <a:latin typeface="inherit"/>
                <a:hlinkClick r:id="rId3"/>
              </a:rPr>
              <a:t>quản trị website</a:t>
            </a:r>
            <a:r>
              <a:rPr lang="vi-VN" sz="2000">
                <a:latin typeface="Arial" panose="020B0604020202020204" pitchFamily="34" charset="0"/>
              </a:rPr>
              <a:t> cần có những kỹ năng sau:</a:t>
            </a:r>
          </a:p>
          <a:p>
            <a:pPr algn="just"/>
            <a:r>
              <a:rPr lang="vi-VN" sz="2000">
                <a:latin typeface="Arial" panose="020B0604020202020204" pitchFamily="34" charset="0"/>
              </a:rPr>
              <a:t>– Am hiểu về cấu trúc Website</a:t>
            </a:r>
          </a:p>
          <a:p>
            <a:pPr algn="just"/>
            <a:r>
              <a:rPr lang="vi-VN" sz="2000">
                <a:latin typeface="Arial" panose="020B0604020202020204" pitchFamily="34" charset="0"/>
              </a:rPr>
              <a:t>– Biết thêm về các ngôn ngữ lập trình</a:t>
            </a:r>
          </a:p>
          <a:p>
            <a:pPr algn="just"/>
            <a:r>
              <a:rPr lang="vi-VN" sz="2000">
                <a:latin typeface="Arial" panose="020B0604020202020204" pitchFamily="34" charset="0"/>
              </a:rPr>
              <a:t>– Sử dụng thành thạo các công cụ phục vụ việc quản trị website như Google Analytics, Google Webmaster Tool, …</a:t>
            </a:r>
          </a:p>
          <a:p>
            <a:pPr algn="just"/>
            <a:r>
              <a:rPr lang="vi-VN" sz="2000">
                <a:latin typeface="Arial" panose="020B0604020202020204" pitchFamily="34" charset="0"/>
              </a:rPr>
              <a:t>– Khả năng quản trị nội dung cho website</a:t>
            </a:r>
          </a:p>
          <a:p>
            <a:pPr algn="just"/>
            <a:r>
              <a:rPr lang="vi-VN" sz="2000">
                <a:latin typeface="Arial" panose="020B0604020202020204" pitchFamily="34" charset="0"/>
              </a:rPr>
              <a:t>– Khả năng xử lý đồ họa cơ bản</a:t>
            </a:r>
          </a:p>
          <a:p>
            <a:pPr algn="just"/>
            <a:r>
              <a:rPr lang="vi-VN" sz="2000">
                <a:latin typeface="Arial" panose="020B0604020202020204" pitchFamily="34" charset="0"/>
              </a:rPr>
              <a:t>– Có kiến thức cơ bản về SEO và Marketing Online: những quản trị website có nhiệm vụ quan trọng là tăng lượng người truy cập và tăng thứ hạng từ khóa trên các công cụ tìm kiếm. Để làm được điều này thì người quản trị website phải am hiểu về SEO để tối ưu website thân thiện hơn.</a:t>
            </a:r>
            <a:endParaRPr lang="vi-VN" sz="2000" b="0" i="0">
              <a:effectLst/>
              <a:latin typeface="Arial" panose="020B0604020202020204" pitchFamily="34" charset="0"/>
            </a:endParaRPr>
          </a:p>
        </p:txBody>
      </p:sp>
    </p:spTree>
    <p:extLst>
      <p:ext uri="{BB962C8B-B14F-4D97-AF65-F5344CB8AC3E}">
        <p14:creationId xmlns:p14="http://schemas.microsoft.com/office/powerpoint/2010/main" val="14281463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4" descr="Untitle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5" descr="card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6" descr="card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7" descr="car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8" descr="card1"/>
          <p:cNvPicPr>
            <a:picLocks noChangeAspect="1" noChangeArrowheads="1"/>
          </p:cNvPicPr>
          <p:nvPr/>
        </p:nvPicPr>
        <p:blipFill>
          <a:blip r:embed="rId7">
            <a:extLst>
              <a:ext uri="{28A0092B-C50C-407E-A947-70E740481C1C}">
                <a14:useLocalDpi xmlns:a14="http://schemas.microsoft.com/office/drawing/2010/main" val="0"/>
              </a:ext>
            </a:extLst>
          </a:blip>
          <a:srcRect l="78838"/>
          <a:stretch>
            <a:fillRect/>
          </a:stretch>
        </p:blipFill>
        <p:spPr bwMode="auto">
          <a:xfrm>
            <a:off x="0" y="0"/>
            <a:ext cx="1943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1043608" y="400050"/>
            <a:ext cx="6012668"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4000" b="1" kern="0" smtClean="0">
                <a:solidFill>
                  <a:srgbClr val="FF0000"/>
                </a:solidFill>
                <a:latin typeface="Times New Roman" pitchFamily="18" charset="0"/>
                <a:cs typeface="Times New Roman" pitchFamily="18" charset="0"/>
              </a:rPr>
              <a:t>BÀI TẬP VÀ CỦNG CỐ</a:t>
            </a:r>
            <a:endParaRPr lang="en-US" sz="4000" b="1" kern="0">
              <a:solidFill>
                <a:srgbClr val="FF0000"/>
              </a:solidFill>
              <a:latin typeface="Times New Roman" pitchFamily="18" charset="0"/>
              <a:cs typeface="Times New Roman" pitchFamily="18" charset="0"/>
            </a:endParaRPr>
          </a:p>
        </p:txBody>
      </p:sp>
      <p:sp>
        <p:nvSpPr>
          <p:cNvPr id="3" name="TextBox 2"/>
          <p:cNvSpPr txBox="1"/>
          <p:nvPr/>
        </p:nvSpPr>
        <p:spPr>
          <a:xfrm>
            <a:off x="539552" y="1458128"/>
            <a:ext cx="8388932" cy="2862322"/>
          </a:xfrm>
          <a:prstGeom prst="rect">
            <a:avLst/>
          </a:prstGeom>
          <a:noFill/>
        </p:spPr>
        <p:txBody>
          <a:bodyPr wrap="square" rtlCol="0">
            <a:spAutoFit/>
          </a:bodyPr>
          <a:lstStyle/>
          <a:p>
            <a:r>
              <a:rPr lang="en-US" sz="3600" b="1" smtClean="0">
                <a:solidFill>
                  <a:schemeClr val="bg1">
                    <a:lumMod val="10000"/>
                  </a:schemeClr>
                </a:solidFill>
                <a:latin typeface="Times New Roman" pitchFamily="18" charset="0"/>
                <a:cs typeface="Times New Roman" pitchFamily="18" charset="0"/>
              </a:rPr>
              <a:t>1. Tổng quan </a:t>
            </a:r>
            <a:r>
              <a:rPr lang="en-US" sz="3600" b="1" smtClean="0">
                <a:solidFill>
                  <a:schemeClr val="bg1">
                    <a:lumMod val="10000"/>
                  </a:schemeClr>
                </a:solidFill>
                <a:latin typeface="Times New Roman" pitchFamily="18" charset="0"/>
                <a:cs typeface="Times New Roman" pitchFamily="18" charset="0"/>
              </a:rPr>
              <a:t>về Bootstrap</a:t>
            </a:r>
            <a:endParaRPr lang="en-US" sz="3600" b="1" smtClean="0">
              <a:solidFill>
                <a:schemeClr val="bg1">
                  <a:lumMod val="10000"/>
                </a:schemeClr>
              </a:solidFill>
              <a:latin typeface="Times New Roman" pitchFamily="18" charset="0"/>
              <a:cs typeface="Times New Roman" pitchFamily="18" charset="0"/>
            </a:endParaRPr>
          </a:p>
          <a:p>
            <a:r>
              <a:rPr lang="en-US" sz="3600" b="1" smtClean="0">
                <a:solidFill>
                  <a:schemeClr val="bg1">
                    <a:lumMod val="10000"/>
                  </a:schemeClr>
                </a:solidFill>
                <a:latin typeface="Times New Roman" pitchFamily="18" charset="0"/>
                <a:cs typeface="Times New Roman" pitchFamily="18" charset="0"/>
              </a:rPr>
              <a:t>2. </a:t>
            </a:r>
            <a:r>
              <a:rPr lang="en-US" sz="3600" b="1">
                <a:solidFill>
                  <a:schemeClr val="bg1">
                    <a:lumMod val="10000"/>
                  </a:schemeClr>
                </a:solidFill>
                <a:latin typeface="Times New Roman" pitchFamily="18" charset="0"/>
                <a:cs typeface="Times New Roman" pitchFamily="18" charset="0"/>
              </a:rPr>
              <a:t>CSS cơ bản trong Bootstrap</a:t>
            </a:r>
            <a:endParaRPr lang="en-US" sz="3600" b="1" smtClean="0">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3. </a:t>
            </a:r>
            <a:r>
              <a:rPr lang="en-US" sz="3600" b="1">
                <a:solidFill>
                  <a:schemeClr val="bg1">
                    <a:lumMod val="10000"/>
                  </a:schemeClr>
                </a:solidFill>
                <a:latin typeface="Times New Roman" pitchFamily="18" charset="0"/>
                <a:cs typeface="Times New Roman" pitchFamily="18" charset="0"/>
              </a:rPr>
              <a:t>Các thành phần trong Bootstrap</a:t>
            </a:r>
            <a:endParaRPr lang="en-US" sz="3600" b="1">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4. </a:t>
            </a:r>
            <a:r>
              <a:rPr lang="en-US" sz="3600" b="1">
                <a:solidFill>
                  <a:schemeClr val="bg1">
                    <a:lumMod val="10000"/>
                  </a:schemeClr>
                </a:solidFill>
                <a:latin typeface="Times New Roman" pitchFamily="18" charset="0"/>
                <a:cs typeface="Times New Roman" pitchFamily="18" charset="0"/>
              </a:rPr>
              <a:t>Xây dựng layout cơ bản với Bootstrap</a:t>
            </a:r>
            <a:endParaRPr lang="en-US" sz="3600" b="1">
              <a:solidFill>
                <a:schemeClr val="bg1">
                  <a:lumMod val="10000"/>
                </a:schemeClr>
              </a:solidFill>
              <a:latin typeface="Times New Roman" pitchFamily="18" charset="0"/>
              <a:cs typeface="Times New Roman" pitchFamily="18" charset="0"/>
            </a:endParaRPr>
          </a:p>
          <a:p>
            <a:r>
              <a:rPr lang="en-US" sz="3600" b="1">
                <a:solidFill>
                  <a:schemeClr val="bg1">
                    <a:lumMod val="10000"/>
                  </a:schemeClr>
                </a:solidFill>
                <a:latin typeface="Times New Roman" pitchFamily="18" charset="0"/>
                <a:cs typeface="Times New Roman" pitchFamily="18" charset="0"/>
              </a:rPr>
              <a:t>5. </a:t>
            </a:r>
            <a:r>
              <a:rPr lang="en-US" sz="3600" b="1" smtClean="0">
                <a:solidFill>
                  <a:schemeClr val="bg1">
                    <a:lumMod val="10000"/>
                  </a:schemeClr>
                </a:solidFill>
                <a:latin typeface="Times New Roman" pitchFamily="18" charset="0"/>
                <a:cs typeface="Times New Roman" pitchFamily="18" charset="0"/>
              </a:rPr>
              <a:t>Quản trị web online</a:t>
            </a:r>
            <a:endParaRPr lang="en-US" sz="3600" b="1">
              <a:solidFill>
                <a:schemeClr val="bg1">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23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sp>
        <p:nvSpPr>
          <p:cNvPr id="10" name="Rectangle 9"/>
          <p:cNvSpPr/>
          <p:nvPr/>
        </p:nvSpPr>
        <p:spPr>
          <a:xfrm>
            <a:off x="251520" y="1397675"/>
            <a:ext cx="8604956" cy="2803140"/>
          </a:xfrm>
          <a:prstGeom prst="rect">
            <a:avLst/>
          </a:prstGeom>
        </p:spPr>
        <p:txBody>
          <a:bodyPr wrap="square">
            <a:spAutoFit/>
          </a:bodyPr>
          <a:lstStyle/>
          <a:p>
            <a:pPr>
              <a:lnSpc>
                <a:spcPct val="150000"/>
              </a:lnSpc>
            </a:pPr>
            <a:r>
              <a:rPr lang="vi-VN" sz="2400" b="1">
                <a:solidFill>
                  <a:srgbClr val="080823"/>
                </a:solidFill>
                <a:latin typeface="+mj-lt"/>
              </a:rPr>
              <a:t>Bootstrap 4 là mobile-first</a:t>
            </a:r>
            <a:endParaRPr lang="vi-VN" sz="2400">
              <a:solidFill>
                <a:srgbClr val="080823"/>
              </a:solidFill>
              <a:latin typeface="+mj-lt"/>
            </a:endParaRPr>
          </a:p>
          <a:p>
            <a:pPr>
              <a:lnSpc>
                <a:spcPct val="150000"/>
              </a:lnSpc>
            </a:pPr>
            <a:r>
              <a:rPr lang="vi-VN" sz="2400">
                <a:solidFill>
                  <a:srgbClr val="080823"/>
                </a:solidFill>
                <a:latin typeface="+mj-lt"/>
              </a:rPr>
              <a:t>Bootstrap 4 được thiết kế để đáp ứng cho các thiết bị di động. Phong cách mobile-first là một phần của core framework.</a:t>
            </a:r>
          </a:p>
          <a:p>
            <a:pPr>
              <a:lnSpc>
                <a:spcPct val="150000"/>
              </a:lnSpc>
            </a:pPr>
            <a:r>
              <a:rPr lang="vi-VN" sz="2400">
                <a:solidFill>
                  <a:srgbClr val="080823"/>
                </a:solidFill>
                <a:latin typeface="+mj-lt"/>
              </a:rPr>
              <a:t>Để đảm bảo hiển</a:t>
            </a:r>
            <a:r>
              <a:rPr lang="vi-VN" sz="2400">
                <a:solidFill>
                  <a:srgbClr val="080823"/>
                </a:solidFill>
                <a:latin typeface="+mj-lt"/>
              </a:rPr>
              <a:t> </a:t>
            </a:r>
            <a:r>
              <a:rPr lang="en-US" sz="2400" smtClean="0">
                <a:latin typeface="+mj-lt"/>
              </a:rPr>
              <a:t>thị </a:t>
            </a:r>
            <a:r>
              <a:rPr lang="en-US" sz="2400">
                <a:latin typeface="+mj-lt"/>
              </a:rPr>
              <a:t>đúng và thu phóng cảm ứng, hãy thêm thẻ &lt;meta&gt; sau vào trong phần tử &lt;head&gt;:</a:t>
            </a:r>
            <a:endParaRPr lang="vi-VN" sz="2400" b="0" i="0">
              <a:solidFill>
                <a:srgbClr val="080823"/>
              </a:solidFill>
              <a:effectLst/>
              <a:latin typeface="+mj-lt"/>
            </a:endParaRPr>
          </a:p>
        </p:txBody>
      </p:sp>
      <p:sp>
        <p:nvSpPr>
          <p:cNvPr id="11" name="Rectangle 10"/>
          <p:cNvSpPr/>
          <p:nvPr/>
        </p:nvSpPr>
        <p:spPr>
          <a:xfrm>
            <a:off x="251520" y="4617132"/>
            <a:ext cx="8604956" cy="2241960"/>
          </a:xfrm>
          <a:prstGeom prst="rect">
            <a:avLst/>
          </a:prstGeom>
        </p:spPr>
        <p:txBody>
          <a:bodyPr wrap="square">
            <a:spAutoFit/>
          </a:bodyPr>
          <a:lstStyle/>
          <a:p>
            <a:pPr>
              <a:lnSpc>
                <a:spcPct val="150000"/>
              </a:lnSpc>
            </a:pPr>
            <a:r>
              <a:rPr lang="vi-VN" sz="2400">
                <a:solidFill>
                  <a:srgbClr val="080823"/>
                </a:solidFill>
                <a:latin typeface="+mj-lt"/>
              </a:rPr>
              <a:t>Phần width=device-width đặt chiều rộng của trang theo chiều rộng màn hình của thiết bị (sẽ thay đổi tuỳ theo thiết bị).</a:t>
            </a:r>
          </a:p>
          <a:p>
            <a:pPr>
              <a:lnSpc>
                <a:spcPct val="150000"/>
              </a:lnSpc>
            </a:pPr>
            <a:r>
              <a:rPr lang="vi-VN" sz="2400">
                <a:solidFill>
                  <a:srgbClr val="080823"/>
                </a:solidFill>
                <a:latin typeface="+mj-lt"/>
              </a:rPr>
              <a:t>Phần initial-scale=1 đặt mức thu phóng ban đầu khi trình duyệt được tải lần đầu tiên.</a:t>
            </a:r>
            <a:endParaRPr lang="vi-VN" sz="2400" b="0" i="0">
              <a:solidFill>
                <a:srgbClr val="080823"/>
              </a:solidFill>
              <a:effectLst/>
              <a:latin typeface="+mj-lt"/>
            </a:endParaRPr>
          </a:p>
        </p:txBody>
      </p:sp>
      <p:sp>
        <p:nvSpPr>
          <p:cNvPr id="12" name="Rectangle 11"/>
          <p:cNvSpPr/>
          <p:nvPr/>
        </p:nvSpPr>
        <p:spPr>
          <a:xfrm>
            <a:off x="35496" y="4221088"/>
            <a:ext cx="8820980" cy="400110"/>
          </a:xfrm>
          <a:prstGeom prst="rect">
            <a:avLst/>
          </a:prstGeom>
        </p:spPr>
        <p:txBody>
          <a:bodyPr wrap="square">
            <a:spAutoFit/>
          </a:bodyPr>
          <a:lstStyle/>
          <a:p>
            <a:r>
              <a:rPr lang="en-US" sz="2000">
                <a:solidFill>
                  <a:srgbClr val="006FE0"/>
                </a:solidFill>
                <a:latin typeface="Monaco"/>
              </a:rPr>
              <a:t>&lt;</a:t>
            </a:r>
            <a:r>
              <a:rPr lang="en-US" sz="2000">
                <a:solidFill>
                  <a:srgbClr val="000000"/>
                </a:solidFill>
                <a:latin typeface="Monaco"/>
              </a:rPr>
              <a:t>meta name=</a:t>
            </a:r>
            <a:r>
              <a:rPr lang="en-US" sz="2000">
                <a:solidFill>
                  <a:srgbClr val="0828FB"/>
                </a:solidFill>
                <a:latin typeface="Monaco"/>
              </a:rPr>
              <a:t>"viewport"</a:t>
            </a:r>
            <a:r>
              <a:rPr lang="en-US" sz="2000">
                <a:solidFill>
                  <a:srgbClr val="006FE0"/>
                </a:solidFill>
                <a:latin typeface="Monaco"/>
              </a:rPr>
              <a:t> </a:t>
            </a:r>
            <a:r>
              <a:rPr lang="en-US" sz="2000">
                <a:solidFill>
                  <a:srgbClr val="000000"/>
                </a:solidFill>
                <a:latin typeface="Monaco"/>
              </a:rPr>
              <a:t>content=</a:t>
            </a:r>
            <a:r>
              <a:rPr lang="en-US" sz="2000">
                <a:solidFill>
                  <a:srgbClr val="0828FB"/>
                </a:solidFill>
                <a:latin typeface="Monaco"/>
              </a:rPr>
              <a:t>"width=device-width, initial-scale=1"</a:t>
            </a:r>
            <a:r>
              <a:rPr lang="en-US" sz="2000">
                <a:solidFill>
                  <a:srgbClr val="006FE0"/>
                </a:solidFill>
                <a:latin typeface="Monaco"/>
              </a:rPr>
              <a:t>&gt;</a:t>
            </a:r>
            <a:endParaRPr lang="en-US" sz="2000"/>
          </a:p>
        </p:txBody>
      </p:sp>
    </p:spTree>
    <p:extLst>
      <p:ext uri="{BB962C8B-B14F-4D97-AF65-F5344CB8AC3E}">
        <p14:creationId xmlns:p14="http://schemas.microsoft.com/office/powerpoint/2010/main" val="542054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txBox="1">
            <a:spLocks noChangeArrowheads="1"/>
          </p:cNvSpPr>
          <p:nvPr/>
        </p:nvSpPr>
        <p:spPr>
          <a:xfrm>
            <a:off x="-508" y="8620"/>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a:solidFill>
                  <a:schemeClr val="bg1">
                    <a:lumMod val="10000"/>
                  </a:schemeClr>
                </a:solidFill>
                <a:latin typeface="Times New Roman" pitchFamily="18" charset="0"/>
                <a:cs typeface="Times New Roman" pitchFamily="18" charset="0"/>
              </a:rPr>
              <a:t>1. Tổng quan về Bootstrap</a:t>
            </a:r>
          </a:p>
        </p:txBody>
      </p:sp>
      <p:sp>
        <p:nvSpPr>
          <p:cNvPr id="5" name="Rectangle 3"/>
          <p:cNvSpPr txBox="1">
            <a:spLocks noChangeArrowheads="1"/>
          </p:cNvSpPr>
          <p:nvPr/>
        </p:nvSpPr>
        <p:spPr>
          <a:xfrm>
            <a:off x="0" y="659495"/>
            <a:ext cx="9144508" cy="650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r>
              <a:rPr lang="en-US" sz="3200" b="1" smtClean="0">
                <a:solidFill>
                  <a:schemeClr val="bg1">
                    <a:lumMod val="10000"/>
                  </a:schemeClr>
                </a:solidFill>
                <a:latin typeface="Times New Roman" pitchFamily="18" charset="0"/>
                <a:cs typeface="Times New Roman" pitchFamily="18" charset="0"/>
              </a:rPr>
              <a:t>1.2. Qui trình sử dụng Bootstrap</a:t>
            </a:r>
            <a:endParaRPr lang="en-US" sz="3200" b="1">
              <a:solidFill>
                <a:schemeClr val="bg1">
                  <a:lumMod val="10000"/>
                </a:schemeClr>
              </a:solidFill>
              <a:latin typeface="Times New Roman" pitchFamily="18" charset="0"/>
              <a:cs typeface="Times New Roman"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1484783"/>
            <a:ext cx="6732748" cy="4059211"/>
          </a:xfrm>
          <a:prstGeom prst="rect">
            <a:avLst/>
          </a:prstGeom>
        </p:spPr>
      </p:pic>
    </p:spTree>
    <p:extLst>
      <p:ext uri="{BB962C8B-B14F-4D97-AF65-F5344CB8AC3E}">
        <p14:creationId xmlns:p14="http://schemas.microsoft.com/office/powerpoint/2010/main" val="2966394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4042</TotalTime>
  <Words>4115</Words>
  <Application>Microsoft Office PowerPoint</Application>
  <PresentationFormat>On-screen Show (4:3)</PresentationFormat>
  <Paragraphs>525</Paragraphs>
  <Slides>79</Slides>
  <Notes>79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-apple-system</vt:lpstr>
      <vt:lpstr>Arial</vt:lpstr>
      <vt:lpstr>Be Vietnam</vt:lpstr>
      <vt:lpstr>BlinkMacSystemFont</vt:lpstr>
      <vt:lpstr>Calibri</vt:lpstr>
      <vt:lpstr>Consolas</vt:lpstr>
      <vt:lpstr>inherit</vt:lpstr>
      <vt:lpstr>Monaco</vt:lpstr>
      <vt:lpstr>Montserrat</vt:lpstr>
      <vt:lpstr>Noto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Coloured slides template background</dc:title>
  <dc:creator>Presentation Magazine</dc:creator>
  <cp:lastModifiedBy>PC</cp:lastModifiedBy>
  <cp:revision>371</cp:revision>
  <dcterms:modified xsi:type="dcterms:W3CDTF">2021-10-15T05:30:25Z</dcterms:modified>
</cp:coreProperties>
</file>