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73" r:id="rId3"/>
    <p:sldId id="275" r:id="rId4"/>
    <p:sldId id="274" r:id="rId5"/>
    <p:sldId id="292" r:id="rId6"/>
    <p:sldId id="291" r:id="rId7"/>
    <p:sldId id="279" r:id="rId8"/>
    <p:sldId id="277" r:id="rId9"/>
    <p:sldId id="281" r:id="rId10"/>
    <p:sldId id="280" r:id="rId11"/>
    <p:sldId id="283" r:id="rId12"/>
    <p:sldId id="282" r:id="rId13"/>
    <p:sldId id="284" r:id="rId14"/>
    <p:sldId id="286" r:id="rId15"/>
    <p:sldId id="288" r:id="rId16"/>
    <p:sldId id="287" r:id="rId17"/>
    <p:sldId id="289" r:id="rId18"/>
    <p:sldId id="290" r:id="rId19"/>
    <p:sldId id="293" r:id="rId20"/>
    <p:sldId id="310" r:id="rId21"/>
    <p:sldId id="305" r:id="rId22"/>
    <p:sldId id="307" r:id="rId23"/>
    <p:sldId id="308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13" r:id="rId37"/>
    <p:sldId id="311" r:id="rId38"/>
    <p:sldId id="312" r:id="rId39"/>
    <p:sldId id="271" r:id="rId40"/>
    <p:sldId id="27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0" autoAdjust="0"/>
    <p:restoredTop sz="78351" autoAdjust="0"/>
  </p:normalViewPr>
  <p:slideViewPr>
    <p:cSldViewPr snapToGrid="0" snapToObjects="1">
      <p:cViewPr>
        <p:scale>
          <a:sx n="95" d="100"/>
          <a:sy n="95" d="100"/>
        </p:scale>
        <p:origin x="-1768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0D6BC-2F7D-1F47-8BAB-A26CEDEDA82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550-025B-2945-A131-0C2F4EC9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</a:t>
            </a:r>
            <a:r>
              <a:rPr lang="en-US" baseline="0" dirty="0" smtClean="0"/>
              <a:t> I ask you what you use it for?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Before we start, I want to show you what we will be building today.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device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lot of information to go over today, so let</a:t>
            </a:r>
            <a:r>
              <a:rPr lang="uk-UA" baseline="0" dirty="0" smtClean="0"/>
              <a:t>’</a:t>
            </a:r>
            <a:r>
              <a:rPr lang="en-US" baseline="0" dirty="0" smtClean="0"/>
              <a:t>s begin.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E550-025B-2945-A131-0C2F4EC9F3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E550-025B-2945-A131-0C2F4EC9F3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PINS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Labeled 1 – 40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 sure not to confuse these with GPIO Pin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E550-025B-2945-A131-0C2F4EC9F3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apt-get install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tightvncserver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tightvncserver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E550-025B-2945-A131-0C2F4EC9F3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Be sure to remember the spelling and casing of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E550-025B-2945-A131-0C2F4EC9F3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2B6982-6363-F540-BF73-733AD25FB01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7189321-07DA-1F41-9A3F-A51E3B5DF2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mazon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fttt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mazon_Ech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4062" r="29716"/>
          <a:stretch/>
        </p:blipFill>
        <p:spPr>
          <a:xfrm>
            <a:off x="0" y="278580"/>
            <a:ext cx="3961964" cy="657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8065" y="1816358"/>
            <a:ext cx="4988312" cy="1814384"/>
          </a:xfrm>
        </p:spPr>
        <p:txBody>
          <a:bodyPr>
            <a:normAutofit/>
          </a:bodyPr>
          <a:lstStyle/>
          <a:p>
            <a:r>
              <a:rPr lang="x-none" sz="5300" b="1" dirty="0" smtClean="0">
                <a:solidFill>
                  <a:srgbClr val="660066"/>
                </a:solidFill>
                <a:latin typeface="Code Light"/>
                <a:cs typeface="Code Light"/>
              </a:rPr>
              <a:t>raspberry pi +		 alexa</a:t>
            </a:r>
            <a:endParaRPr lang="en-US" sz="5300" b="1" dirty="0">
              <a:solidFill>
                <a:srgbClr val="660066"/>
              </a:solidFill>
              <a:latin typeface="Code Light"/>
              <a:cs typeface="Cod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8065" y="3814365"/>
            <a:ext cx="4174734" cy="494588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ode Light"/>
                <a:cs typeface="Code Light"/>
              </a:rPr>
              <a:t>Presented by Ying Lee</a:t>
            </a:r>
            <a:endParaRPr lang="en-US" sz="2800" b="1" dirty="0">
              <a:solidFill>
                <a:schemeClr val="tx1"/>
              </a:solidFill>
              <a:latin typeface="Code Light"/>
              <a:cs typeface="Code Light"/>
            </a:endParaRPr>
          </a:p>
        </p:txBody>
      </p:sp>
      <p:pic>
        <p:nvPicPr>
          <p:cNvPr id="8" name="Picture 7" descr="Raspberry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0" y="5097022"/>
            <a:ext cx="3476067" cy="1904026"/>
          </a:xfrm>
          <a:prstGeom prst="rect">
            <a:avLst/>
          </a:prstGeom>
        </p:spPr>
      </p:pic>
      <p:pic>
        <p:nvPicPr>
          <p:cNvPr id="25" name="Picture 24" descr="Uiconstock-Socialmedia-Amazon.ic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65" y="2616661"/>
            <a:ext cx="995488" cy="10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474" y="1602041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Seven-piece microphone array</a:t>
            </a:r>
          </a:p>
          <a:p>
            <a:pPr lvl="1"/>
            <a:r>
              <a:rPr lang="en-US" sz="2400" dirty="0" smtClean="0"/>
              <a:t>What does this mean?</a:t>
            </a:r>
          </a:p>
          <a:p>
            <a:pPr lvl="2"/>
            <a:r>
              <a:rPr lang="en-US" sz="2400" dirty="0" smtClean="0"/>
              <a:t>360</a:t>
            </a:r>
            <a:r>
              <a:rPr lang="it-IT" sz="2400" dirty="0" smtClean="0"/>
              <a:t>° audio capturing</a:t>
            </a:r>
          </a:p>
          <a:p>
            <a:r>
              <a:rPr lang="en-US" sz="2400" dirty="0" smtClean="0"/>
              <a:t>Simply speak to Alexa through the microphone on your device and Alexa will respond through your device's speakers using Alexa Voice Services (AVS)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6560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Voice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56" y="1773487"/>
            <a:ext cx="6720889" cy="3311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1556" y="5084513"/>
            <a:ext cx="662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Alexa API (Application Program Interface) workflow diagram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0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6518"/>
            <a:ext cx="7556313" cy="4144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IT’S FREE!</a:t>
            </a:r>
          </a:p>
        </p:txBody>
      </p:sp>
    </p:spTree>
    <p:extLst>
      <p:ext uri="{BB962C8B-B14F-4D97-AF65-F5344CB8AC3E}">
        <p14:creationId xmlns:p14="http://schemas.microsoft.com/office/powerpoint/2010/main" val="121659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sz="2800" dirty="0"/>
              <a:t>Overview of Raspberry Pi GPIO Pins (General Purpose Input Output)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 descr="RP2_Pin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59" y="1600200"/>
            <a:ext cx="5549482" cy="3796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474" y="5591123"/>
            <a:ext cx="7556313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pins are to communicate with other circuitry such as extension boards, custom circuits and much </a:t>
            </a:r>
            <a:r>
              <a:rPr lang="en-US" sz="2400" dirty="0" smtClean="0"/>
              <a:t>more.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1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6518"/>
            <a:ext cx="7556313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Warning:</a:t>
            </a:r>
            <a:r>
              <a:rPr lang="en-US" sz="3600" dirty="0"/>
              <a:t> Experimenting with the GPIO is risky and has a chance of bricking your Raspberry Pi. Knowing the power limitations of the GPIO pins and also understanding what you’re plugging in is a must.</a:t>
            </a:r>
          </a:p>
        </p:txBody>
      </p:sp>
    </p:spTree>
    <p:extLst>
      <p:ext uri="{BB962C8B-B14F-4D97-AF65-F5344CB8AC3E}">
        <p14:creationId xmlns:p14="http://schemas.microsoft.com/office/powerpoint/2010/main" val="69327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76"/>
            <a:ext cx="7556313" cy="484028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GPIO</a:t>
            </a:r>
            <a:r>
              <a:rPr lang="en-US" sz="2400" dirty="0" smtClean="0"/>
              <a:t> </a:t>
            </a:r>
            <a:r>
              <a:rPr lang="en-US" sz="2400" dirty="0"/>
              <a:t>are your standard pins that simply be used to turn devices on and off. </a:t>
            </a:r>
            <a:r>
              <a:rPr lang="en-US" sz="2400" dirty="0" smtClean="0"/>
              <a:t> We will use them for LED’s and a button.</a:t>
            </a:r>
            <a:endParaRPr lang="en-US" sz="2400" dirty="0"/>
          </a:p>
          <a:p>
            <a:r>
              <a:rPr lang="en-US" sz="2400" b="1" dirty="0"/>
              <a:t>I2C</a:t>
            </a:r>
            <a:r>
              <a:rPr lang="en-US" sz="2400" dirty="0"/>
              <a:t> (Inter-Integrated Circuit) pins allow you to connect and talk to hardware modules that support this protocol (I2C Protocol). This will typically take up 2 pins.</a:t>
            </a:r>
          </a:p>
          <a:p>
            <a:r>
              <a:rPr lang="en-US" sz="2400" b="1" dirty="0"/>
              <a:t>SPI</a:t>
            </a:r>
            <a:r>
              <a:rPr lang="en-US" sz="2400" dirty="0"/>
              <a:t> (Serial Peripheral Interface Bus) pins can be used to connect and talk to SPI devices. Pretty much the same as I2C but makes use of a different protocol.</a:t>
            </a:r>
          </a:p>
        </p:txBody>
      </p:sp>
    </p:spTree>
    <p:extLst>
      <p:ext uri="{BB962C8B-B14F-4D97-AF65-F5344CB8AC3E}">
        <p14:creationId xmlns:p14="http://schemas.microsoft.com/office/powerpoint/2010/main" val="353757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49374"/>
            <a:ext cx="7556313" cy="4776789"/>
          </a:xfrm>
        </p:spPr>
        <p:txBody>
          <a:bodyPr>
            <a:normAutofit/>
          </a:bodyPr>
          <a:lstStyle/>
          <a:p>
            <a:r>
              <a:rPr lang="en-US" sz="2400" b="1" dirty="0"/>
              <a:t>UART</a:t>
            </a:r>
            <a:r>
              <a:rPr lang="en-US" sz="2400" dirty="0"/>
              <a:t> (Universal asynchronous receiver/transmitter) are the serial pins used to communicate with other devices.</a:t>
            </a:r>
          </a:p>
          <a:p>
            <a:r>
              <a:rPr lang="en-US" sz="2400" b="1" dirty="0"/>
              <a:t>DNC</a:t>
            </a:r>
            <a:r>
              <a:rPr lang="en-US" sz="2400" dirty="0"/>
              <a:t> stands for do not connect, this is pretty self-explanatory.</a:t>
            </a:r>
          </a:p>
          <a:p>
            <a:r>
              <a:rPr lang="en-US" sz="2400" b="1" dirty="0" smtClean="0"/>
              <a:t>GND </a:t>
            </a:r>
            <a:r>
              <a:rPr lang="en-US" sz="2400" dirty="0"/>
              <a:t>are the pins you use to ground your devices. It doesn’t matter which pin you use as they are all connected to the same line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Power is pulled </a:t>
            </a:r>
            <a:r>
              <a:rPr lang="en-US" sz="2400" dirty="0"/>
              <a:t>directly from the Raspberry 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Layout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" y="2077641"/>
            <a:ext cx="8810625" cy="33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is the default programming language for GPIO on the Raspberry Pi</a:t>
            </a:r>
          </a:p>
          <a:p>
            <a:endParaRPr lang="en-US" sz="2400" dirty="0"/>
          </a:p>
          <a:p>
            <a:r>
              <a:rPr lang="en-US" sz="2400" dirty="0" smtClean="0"/>
              <a:t>Python is white space sensitive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28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Python Script Example- Blinking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95450"/>
            <a:ext cx="7556313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</a:rPr>
              <a:t>#import the GPIO and time </a:t>
            </a:r>
            <a:r>
              <a:rPr lang="en-US" sz="2200" dirty="0" smtClean="0">
                <a:solidFill>
                  <a:srgbClr val="008000"/>
                </a:solidFill>
              </a:rPr>
              <a:t>package</a:t>
            </a:r>
            <a:br>
              <a:rPr lang="en-US" sz="2200" dirty="0" smtClean="0">
                <a:solidFill>
                  <a:srgbClr val="008000"/>
                </a:solidFill>
              </a:rPr>
            </a:br>
            <a:r>
              <a:rPr lang="en-US" sz="2200" dirty="0" smtClean="0"/>
              <a:t>import </a:t>
            </a:r>
            <a:r>
              <a:rPr lang="en-US" sz="2200" dirty="0" err="1"/>
              <a:t>RPi.GPIO</a:t>
            </a:r>
            <a:r>
              <a:rPr lang="en-US" sz="2200" dirty="0"/>
              <a:t> as </a:t>
            </a:r>
            <a:r>
              <a:rPr lang="en-US" sz="2200" dirty="0" smtClean="0"/>
              <a:t>GPIO</a:t>
            </a:r>
            <a:br>
              <a:rPr lang="en-US" sz="2200" dirty="0" smtClean="0"/>
            </a:br>
            <a:r>
              <a:rPr lang="en-US" sz="2200" dirty="0" smtClean="0"/>
              <a:t>import time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8000"/>
                </a:solidFill>
              </a:rPr>
              <a:t>#sets up board to use physical pins, pin 7 as output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GPIO.setmode</a:t>
            </a:r>
            <a:r>
              <a:rPr lang="en-US" sz="2200" dirty="0" smtClean="0"/>
              <a:t>(GPIO.BOARD)</a:t>
            </a:r>
            <a:br>
              <a:rPr lang="en-US" sz="2200" dirty="0" smtClean="0"/>
            </a:br>
            <a:r>
              <a:rPr lang="en-US" sz="2200" dirty="0" err="1" smtClean="0"/>
              <a:t>GPIO.setup</a:t>
            </a:r>
            <a:r>
              <a:rPr lang="en-US" sz="2200" dirty="0"/>
              <a:t>(7, GPIO.OUT)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</a:rPr>
              <a:t># loop through 50 times, on/off for 1 </a:t>
            </a:r>
            <a:r>
              <a:rPr lang="en-US" sz="2200" dirty="0" smtClean="0">
                <a:solidFill>
                  <a:srgbClr val="008000"/>
                </a:solidFill>
              </a:rPr>
              <a:t>second</a:t>
            </a:r>
            <a:br>
              <a:rPr lang="en-US" sz="2200" dirty="0" smtClean="0">
                <a:solidFill>
                  <a:srgbClr val="008000"/>
                </a:solidFill>
              </a:rPr>
            </a:br>
            <a:r>
              <a:rPr lang="en-US" sz="2200" dirty="0" smtClean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range(50)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/>
              <a:t>    </a:t>
            </a:r>
            <a:r>
              <a:rPr lang="en-US" sz="2200" dirty="0" err="1" smtClean="0"/>
              <a:t>GPIO.output</a:t>
            </a:r>
            <a:r>
              <a:rPr lang="en-US" sz="2200" dirty="0"/>
              <a:t>(7,True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    </a:t>
            </a:r>
            <a:r>
              <a:rPr lang="is-IS" sz="2200" dirty="0" smtClean="0"/>
              <a:t>time.sleep</a:t>
            </a:r>
            <a:r>
              <a:rPr lang="is-IS" sz="2200" dirty="0"/>
              <a:t>(1</a:t>
            </a:r>
            <a:r>
              <a:rPr lang="is-IS" sz="2200" dirty="0" smtClean="0"/>
              <a:t>)</a:t>
            </a:r>
            <a:br>
              <a:rPr lang="is-IS" sz="2200" dirty="0" smtClean="0"/>
            </a:br>
            <a:r>
              <a:rPr lang="is-IS" sz="2200" dirty="0" smtClean="0"/>
              <a:t>    </a:t>
            </a:r>
            <a:r>
              <a:rPr lang="en-US" sz="2200" dirty="0" err="1" smtClean="0"/>
              <a:t>GPIO.output</a:t>
            </a:r>
            <a:r>
              <a:rPr lang="en-US" sz="2200" dirty="0"/>
              <a:t>(7,False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    </a:t>
            </a:r>
            <a:r>
              <a:rPr lang="is-IS" sz="2200" dirty="0" smtClean="0"/>
              <a:t>time.sleep</a:t>
            </a:r>
            <a:r>
              <a:rPr lang="is-IS" sz="2200" dirty="0"/>
              <a:t>(1</a:t>
            </a:r>
            <a:r>
              <a:rPr lang="is-IS" sz="2200" dirty="0" smtClean="0"/>
              <a:t>)</a:t>
            </a:r>
            <a:br>
              <a:rPr lang="is-IS" sz="2200" dirty="0" smtClean="0"/>
            </a:br>
            <a:r>
              <a:rPr lang="en-US" sz="2200" dirty="0" err="1" smtClean="0"/>
              <a:t>GPIO.cleanup</a:t>
            </a:r>
            <a:r>
              <a:rPr lang="en-US" sz="2200" dirty="0"/>
              <a:t>()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479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Ying_Lee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b="12935"/>
          <a:stretch/>
        </p:blipFill>
        <p:spPr>
          <a:xfrm>
            <a:off x="5050457" y="1727119"/>
            <a:ext cx="2746248" cy="274450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YING LEE</a:t>
            </a:r>
            <a:endParaRPr lang="en-US" sz="48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B.S</a:t>
            </a:r>
            <a:r>
              <a:rPr lang="en-US" sz="2400" dirty="0">
                <a:latin typeface="Century Gothic"/>
                <a:cs typeface="Century Gothic"/>
              </a:rPr>
              <a:t>., M.S., M.A., Ph.D., </a:t>
            </a:r>
            <a:r>
              <a:rPr lang="en-US" sz="2400" dirty="0" smtClean="0">
                <a:latin typeface="Century Gothic"/>
                <a:cs typeface="Century Gothic"/>
              </a:rPr>
              <a:t>Sc.D</a:t>
            </a:r>
          </a:p>
          <a:p>
            <a:endParaRPr lang="en-US" sz="1800" dirty="0">
              <a:latin typeface="Century Gothic"/>
              <a:cs typeface="Century Gothic"/>
            </a:endParaRPr>
          </a:p>
          <a:p>
            <a:r>
              <a:rPr lang="is-IS" sz="1800" dirty="0" smtClean="0">
                <a:latin typeface="Century Gothic"/>
                <a:cs typeface="Century Gothic"/>
              </a:rPr>
              <a:t>…</a:t>
            </a:r>
            <a:r>
              <a:rPr lang="en-US" sz="1800" dirty="0" smtClean="0">
                <a:latin typeface="Century Gothic"/>
                <a:cs typeface="Century Gothic"/>
              </a:rPr>
              <a:t>OMG</a:t>
            </a:r>
            <a:endParaRPr lang="en-US" sz="1800" dirty="0">
              <a:latin typeface="Century Gothic"/>
              <a:cs typeface="Century Gothic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8678" y="4886280"/>
            <a:ext cx="515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/>
                <a:cs typeface="Century Gothic"/>
              </a:rPr>
              <a:t>MECHATRONICS DEVELOPER /</a:t>
            </a:r>
            <a:r>
              <a:rPr lang="en-US" sz="2000" b="1" dirty="0" smtClean="0">
                <a:latin typeface="Century Gothic"/>
                <a:cs typeface="Century Gothic"/>
              </a:rPr>
              <a:t>ARCHITECT</a:t>
            </a:r>
            <a:endParaRPr lang="en-US" sz="2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465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/>
              <a:t>Step by step building of the Raspberry Pi – </a:t>
            </a:r>
            <a:r>
              <a:rPr lang="en-US" dirty="0" smtClean="0"/>
              <a:t>Echo, Cost: ~$62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186250"/>
              </p:ext>
            </p:extLst>
          </p:nvPr>
        </p:nvGraphicFramePr>
        <p:xfrm>
          <a:off x="274033" y="1819033"/>
          <a:ext cx="8595934" cy="45678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8006"/>
                <a:gridCol w="2489984"/>
                <a:gridCol w="3020152"/>
                <a:gridCol w="1067792"/>
              </a:tblGrid>
              <a:tr h="3354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Parts 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Parts 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 LED’s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Wireless Keyboard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$6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74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USB</a:t>
                      </a:r>
                      <a:r>
                        <a:rPr lang="en-US" sz="2000" baseline="0" dirty="0" smtClean="0"/>
                        <a:t> Microphone or</a:t>
                      </a:r>
                    </a:p>
                    <a:p>
                      <a:pPr algn="l"/>
                      <a:r>
                        <a:rPr lang="en-US" sz="2000" baseline="0" dirty="0" smtClean="0"/>
                        <a:t>Web camera w/ microphone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Repurposed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Playstation</a:t>
                      </a:r>
                      <a:r>
                        <a:rPr lang="en-US" sz="2000" baseline="0" dirty="0" smtClean="0"/>
                        <a:t> 3 Eye Toy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Raspberry Pi 2,</a:t>
                      </a:r>
                    </a:p>
                    <a:p>
                      <a:pPr algn="l"/>
                      <a:r>
                        <a:rPr lang="en-US" sz="2000" dirty="0" smtClean="0"/>
                        <a:t>Power</a:t>
                      </a:r>
                      <a:r>
                        <a:rPr lang="en-US" sz="2000" baseline="0" dirty="0" smtClean="0"/>
                        <a:t> Supply, </a:t>
                      </a:r>
                      <a:r>
                        <a:rPr lang="en-US" sz="2000" baseline="0" dirty="0" err="1" smtClean="0"/>
                        <a:t>microSD</a:t>
                      </a:r>
                      <a:r>
                        <a:rPr lang="en-US" sz="2000" baseline="0" dirty="0" smtClean="0"/>
                        <a:t>,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Wi-Fi Dongle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$50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40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Momentary Button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Wireless Mouse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4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Powered</a:t>
                      </a:r>
                      <a:r>
                        <a:rPr lang="en-US" sz="2000" baseline="0" dirty="0" smtClean="0"/>
                        <a:t> Bluetooth Speaker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$5 @ RadioShack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Case Housing @ Dollar Tree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$1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40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Mounting Hardware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Wire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5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building of the Raspberry Pi – Echo, continue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11" y="1945104"/>
            <a:ext cx="4538579" cy="453857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40631" y="3769895"/>
            <a:ext cx="1925053" cy="922421"/>
          </a:xfrm>
          <a:prstGeom prst="wedgeRectCallout">
            <a:avLst>
              <a:gd name="adj1" fmla="val 130701"/>
              <a:gd name="adj2" fmla="val 4928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Hole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40631" y="2352842"/>
            <a:ext cx="1925053" cy="922421"/>
          </a:xfrm>
          <a:prstGeom prst="wedgeRectCallout">
            <a:avLst>
              <a:gd name="adj1" fmla="val 136564"/>
              <a:gd name="adj2" fmla="val 5090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 Hole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962272" y="3173663"/>
            <a:ext cx="1925053" cy="922421"/>
          </a:xfrm>
          <a:prstGeom prst="wedgeRectCallout">
            <a:avLst>
              <a:gd name="adj1" fmla="val -134722"/>
              <a:gd name="adj2" fmla="val 2626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Hole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983662" y="4692316"/>
            <a:ext cx="1925053" cy="922421"/>
          </a:xfrm>
          <a:prstGeom prst="wedgeRectCallout">
            <a:avLst>
              <a:gd name="adj1" fmla="val -213646"/>
              <a:gd name="adj2" fmla="val -1192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983662" y="2093494"/>
            <a:ext cx="1925053" cy="922421"/>
          </a:xfrm>
          <a:prstGeom prst="wedgeRectCallout">
            <a:avLst>
              <a:gd name="adj1" fmla="val -214664"/>
              <a:gd name="adj2" fmla="val 13348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building of the Raspberry Pi </a:t>
            </a:r>
            <a:r>
              <a:rPr lang="en-US" dirty="0" smtClean="0"/>
              <a:t>– Echo, continue</a:t>
            </a:r>
            <a:endParaRPr lang="en-US" dirty="0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10" y="1976981"/>
            <a:ext cx="4538579" cy="45385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184590" y="3496235"/>
            <a:ext cx="17257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70078" y="3558987"/>
            <a:ext cx="2040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44358" y="4141694"/>
            <a:ext cx="1665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41050" y="4246281"/>
            <a:ext cx="19692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10293" y="3346824"/>
            <a:ext cx="1942353" cy="1001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r>
              <a:rPr lang="en-US" dirty="0" smtClean="0"/>
              <a:t>Mounting Holes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4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building of the Raspberry Pi – Echo, continue</a:t>
            </a:r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10" y="1976981"/>
            <a:ext cx="4538579" cy="453857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085262" y="2179053"/>
            <a:ext cx="1718155" cy="1163052"/>
          </a:xfrm>
          <a:prstGeom prst="wedgeRectCallout">
            <a:avLst>
              <a:gd name="adj1" fmla="val -195898"/>
              <a:gd name="adj2" fmla="val 70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/>
              <a:t>Setting up an Amazon Developer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sz="2400" dirty="0"/>
              <a:t>Navigate to </a:t>
            </a:r>
            <a:r>
              <a:rPr lang="en-US" sz="2400" dirty="0">
                <a:hlinkClick r:id="rId2"/>
              </a:rPr>
              <a:t>https://developer.amazon.com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/>
              <a:t>Click Sign In or Create Account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/>
              <a:t>Click “I am a new customer”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/>
              <a:t>Enter in name, email address, password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/>
              <a:t>Click “Create Account”</a:t>
            </a:r>
          </a:p>
        </p:txBody>
      </p:sp>
    </p:spTree>
    <p:extLst>
      <p:ext uri="{BB962C8B-B14F-4D97-AF65-F5344CB8AC3E}">
        <p14:creationId xmlns:p14="http://schemas.microsoft.com/office/powerpoint/2010/main" val="304013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 Amazon Developer </a:t>
            </a:r>
            <a:r>
              <a:rPr lang="en-US" dirty="0" smtClean="0"/>
              <a:t>Account,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en-US" sz="2400" dirty="0"/>
              <a:t>Fill in contact information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en-US" sz="2400" dirty="0"/>
              <a:t>Click “Save and Continue”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en-US" sz="2400" dirty="0"/>
              <a:t>Click “Accept and Continue” to App Distribution Agreement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en-US" sz="2400" dirty="0" smtClean="0"/>
              <a:t>Enter in payment information, don’t worry, it’s FREE.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56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5"/>
            </a:pPr>
            <a:r>
              <a:rPr lang="en-US" dirty="0" smtClean="0"/>
              <a:t>Setting up the Raspberry Pi – Echo User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751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(Assumes you have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Jessie installed)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 comm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rgbClr val="3366FF"/>
                </a:solidFill>
              </a:rPr>
              <a:t>	</a:t>
            </a:r>
            <a:r>
              <a:rPr lang="en-US" sz="2400" dirty="0" err="1" smtClean="0">
                <a:solidFill>
                  <a:srgbClr val="3366FF"/>
                </a:solidFill>
              </a:rPr>
              <a:t>sudo</a:t>
            </a:r>
            <a:r>
              <a:rPr lang="en-US" sz="2400" dirty="0" smtClean="0">
                <a:solidFill>
                  <a:srgbClr val="3366FF"/>
                </a:solidFill>
              </a:rPr>
              <a:t> apt-get install </a:t>
            </a:r>
            <a:r>
              <a:rPr lang="en-US" sz="2400" dirty="0" err="1" smtClean="0">
                <a:solidFill>
                  <a:srgbClr val="3366FF"/>
                </a:solidFill>
              </a:rPr>
              <a:t>git</a:t>
            </a:r>
            <a:r>
              <a:rPr lang="en-US" sz="2400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</a:br>
            <a:r>
              <a:rPr lang="en-US" sz="2400" dirty="0" smtClean="0"/>
              <a:t>(this will allow us to download the source code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Navigate to the Downloads folder by running command: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cd Downloads</a:t>
            </a:r>
          </a:p>
        </p:txBody>
      </p:sp>
    </p:spTree>
    <p:extLst>
      <p:ext uri="{BB962C8B-B14F-4D97-AF65-F5344CB8AC3E}">
        <p14:creationId xmlns:p14="http://schemas.microsoft.com/office/powerpoint/2010/main" val="240403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</a:t>
            </a:r>
            <a:r>
              <a:rPr lang="en-US" dirty="0" smtClean="0"/>
              <a:t>Environment,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Download the source code from </a:t>
            </a:r>
            <a:r>
              <a:rPr lang="en-US" sz="2400" dirty="0" err="1"/>
              <a:t>github</a:t>
            </a:r>
            <a:r>
              <a:rPr lang="en-US" sz="2400" dirty="0"/>
              <a:t> by running </a:t>
            </a:r>
            <a:r>
              <a:rPr lang="en-US" sz="2400" dirty="0" smtClean="0"/>
              <a:t>command: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dirty="0" err="1" smtClean="0">
                <a:solidFill>
                  <a:srgbClr val="3366FF"/>
                </a:solidFill>
              </a:rPr>
              <a:t>git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clone https://github.com/yingopilee/</a:t>
            </a:r>
            <a:r>
              <a:rPr lang="en-US" dirty="0" smtClean="0">
                <a:solidFill>
                  <a:srgbClr val="3366FF"/>
                </a:solidFill>
              </a:rPr>
              <a:t>AlexaPi</a:t>
            </a:r>
            <a:r>
              <a:rPr lang="en-US" dirty="0">
                <a:solidFill>
                  <a:srgbClr val="3366FF"/>
                </a:solidFill>
              </a:rPr>
              <a:t/>
            </a:r>
            <a:br>
              <a:rPr lang="en-US" dirty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3366FF"/>
                </a:solidFill>
              </a:rPr>
              <a:t/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/>
              <a:t>(this will download the source code into a folder called </a:t>
            </a:r>
            <a:r>
              <a:rPr lang="en-US" dirty="0" err="1" smtClean="0"/>
              <a:t>AlexaPi</a:t>
            </a:r>
            <a:r>
              <a:rPr lang="en-US" dirty="0" smtClean="0"/>
              <a:t> in the Downloads folder)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Navigate to </a:t>
            </a:r>
            <a:r>
              <a:rPr lang="en-US" sz="2400" dirty="0" err="1" smtClean="0"/>
              <a:t>AlexaPi</a:t>
            </a:r>
            <a:r>
              <a:rPr lang="en-US" sz="2400" dirty="0" smtClean="0"/>
              <a:t> by running command: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3366FF"/>
                </a:solidFill>
              </a:rPr>
              <a:t>cd </a:t>
            </a:r>
            <a:r>
              <a:rPr lang="en-US" sz="2200" dirty="0" err="1" smtClean="0">
                <a:solidFill>
                  <a:srgbClr val="3366FF"/>
                </a:solidFill>
              </a:rPr>
              <a:t>AlexaPi</a:t>
            </a:r>
            <a:endParaRPr lang="en-US" sz="2200" dirty="0" smtClean="0">
              <a:solidFill>
                <a:srgbClr val="3366FF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200" dirty="0" smtClean="0"/>
              <a:t>In your browser, log into your Amazon Developer Account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139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</a:t>
            </a:r>
            <a:r>
              <a:rPr lang="en-US" dirty="0" smtClean="0"/>
              <a:t>Environment,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622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Click App and Services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Click Alexa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Click Alexa Voice Services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Click Register a Product Type -&gt; </a:t>
            </a:r>
            <a:r>
              <a:rPr lang="en-US" sz="2400" dirty="0" smtClean="0">
                <a:solidFill>
                  <a:srgbClr val="3366FF"/>
                </a:solidFill>
              </a:rPr>
              <a:t>Choose Device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Enter a </a:t>
            </a:r>
            <a:r>
              <a:rPr lang="en-US" sz="2400" dirty="0"/>
              <a:t>Device Type ID -&gt; </a:t>
            </a:r>
            <a:r>
              <a:rPr lang="en-US" sz="2400" dirty="0" err="1" smtClean="0">
                <a:solidFill>
                  <a:srgbClr val="3366FF"/>
                </a:solidFill>
              </a:rPr>
              <a:t>RaspberryEcho</a:t>
            </a:r>
            <a:endParaRPr lang="en-US" sz="2400" dirty="0">
              <a:solidFill>
                <a:srgbClr val="3366FF"/>
              </a:solidFill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Enter </a:t>
            </a:r>
            <a:r>
              <a:rPr lang="en-US" sz="2400" dirty="0"/>
              <a:t>a Display Name -&gt; </a:t>
            </a:r>
            <a:r>
              <a:rPr lang="en-US" sz="2400" dirty="0" err="1" smtClean="0">
                <a:solidFill>
                  <a:srgbClr val="3366FF"/>
                </a:solidFill>
              </a:rPr>
              <a:t>RaspberryEcho</a:t>
            </a:r>
            <a:endParaRPr lang="en-US" sz="2400" dirty="0" smtClean="0">
              <a:solidFill>
                <a:srgbClr val="3366FF"/>
              </a:solidFill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Click Next</a:t>
            </a:r>
          </a:p>
        </p:txBody>
      </p:sp>
    </p:spTree>
    <p:extLst>
      <p:ext uri="{BB962C8B-B14F-4D97-AF65-F5344CB8AC3E}">
        <p14:creationId xmlns:p14="http://schemas.microsoft.com/office/powerpoint/2010/main" val="4212542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</a:t>
            </a:r>
            <a:r>
              <a:rPr lang="en-US" dirty="0" smtClean="0"/>
              <a:t>Environment,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2400" dirty="0" smtClean="0"/>
              <a:t>Under Security Profile, choose </a:t>
            </a:r>
            <a:r>
              <a:rPr lang="en-US" sz="2400" dirty="0" smtClean="0">
                <a:solidFill>
                  <a:srgbClr val="3366FF"/>
                </a:solidFill>
              </a:rPr>
              <a:t>Create a new profile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400" dirty="0" smtClean="0"/>
              <a:t>Set Security Profile Name to:	</a:t>
            </a:r>
            <a:r>
              <a:rPr lang="en-US" sz="2400" dirty="0" smtClean="0">
                <a:solidFill>
                  <a:srgbClr val="3366FF"/>
                </a:solidFill>
              </a:rPr>
              <a:t>Raspberry Echo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400" dirty="0" smtClean="0"/>
              <a:t>Set Security Profile Description to: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Raspberry Echo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400" dirty="0" smtClean="0"/>
              <a:t>Click on Web Settings Tab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400" dirty="0" smtClean="0"/>
              <a:t>Click Edit</a:t>
            </a:r>
          </a:p>
        </p:txBody>
      </p:sp>
    </p:spTree>
    <p:extLst>
      <p:ext uri="{BB962C8B-B14F-4D97-AF65-F5344CB8AC3E}">
        <p14:creationId xmlns:p14="http://schemas.microsoft.com/office/powerpoint/2010/main" val="110763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23" y="1792592"/>
            <a:ext cx="8661955" cy="4708981"/>
            <a:chOff x="459031" y="1298147"/>
            <a:chExt cx="8661955" cy="4708981"/>
          </a:xfrm>
        </p:grpSpPr>
        <p:sp>
          <p:nvSpPr>
            <p:cNvPr id="6" name="TextBox 5"/>
            <p:cNvSpPr txBox="1"/>
            <p:nvPr/>
          </p:nvSpPr>
          <p:spPr>
            <a:xfrm>
              <a:off x="459031" y="1298147"/>
              <a:ext cx="2803284" cy="470898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txBody>
            <a:bodyPr wrap="square" numCol="1" spcCol="0" rtlCol="0">
              <a:spAutoFit/>
            </a:bodyPr>
            <a:lstStyle/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LANGUAGES</a:t>
              </a: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C#/XAML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C++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Silverlight / WPF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HTML / CSS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JavaScript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HDML/WAP/WML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CGI / Perl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Java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ASP/MVC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Processing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C#/XAML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de-DE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C#/XAML</a:t>
              </a: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65" y="1298147"/>
              <a:ext cx="2864887" cy="470898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MOBILE DEV</a:t>
              </a: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err="1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Xamarin</a:t>
              </a: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Hybrid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HTML </a:t>
              </a: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5/</a:t>
              </a: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CSS</a:t>
              </a: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/JS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err="1">
                  <a:solidFill>
                    <a:schemeClr val="bg1"/>
                  </a:solidFill>
                  <a:latin typeface="TYPOGRAPH PRO Light"/>
                  <a:cs typeface="TYPOGRAPH PRO Light"/>
                </a:rPr>
                <a:t>P</a:t>
              </a:r>
              <a:r>
                <a:rPr lang="en-US" sz="2000" dirty="0" err="1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honeGap</a:t>
              </a: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Hybrid</a:t>
              </a: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Native Android OS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Firefox OS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Native </a:t>
              </a:r>
              <a:r>
                <a:rPr lang="en-US" sz="2000" dirty="0" err="1">
                  <a:solidFill>
                    <a:schemeClr val="bg1"/>
                  </a:solidFill>
                  <a:latin typeface="TYPOGRAPH PRO Light"/>
                  <a:cs typeface="TYPOGRAPH PRO Light"/>
                </a:rPr>
                <a:t>iOS</a:t>
              </a: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Windows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err="1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JavaME</a:t>
              </a:r>
              <a:endParaRPr lang="en-US" sz="2000" dirty="0" smtClean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7702" y="1298147"/>
              <a:ext cx="2803284" cy="470898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HARDWARE DEV</a:t>
              </a: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err="1">
                  <a:solidFill>
                    <a:schemeClr val="bg1"/>
                  </a:solidFill>
                  <a:latin typeface="TYPOGRAPH PRO Light"/>
                  <a:cs typeface="TYPOGRAPH PRO Light"/>
                </a:rPr>
                <a:t>Arduino</a:t>
              </a: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 / </a:t>
              </a:r>
              <a:r>
                <a:rPr lang="en-US" sz="2000" dirty="0" err="1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Netduino</a:t>
              </a: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Raspberry Pi</a:t>
              </a: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ARM Processors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sz="2000" dirty="0">
                  <a:solidFill>
                    <a:schemeClr val="bg1"/>
                  </a:solidFill>
                  <a:latin typeface="TYPOGRAPH PRO Light"/>
                  <a:cs typeface="TYPOGRAPH PRO Light"/>
                </a:rPr>
                <a:t>Intel Quark / Galileo </a:t>
              </a:r>
              <a:r>
                <a:rPr lang="en-US" sz="2000" dirty="0" smtClean="0">
                  <a:solidFill>
                    <a:schemeClr val="bg1"/>
                  </a:solidFill>
                  <a:latin typeface="TYPOGRAPH PRO Light"/>
                  <a:cs typeface="TYPOGRAPH PRO Light"/>
                </a:rPr>
                <a:t>Series</a:t>
              </a: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 smtClean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  <a:p>
              <a:pPr marL="285750" indent="-285750">
                <a:buFont typeface="Wingdings" charset="2"/>
                <a:buChar char="§"/>
              </a:pPr>
              <a:endParaRPr lang="en-US" sz="2000" dirty="0">
                <a:solidFill>
                  <a:schemeClr val="bg1"/>
                </a:solidFill>
                <a:latin typeface="TYPOGRAPH PRO Light"/>
                <a:cs typeface="TYPOGRAPH PRO Ligh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9440" y="1238532"/>
            <a:ext cx="563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YPOGRAPH PRO ExtraBold"/>
                <a:cs typeface="TYPOGRAPH PRO ExtraBold"/>
              </a:rPr>
              <a:t>DEVELOPMENT BACKGROUND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YPOGRAPH PRO ExtraBold"/>
              <a:cs typeface="TYPOGRAPH PR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7490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Environment,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0"/>
            </a:pPr>
            <a:r>
              <a:rPr lang="en-US" sz="2400" dirty="0"/>
              <a:t>Allowed </a:t>
            </a:r>
            <a:r>
              <a:rPr lang="en-US" sz="2400" dirty="0" smtClean="0"/>
              <a:t>Origins, Click Add another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3366FF"/>
                </a:solidFill>
              </a:rPr>
              <a:t>http</a:t>
            </a:r>
            <a:r>
              <a:rPr lang="en-US" sz="2400" dirty="0">
                <a:solidFill>
                  <a:srgbClr val="3366FF"/>
                </a:solidFill>
              </a:rPr>
              <a:t>://localhost:</a:t>
            </a:r>
            <a:r>
              <a:rPr lang="en-US" sz="2400" dirty="0" smtClean="0">
                <a:solidFill>
                  <a:srgbClr val="3366FF"/>
                </a:solidFill>
              </a:rPr>
              <a:t>5000</a:t>
            </a:r>
            <a:br>
              <a:rPr lang="en-US" sz="2400" dirty="0" smtClean="0">
                <a:solidFill>
                  <a:srgbClr val="3366FF"/>
                </a:solidFill>
              </a:rPr>
            </a:br>
            <a:r>
              <a:rPr lang="en-US" sz="2400" dirty="0" smtClean="0">
                <a:solidFill>
                  <a:srgbClr val="3366FF"/>
                </a:solidFill>
              </a:rPr>
              <a:t>http</a:t>
            </a:r>
            <a:r>
              <a:rPr lang="en-US" sz="2400" dirty="0">
                <a:solidFill>
                  <a:srgbClr val="3366FF"/>
                </a:solidFill>
              </a:rPr>
              <a:t>://ipaddress:5000</a:t>
            </a:r>
          </a:p>
          <a:p>
            <a:pPr marL="457200" indent="-457200">
              <a:buFont typeface="+mj-lt"/>
              <a:buAutoNum type="arabicPeriod" startAt="20"/>
            </a:pPr>
            <a:r>
              <a:rPr lang="en-US" sz="2400" dirty="0"/>
              <a:t>Allowed Return </a:t>
            </a:r>
            <a:r>
              <a:rPr lang="en-US" sz="2400" dirty="0" smtClean="0"/>
              <a:t>URLS, Click </a:t>
            </a:r>
            <a:r>
              <a:rPr lang="en-US" sz="2400" dirty="0"/>
              <a:t>Add </a:t>
            </a:r>
            <a:r>
              <a:rPr lang="en-US" sz="2400" dirty="0" smtClean="0"/>
              <a:t>another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3366FF"/>
                </a:solidFill>
              </a:rPr>
              <a:t>http</a:t>
            </a:r>
            <a:r>
              <a:rPr lang="en-US" sz="2400" dirty="0">
                <a:solidFill>
                  <a:srgbClr val="3366FF"/>
                </a:solidFill>
              </a:rPr>
              <a:t>://localhost:5000/</a:t>
            </a:r>
            <a:r>
              <a:rPr lang="en-US" sz="2400" dirty="0" smtClean="0">
                <a:solidFill>
                  <a:srgbClr val="3366FF"/>
                </a:solidFill>
              </a:rPr>
              <a:t>code</a:t>
            </a:r>
            <a:br>
              <a:rPr lang="en-US" sz="2400" dirty="0" smtClean="0">
                <a:solidFill>
                  <a:srgbClr val="3366FF"/>
                </a:solidFill>
              </a:rPr>
            </a:br>
            <a:r>
              <a:rPr lang="en-US" sz="2400" dirty="0" smtClean="0">
                <a:solidFill>
                  <a:srgbClr val="3366FF"/>
                </a:solidFill>
              </a:rPr>
              <a:t>http</a:t>
            </a:r>
            <a:r>
              <a:rPr lang="en-US" sz="2400" dirty="0">
                <a:solidFill>
                  <a:srgbClr val="3366FF"/>
                </a:solidFill>
              </a:rPr>
              <a:t>://ipaddress:5000/</a:t>
            </a:r>
            <a:r>
              <a:rPr lang="en-US" sz="2400" dirty="0" smtClean="0">
                <a:solidFill>
                  <a:srgbClr val="3366FF"/>
                </a:solidFill>
              </a:rPr>
              <a:t>code</a:t>
            </a:r>
          </a:p>
          <a:p>
            <a:pPr marL="457200" indent="-457200">
              <a:buFont typeface="+mj-lt"/>
              <a:buAutoNum type="arabicPeriod" startAt="20"/>
            </a:pPr>
            <a:r>
              <a:rPr lang="en-US" sz="2400" dirty="0" smtClean="0"/>
              <a:t>Click Next</a:t>
            </a:r>
          </a:p>
        </p:txBody>
      </p:sp>
    </p:spTree>
    <p:extLst>
      <p:ext uri="{BB962C8B-B14F-4D97-AF65-F5344CB8AC3E}">
        <p14:creationId xmlns:p14="http://schemas.microsoft.com/office/powerpoint/2010/main" val="202863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Environment,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3"/>
            </a:pPr>
            <a:r>
              <a:rPr lang="en-US" sz="2400" dirty="0"/>
              <a:t>Under Category, </a:t>
            </a:r>
            <a:r>
              <a:rPr lang="en-US" sz="2400" dirty="0">
                <a:solidFill>
                  <a:srgbClr val="3366FF"/>
                </a:solidFill>
              </a:rPr>
              <a:t>Choose Other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 dirty="0" smtClean="0"/>
              <a:t>Set Description to </a:t>
            </a:r>
            <a:r>
              <a:rPr lang="en-US" sz="2400" dirty="0" smtClean="0">
                <a:solidFill>
                  <a:srgbClr val="3366FF"/>
                </a:solidFill>
              </a:rPr>
              <a:t>Raspberry Pi Echo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 dirty="0" smtClean="0"/>
              <a:t>Set expected timeline for commercialization to </a:t>
            </a:r>
            <a:r>
              <a:rPr lang="en-US" sz="2400" dirty="0" smtClean="0">
                <a:solidFill>
                  <a:srgbClr val="3366FF"/>
                </a:solidFill>
              </a:rPr>
              <a:t>Longer than 4 months/TBD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 dirty="0" smtClean="0"/>
              <a:t>Set </a:t>
            </a:r>
            <a:r>
              <a:rPr lang="en-US" sz="2400" dirty="0"/>
              <a:t>How many devices are you planning to </a:t>
            </a:r>
            <a:r>
              <a:rPr lang="en-US" sz="2400" dirty="0" smtClean="0"/>
              <a:t>commercialize, </a:t>
            </a: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 smtClean="0">
                <a:solidFill>
                  <a:srgbClr val="3366FF"/>
                </a:solidFill>
              </a:rPr>
              <a:t>1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 dirty="0" smtClean="0"/>
              <a:t>Click Next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49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Environment,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2400" dirty="0" smtClean="0"/>
              <a:t>Enable Amazon Music? </a:t>
            </a:r>
            <a:r>
              <a:rPr lang="en-US" sz="2400" dirty="0" smtClean="0">
                <a:solidFill>
                  <a:srgbClr val="3366FF"/>
                </a:solidFill>
              </a:rPr>
              <a:t>Choose Yes or No</a:t>
            </a:r>
          </a:p>
          <a:p>
            <a:pPr marL="457200" indent="-457200">
              <a:buFont typeface="+mj-lt"/>
              <a:buAutoNum type="arabicPeriod" startAt="28"/>
            </a:pPr>
            <a:r>
              <a:rPr lang="en-US" sz="2400" dirty="0" smtClean="0"/>
              <a:t>Click Submit, you will be brought back to Register your product with Alexa Voice Services</a:t>
            </a:r>
            <a:endParaRPr lang="en-US" sz="24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2400" dirty="0" smtClean="0"/>
              <a:t>Click on Edit</a:t>
            </a:r>
          </a:p>
          <a:p>
            <a:pPr marL="457200" indent="-457200">
              <a:buFont typeface="+mj-lt"/>
              <a:buAutoNum type="arabicPeriod" startAt="28"/>
            </a:pPr>
            <a:r>
              <a:rPr lang="en-US" sz="2400" dirty="0" smtClean="0"/>
              <a:t>Navigate to Security Profile</a:t>
            </a:r>
            <a:br>
              <a:rPr lang="en-US" sz="2400" dirty="0" smtClean="0"/>
            </a:br>
            <a:r>
              <a:rPr lang="en-US" sz="2400" dirty="0" smtClean="0"/>
              <a:t>Leave this page open as we will need the “Keys”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369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Environment,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2400" dirty="0" smtClean="0"/>
              <a:t>Return to your terminal on the Raspberry Pi</a:t>
            </a: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 smtClean="0"/>
              <a:t>Run command:	</a:t>
            </a:r>
            <a:r>
              <a:rPr lang="en-US" sz="2400" dirty="0" err="1" smtClean="0">
                <a:solidFill>
                  <a:srgbClr val="3366FF"/>
                </a:solidFill>
              </a:rPr>
              <a:t>sudo</a:t>
            </a:r>
            <a:r>
              <a:rPr lang="en-US" sz="2400" dirty="0" smtClean="0">
                <a:solidFill>
                  <a:srgbClr val="3366FF"/>
                </a:solidFill>
              </a:rPr>
              <a:t> ./</a:t>
            </a:r>
            <a:r>
              <a:rPr lang="en-US" sz="2400" dirty="0" err="1" smtClean="0">
                <a:solidFill>
                  <a:srgbClr val="3366FF"/>
                </a:solidFill>
              </a:rPr>
              <a:t>setup.sh</a:t>
            </a:r>
            <a:endParaRPr lang="en-US" sz="2400" dirty="0" smtClean="0">
              <a:solidFill>
                <a:srgbClr val="3366FF"/>
              </a:solidFill>
            </a:endParaRP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 smtClean="0"/>
              <a:t>Continue:		</a:t>
            </a:r>
            <a:r>
              <a:rPr lang="en-US" sz="2400" dirty="0" smtClean="0">
                <a:solidFill>
                  <a:srgbClr val="3366FF"/>
                </a:solidFill>
              </a:rPr>
              <a:t>Yes</a:t>
            </a: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 smtClean="0"/>
              <a:t>Enter in your Product ID:	</a:t>
            </a:r>
            <a:r>
              <a:rPr lang="en-US" sz="2400" dirty="0" err="1" smtClean="0">
                <a:solidFill>
                  <a:srgbClr val="3366FF"/>
                </a:solidFill>
              </a:rPr>
              <a:t>RaspberryEcho</a:t>
            </a:r>
            <a:endParaRPr lang="en-US" sz="2400" dirty="0" smtClean="0">
              <a:solidFill>
                <a:srgbClr val="3366FF"/>
              </a:solidFill>
            </a:endParaRPr>
          </a:p>
          <a:p>
            <a:pPr marL="457200" indent="-457200">
              <a:buFont typeface="+mj-lt"/>
              <a:buAutoNum type="arabicPeriod" startAt="32"/>
            </a:pPr>
            <a:r>
              <a:rPr lang="en-US" sz="2400" dirty="0" smtClean="0"/>
              <a:t>Enter in your </a:t>
            </a:r>
            <a:r>
              <a:rPr lang="en-US" sz="2400" dirty="0" smtClean="0"/>
              <a:t>Security Profile Description</a:t>
            </a:r>
            <a:r>
              <a:rPr lang="en-US" sz="2400" dirty="0" smtClean="0"/>
              <a:t>:	</a:t>
            </a:r>
            <a:r>
              <a:rPr lang="en-US" sz="2400" dirty="0" smtClean="0">
                <a:solidFill>
                  <a:srgbClr val="3366FF"/>
                </a:solidFill>
              </a:rPr>
              <a:t>Raspberry Echo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9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 – Echo User Environment,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Copy/Paste Security </a:t>
            </a:r>
            <a:r>
              <a:rPr lang="en-US" dirty="0"/>
              <a:t>Profile </a:t>
            </a:r>
            <a:r>
              <a:rPr lang="en-US" dirty="0" smtClean="0"/>
              <a:t>ID from browser to terminal</a:t>
            </a:r>
            <a:endParaRPr lang="en-US" dirty="0"/>
          </a:p>
          <a:p>
            <a:r>
              <a:rPr lang="en-US" dirty="0"/>
              <a:t>Copy/Paste </a:t>
            </a:r>
            <a:r>
              <a:rPr lang="en-US" dirty="0" smtClean="0"/>
              <a:t>Security </a:t>
            </a:r>
            <a:r>
              <a:rPr lang="en-US" dirty="0"/>
              <a:t>Client </a:t>
            </a:r>
            <a:r>
              <a:rPr lang="en-US" dirty="0" smtClean="0"/>
              <a:t>ID</a:t>
            </a:r>
            <a:r>
              <a:rPr lang="en-US" dirty="0"/>
              <a:t> from browser to terminal</a:t>
            </a:r>
          </a:p>
          <a:p>
            <a:r>
              <a:rPr lang="en-US" dirty="0"/>
              <a:t>Copy/Paste </a:t>
            </a:r>
            <a:r>
              <a:rPr lang="en-US" dirty="0" smtClean="0"/>
              <a:t>Security </a:t>
            </a:r>
            <a:r>
              <a:rPr lang="en-US" dirty="0"/>
              <a:t>Client </a:t>
            </a:r>
            <a:r>
              <a:rPr lang="en-US" dirty="0" smtClean="0"/>
              <a:t>Secret</a:t>
            </a:r>
            <a:r>
              <a:rPr lang="en-US" dirty="0"/>
              <a:t> from browser to </a:t>
            </a:r>
            <a:r>
              <a:rPr lang="en-US" dirty="0" smtClean="0"/>
              <a:t>terminal</a:t>
            </a:r>
          </a:p>
          <a:p>
            <a:r>
              <a:rPr lang="en-US" dirty="0" smtClean="0"/>
              <a:t>Navigate to your ipaddress:5000 in a browser</a:t>
            </a:r>
          </a:p>
          <a:p>
            <a:r>
              <a:rPr lang="en-US" dirty="0" smtClean="0"/>
              <a:t>Click Continue</a:t>
            </a:r>
          </a:p>
          <a:p>
            <a:endParaRPr lang="en-US" dirty="0"/>
          </a:p>
          <a:p>
            <a:r>
              <a:rPr lang="en-US" dirty="0" smtClean="0"/>
              <a:t>Run Service by running command: </a:t>
            </a:r>
            <a:r>
              <a:rPr lang="en-US" dirty="0" smtClean="0">
                <a:solidFill>
                  <a:srgbClr val="3366FF"/>
                </a:solidFill>
              </a:rPr>
              <a:t>python </a:t>
            </a:r>
            <a:r>
              <a:rPr lang="en-US" dirty="0" err="1" smtClean="0">
                <a:solidFill>
                  <a:srgbClr val="3366FF"/>
                </a:solidFill>
              </a:rPr>
              <a:t>main.py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4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6"/>
            </a:pPr>
            <a:r>
              <a:rPr lang="en-US" sz="2800" dirty="0"/>
              <a:t>Setting up IFTTT (If This Then That) Recipes to expand Echo’s capabilities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Sign up for an </a:t>
            </a:r>
            <a:r>
              <a:rPr lang="en-US" sz="2400" dirty="0"/>
              <a:t>IFTTT account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ifttt.com</a:t>
            </a:r>
            <a:endParaRPr lang="en-US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Use pre-built recipes / build your own recipes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To build, click on My Recipes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Click Create Recipe, click “this”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Choose a “Channel” (Choose Amazon </a:t>
            </a:r>
            <a:r>
              <a:rPr lang="en-US" sz="2400" dirty="0" err="1" smtClean="0"/>
              <a:t>Alexa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69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Setting up IFTTT (If This Then That) Recipes to expand Echo’s </a:t>
            </a:r>
            <a:r>
              <a:rPr lang="en-US" sz="2800" dirty="0" smtClean="0"/>
              <a:t>capabilities, continue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6"/>
            </a:pPr>
            <a:r>
              <a:rPr lang="en-US" dirty="0"/>
              <a:t>Choose a Trigger</a:t>
            </a:r>
          </a:p>
          <a:p>
            <a:pPr marL="457200" indent="-457200">
              <a:buFont typeface="+mj-ea"/>
              <a:buAutoNum type="circleNumDbPlain" startAt="6"/>
            </a:pPr>
            <a:r>
              <a:rPr lang="en-US" dirty="0"/>
              <a:t>Click Create Trigger</a:t>
            </a:r>
          </a:p>
          <a:p>
            <a:pPr marL="457200" indent="-457200">
              <a:buFont typeface="+mj-ea"/>
              <a:buAutoNum type="circleNumDbPlain" startAt="6"/>
            </a:pPr>
            <a:r>
              <a:rPr lang="en-US" dirty="0"/>
              <a:t>Click “that”</a:t>
            </a:r>
          </a:p>
          <a:p>
            <a:pPr marL="457200" indent="-457200">
              <a:buFont typeface="+mj-ea"/>
              <a:buAutoNum type="circleNumDbPlain" startAt="6"/>
            </a:pPr>
            <a:r>
              <a:rPr lang="en-US" dirty="0"/>
              <a:t>Choose a “Channel” (Can be anything you want)</a:t>
            </a:r>
          </a:p>
          <a:p>
            <a:pPr marL="457200" indent="-457200">
              <a:buFont typeface="+mj-ea"/>
              <a:buAutoNum type="circleNumDbPlain" startAt="6"/>
            </a:pPr>
            <a:r>
              <a:rPr lang="en-US" dirty="0"/>
              <a:t>Click Create </a:t>
            </a:r>
            <a:r>
              <a:rPr lang="en-US" dirty="0" smtClean="0"/>
              <a:t>Recipe</a:t>
            </a:r>
          </a:p>
          <a:p>
            <a:pPr marL="0" indent="0">
              <a:buNone/>
            </a:pPr>
            <a:r>
              <a:rPr lang="en-US" dirty="0" smtClean="0"/>
              <a:t>Alternatively, download the IFTTT app from the Apple App Store or Google Play Store to set up recipes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33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7"/>
            </a:pPr>
            <a:r>
              <a:rPr lang="en-US" dirty="0" smtClean="0"/>
              <a:t>Demonstrate Echo/Alexa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803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circleNumDbPlain" startAt="8"/>
            </a:pP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dirty="0" smtClean="0"/>
              <a:t>Questions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4722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72" y="1256633"/>
            <a:ext cx="8120257" cy="52003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þ"/>
            </a:pPr>
            <a:r>
              <a:rPr lang="en-US" sz="2600" dirty="0" smtClean="0"/>
              <a:t>Overview </a:t>
            </a:r>
            <a:r>
              <a:rPr lang="en-US" sz="2600" dirty="0"/>
              <a:t>of Amazon Echo / </a:t>
            </a:r>
            <a:r>
              <a:rPr lang="en-US" sz="2600" dirty="0" smtClean="0"/>
              <a:t>Alexa</a:t>
            </a:r>
          </a:p>
          <a:p>
            <a:pPr>
              <a:buFont typeface="Wingdings" charset="0"/>
              <a:buChar char="þ"/>
            </a:pPr>
            <a:r>
              <a:rPr lang="en-US" sz="2600" dirty="0"/>
              <a:t>Overview of Raspberry Pi GPIO Pins (General Purpose Input Output</a:t>
            </a:r>
            <a:r>
              <a:rPr lang="en-US" sz="2600" dirty="0" smtClean="0"/>
              <a:t>)</a:t>
            </a:r>
          </a:p>
          <a:p>
            <a:pPr lvl="1">
              <a:buFont typeface="Wingdings" charset="0"/>
              <a:buChar char="þ"/>
            </a:pPr>
            <a:r>
              <a:rPr lang="en-US" sz="2600" dirty="0" smtClean="0"/>
              <a:t>Python Programming Language</a:t>
            </a:r>
            <a:endParaRPr lang="en-US" sz="2600" dirty="0"/>
          </a:p>
          <a:p>
            <a:pPr>
              <a:buFont typeface="Wingdings" charset="0"/>
              <a:buChar char="þ"/>
            </a:pPr>
            <a:r>
              <a:rPr lang="en-US" sz="2600" dirty="0" smtClean="0"/>
              <a:t>Step-by-step building of the Raspberry Pi – Echo</a:t>
            </a:r>
          </a:p>
          <a:p>
            <a:pPr>
              <a:buFont typeface="Wingdings" charset="0"/>
              <a:buChar char="þ"/>
            </a:pPr>
            <a:r>
              <a:rPr lang="en-US" sz="2600" dirty="0" smtClean="0"/>
              <a:t>Setting up an Amazon Developer Account / Alexa Voice Services</a:t>
            </a:r>
          </a:p>
          <a:p>
            <a:pPr>
              <a:buFont typeface="Wingdings" charset="0"/>
              <a:buChar char="þ"/>
            </a:pPr>
            <a:r>
              <a:rPr lang="en-US" sz="2600" dirty="0" smtClean="0"/>
              <a:t>Setting </a:t>
            </a:r>
            <a:r>
              <a:rPr lang="en-US" sz="2600" dirty="0"/>
              <a:t>up the Raspberry Pi – Echo User </a:t>
            </a:r>
            <a:r>
              <a:rPr lang="en-US" sz="2600" dirty="0" smtClean="0"/>
              <a:t>Environment</a:t>
            </a:r>
          </a:p>
          <a:p>
            <a:pPr>
              <a:buFont typeface="Wingdings" charset="0"/>
              <a:buChar char="þ"/>
            </a:pPr>
            <a:r>
              <a:rPr lang="en-US" sz="2600" dirty="0" smtClean="0"/>
              <a:t>Setting </a:t>
            </a:r>
            <a:r>
              <a:rPr lang="en-US" sz="2600" dirty="0"/>
              <a:t>up IFTTT (If This Then That) Recipes to expand Echo’s capabilities</a:t>
            </a:r>
          </a:p>
          <a:p>
            <a:pPr>
              <a:buFont typeface="Wingdings" charset="0"/>
              <a:buChar char="þ"/>
            </a:pPr>
            <a:r>
              <a:rPr lang="en-US" sz="2600" dirty="0" smtClean="0"/>
              <a:t>Demonstrate </a:t>
            </a:r>
            <a:r>
              <a:rPr lang="en-US" sz="2600" dirty="0"/>
              <a:t>Echo/Alexa</a:t>
            </a:r>
          </a:p>
          <a:p>
            <a:pPr>
              <a:buFont typeface="Wingdings" charset="0"/>
              <a:buChar char="þ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652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0" y="1135747"/>
            <a:ext cx="1875184" cy="75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0" y="2252829"/>
            <a:ext cx="1875184" cy="756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0" y="3369911"/>
            <a:ext cx="1875184" cy="756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1" y="4486993"/>
            <a:ext cx="1875184" cy="5073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4829" y="1135747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WINDOWS DEV</a:t>
            </a:r>
          </a:p>
          <a:p>
            <a:r>
              <a:rPr lang="en-US" sz="2400" dirty="0" smtClean="0">
                <a:latin typeface="Abadi MT Condensed Light"/>
                <a:cs typeface="Abadi MT Condensed Light"/>
              </a:rPr>
              <a:t>2016</a:t>
            </a:r>
            <a:endParaRPr lang="en-US" sz="2400" dirty="0">
              <a:latin typeface="Abadi MT Condensed Light"/>
              <a:cs typeface="Abadi MT Condensed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4829" y="2253393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WINDOWS PLATFORM DEV</a:t>
            </a:r>
          </a:p>
          <a:p>
            <a:r>
              <a:rPr lang="en-US" sz="2400" dirty="0" smtClean="0">
                <a:latin typeface="Abadi MT Condensed Light"/>
                <a:cs typeface="Abadi MT Condensed Light"/>
              </a:rPr>
              <a:t>2015</a:t>
            </a:r>
            <a:endParaRPr lang="en-US" sz="2400" dirty="0">
              <a:latin typeface="Abadi MT Condensed Light"/>
              <a:cs typeface="Abadi MT Condense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4829" y="3369911"/>
            <a:ext cx="2008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CLIENT DEV</a:t>
            </a:r>
          </a:p>
          <a:p>
            <a:r>
              <a:rPr lang="en-US" sz="2400" dirty="0" smtClean="0">
                <a:latin typeface="Abadi MT Condensed Light"/>
                <a:cs typeface="Abadi MT Condensed Light"/>
              </a:rPr>
              <a:t>2014</a:t>
            </a:r>
            <a:endParaRPr lang="en-US" sz="2400" dirty="0">
              <a:latin typeface="Abadi MT Condensed Light"/>
              <a:cs typeface="Abadi MT Condense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4829" y="4486993"/>
            <a:ext cx="3044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XAMARIN INSIDER</a:t>
            </a:r>
          </a:p>
          <a:p>
            <a:r>
              <a:rPr lang="en-US" sz="2400" dirty="0" smtClean="0">
                <a:latin typeface="Abadi MT Condensed Light"/>
                <a:cs typeface="Abadi MT Condensed Light"/>
              </a:rPr>
              <a:t>SINCE 2014</a:t>
            </a:r>
            <a:endParaRPr lang="en-US" sz="2400" dirty="0">
              <a:latin typeface="Abadi MT Condensed Light"/>
              <a:cs typeface="Abadi MT Condensed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91" y="5354882"/>
            <a:ext cx="1875183" cy="5807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24829" y="5354882"/>
            <a:ext cx="2775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lack"/>
                <a:cs typeface="Avenir Black"/>
              </a:rPr>
              <a:t>TELERIK INSIDER</a:t>
            </a:r>
          </a:p>
          <a:p>
            <a:r>
              <a:rPr lang="en-US" sz="2400" dirty="0" smtClean="0">
                <a:latin typeface="Abadi MT Condensed Light"/>
                <a:cs typeface="Abadi MT Condensed Light"/>
              </a:rPr>
              <a:t>SINCE 2013</a:t>
            </a:r>
            <a:endParaRPr lang="en-US" sz="24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160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spberry-p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75" y="1157239"/>
            <a:ext cx="3035959" cy="38142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44" y="4971498"/>
            <a:ext cx="7556313" cy="11546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dirty="0" smtClean="0"/>
              <a:t>Thank you</a:t>
            </a:r>
            <a:r>
              <a:rPr lang="en-US" sz="4000" dirty="0" smtClean="0"/>
              <a:t>!</a:t>
            </a:r>
          </a:p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  <a:r>
              <a:rPr lang="en-US" sz="4000" dirty="0" err="1"/>
              <a:t>yingopilee</a:t>
            </a:r>
            <a:r>
              <a:rPr lang="en-US" sz="4000" dirty="0"/>
              <a:t>/</a:t>
            </a:r>
            <a:r>
              <a:rPr lang="en-US" sz="4000" dirty="0" err="1" smtClean="0"/>
              <a:t>AlexaPi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942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2800" dirty="0"/>
              <a:t>Overview of Amazon Echo / Alexa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800" dirty="0"/>
              <a:t>Overview of Raspberry Pi GPIO Pins (General Purpose Input Output</a:t>
            </a:r>
            <a:r>
              <a:rPr lang="en-US" sz="2800" dirty="0" smtClean="0"/>
              <a:t>)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600" dirty="0" smtClean="0"/>
              <a:t>Python programming language</a:t>
            </a:r>
            <a:endParaRPr lang="en-US" sz="2600" dirty="0"/>
          </a:p>
          <a:p>
            <a:pPr marL="457200" indent="-457200">
              <a:buFont typeface="+mj-ea"/>
              <a:buAutoNum type="circleNumDbPlain"/>
            </a:pPr>
            <a:r>
              <a:rPr lang="en-US" sz="2800" dirty="0" smtClean="0"/>
              <a:t>Step-by-step </a:t>
            </a:r>
            <a:r>
              <a:rPr lang="en-US" sz="2800" dirty="0"/>
              <a:t>building of the Raspberry Pi - Echo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800" dirty="0"/>
              <a:t>Setting up an Amazon Developer </a:t>
            </a:r>
            <a:r>
              <a:rPr lang="en-US" sz="2800" dirty="0" smtClean="0"/>
              <a:t>Account</a:t>
            </a:r>
            <a:r>
              <a:rPr lang="en-US" sz="2800" dirty="0"/>
              <a:t> </a:t>
            </a:r>
            <a:r>
              <a:rPr lang="en-US" sz="2800" dirty="0" smtClean="0"/>
              <a:t>/ Alexa Voice Services</a:t>
            </a:r>
          </a:p>
        </p:txBody>
      </p:sp>
    </p:spTree>
    <p:extLst>
      <p:ext uri="{BB962C8B-B14F-4D97-AF65-F5344CB8AC3E}">
        <p14:creationId xmlns:p14="http://schemas.microsoft.com/office/powerpoint/2010/main" val="133217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lang="en-US" sz="2800" dirty="0"/>
              <a:t>Setting up the Raspberry Pi – Echo User Environment</a:t>
            </a:r>
          </a:p>
          <a:p>
            <a:pPr marL="514350" indent="-514350">
              <a:buFont typeface="+mj-ea"/>
              <a:buAutoNum type="circleNumDbPlain" startAt="5"/>
            </a:pPr>
            <a:r>
              <a:rPr lang="en-US" sz="2800" dirty="0"/>
              <a:t>Setting </a:t>
            </a:r>
            <a:r>
              <a:rPr lang="en-US" sz="2800" dirty="0" smtClean="0"/>
              <a:t>up </a:t>
            </a:r>
            <a:r>
              <a:rPr lang="en-US" sz="2800" dirty="0" smtClean="0"/>
              <a:t>IFTTT (</a:t>
            </a:r>
            <a:r>
              <a:rPr lang="en-US" sz="2800" dirty="0"/>
              <a:t>If This Then That</a:t>
            </a:r>
            <a:r>
              <a:rPr lang="en-US" sz="2800" dirty="0"/>
              <a:t>) Recipes </a:t>
            </a:r>
            <a:r>
              <a:rPr lang="en-US" sz="2800" dirty="0" smtClean="0"/>
              <a:t>to expand Echo’s capabilities</a:t>
            </a:r>
            <a:endParaRPr lang="en-US" sz="2800" dirty="0"/>
          </a:p>
          <a:p>
            <a:pPr marL="514350" indent="-514350">
              <a:buFont typeface="+mj-ea"/>
              <a:buAutoNum type="circleNumDbPlain" startAt="5"/>
            </a:pPr>
            <a:r>
              <a:rPr lang="en-US" sz="2800" dirty="0"/>
              <a:t>Demonstrate </a:t>
            </a:r>
            <a:r>
              <a:rPr lang="en-US" sz="2800" dirty="0" smtClean="0"/>
              <a:t>Echo/Alexa</a:t>
            </a:r>
            <a:endParaRPr lang="en-US" sz="2800" dirty="0"/>
          </a:p>
          <a:p>
            <a:pPr marL="514350" indent="-514350">
              <a:buFont typeface="+mj-ea"/>
              <a:buAutoNum type="circleNumDbPlain" startAt="5"/>
            </a:pPr>
            <a:r>
              <a:rPr lang="en-US" sz="2800" dirty="0"/>
              <a:t>Q &amp; </a:t>
            </a:r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210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54166" y="979944"/>
            <a:ext cx="7235668" cy="1258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Who here uses a personal voice assistance?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49028" y="2750908"/>
            <a:ext cx="2473117" cy="3050557"/>
            <a:chOff x="4059963" y="2753379"/>
            <a:chExt cx="2473117" cy="3050557"/>
          </a:xfrm>
        </p:grpSpPr>
        <p:sp>
          <p:nvSpPr>
            <p:cNvPr id="5" name="TextBox 4"/>
            <p:cNvSpPr txBox="1"/>
            <p:nvPr/>
          </p:nvSpPr>
          <p:spPr>
            <a:xfrm>
              <a:off x="4059963" y="4603607"/>
              <a:ext cx="24731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latin typeface="TYPOGRAPH PRO ExtraBold"/>
                  <a:cs typeface="TYPOGRAPH PRO ExtraBold"/>
                </a:rPr>
                <a:t>Google</a:t>
              </a:r>
            </a:p>
            <a:p>
              <a:pPr algn="ctr"/>
              <a:r>
                <a:rPr lang="en-US" sz="3600" dirty="0" smtClean="0">
                  <a:latin typeface="TYPOGRAPH PRO ExtraBold"/>
                  <a:cs typeface="TYPOGRAPH PRO ExtraBold"/>
                </a:rPr>
                <a:t>Now</a:t>
              </a:r>
              <a:endParaRPr lang="en-US" sz="3600" dirty="0">
                <a:latin typeface="TYPOGRAPH PRO ExtraBold"/>
                <a:cs typeface="TYPOGRAPH PRO ExtraBold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814" y="2753379"/>
              <a:ext cx="1809414" cy="180941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721855" y="2750908"/>
            <a:ext cx="1844329" cy="3048086"/>
            <a:chOff x="1392113" y="2753379"/>
            <a:chExt cx="1844329" cy="3048086"/>
          </a:xfrm>
        </p:grpSpPr>
        <p:sp>
          <p:nvSpPr>
            <p:cNvPr id="4" name="TextBox 3"/>
            <p:cNvSpPr txBox="1"/>
            <p:nvPr/>
          </p:nvSpPr>
          <p:spPr>
            <a:xfrm>
              <a:off x="1392113" y="4601136"/>
              <a:ext cx="18443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latin typeface="TYPOGRAPH PRO ExtraBold"/>
                  <a:cs typeface="TYPOGRAPH PRO ExtraBold"/>
                </a:rPr>
                <a:t>Apple</a:t>
              </a:r>
            </a:p>
            <a:p>
              <a:pPr algn="ctr"/>
              <a:r>
                <a:rPr lang="en-US" sz="3600" dirty="0" err="1" smtClean="0">
                  <a:latin typeface="TYPOGRAPH PRO ExtraBold"/>
                  <a:cs typeface="TYPOGRAPH PRO ExtraBold"/>
                </a:rPr>
                <a:t>Siri</a:t>
              </a:r>
              <a:endParaRPr lang="en-US" sz="3600" dirty="0">
                <a:latin typeface="TYPOGRAPH PRO ExtraBold"/>
                <a:cs typeface="TYPOGRAPH PRO ExtraBold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8172" y="2753379"/>
              <a:ext cx="1812211" cy="1812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79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sz="3200" dirty="0" smtClean="0"/>
              <a:t>Overview of Amazon Echo / Alexa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6518"/>
            <a:ext cx="7556313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What is it?</a:t>
            </a:r>
          </a:p>
          <a:p>
            <a:pPr marL="0" indent="0">
              <a:buNone/>
            </a:pPr>
            <a:r>
              <a:rPr lang="en-US" sz="2400" dirty="0" smtClean="0"/>
              <a:t>Amazon </a:t>
            </a:r>
            <a:r>
              <a:rPr lang="en-US" sz="2400" dirty="0"/>
              <a:t>Echo is a wireless speaker and </a:t>
            </a:r>
            <a:r>
              <a:rPr lang="en-US" sz="2400" dirty="0" smtClean="0"/>
              <a:t>voice command device from </a:t>
            </a:r>
            <a:r>
              <a:rPr lang="en-US" sz="2400" dirty="0" err="1" smtClean="0"/>
              <a:t>Amazon.com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Release Date:</a:t>
            </a:r>
            <a:r>
              <a:rPr lang="en-US" sz="2400" dirty="0" smtClean="0"/>
              <a:t>	November 6, 2014</a:t>
            </a:r>
          </a:p>
          <a:p>
            <a:pPr marL="0" indent="0">
              <a:buNone/>
            </a:pPr>
            <a:r>
              <a:rPr lang="en-US" sz="2400" b="1" dirty="0" smtClean="0"/>
              <a:t>Price:</a:t>
            </a:r>
            <a:r>
              <a:rPr lang="en-US" sz="2400" dirty="0" smtClean="0"/>
              <a:t>			$179.99</a:t>
            </a:r>
          </a:p>
          <a:p>
            <a:pPr marL="0" indent="0">
              <a:buNone/>
            </a:pPr>
            <a:r>
              <a:rPr lang="en-US" sz="2400" b="1" dirty="0" smtClean="0"/>
              <a:t>Input:</a:t>
            </a:r>
            <a:r>
              <a:rPr lang="en-US" sz="2400" dirty="0" smtClean="0"/>
              <a:t>		Voice Command</a:t>
            </a:r>
          </a:p>
          <a:p>
            <a:pPr marL="0" indent="0">
              <a:buNone/>
            </a:pPr>
            <a:r>
              <a:rPr lang="en-US" sz="2400" b="1" dirty="0" smtClean="0"/>
              <a:t>Connectivity:</a:t>
            </a:r>
            <a:r>
              <a:rPr lang="en-US" sz="2400" dirty="0" smtClean="0"/>
              <a:t>	Wi-Fi and Bluetooth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2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6518"/>
            <a:ext cx="7556313" cy="4144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Voice interactions</a:t>
            </a:r>
          </a:p>
          <a:p>
            <a:r>
              <a:rPr lang="en-US" sz="2400" dirty="0" smtClean="0"/>
              <a:t>Music playback</a:t>
            </a:r>
          </a:p>
          <a:p>
            <a:r>
              <a:rPr lang="en-US" sz="2400" dirty="0" smtClean="0"/>
              <a:t>Making to-do lists</a:t>
            </a:r>
          </a:p>
          <a:p>
            <a:r>
              <a:rPr lang="en-US" sz="2400" dirty="0" smtClean="0"/>
              <a:t>Setting Alarms</a:t>
            </a:r>
          </a:p>
          <a:p>
            <a:r>
              <a:rPr lang="en-US" sz="2400" dirty="0" smtClean="0"/>
              <a:t>Streaming podcasts</a:t>
            </a:r>
          </a:p>
          <a:p>
            <a:r>
              <a:rPr lang="en-US" sz="2400" dirty="0" smtClean="0"/>
              <a:t>Play audiobooks</a:t>
            </a:r>
          </a:p>
          <a:p>
            <a:r>
              <a:rPr lang="en-US" sz="2400" dirty="0" smtClean="0"/>
              <a:t>Provide weather, traffic, real-time information</a:t>
            </a:r>
          </a:p>
          <a:p>
            <a:r>
              <a:rPr lang="en-US" sz="2400" dirty="0" smtClean="0"/>
              <a:t>Control other devices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62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1363</TotalTime>
  <Words>1405</Words>
  <Application>Microsoft Macintosh PowerPoint</Application>
  <PresentationFormat>On-screen Show (4:3)</PresentationFormat>
  <Paragraphs>270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Advantage</vt:lpstr>
      <vt:lpstr>raspberry pi +   alexa</vt:lpstr>
      <vt:lpstr>YING LEE</vt:lpstr>
      <vt:lpstr>PowerPoint Presentation</vt:lpstr>
      <vt:lpstr>PowerPoint Presentation</vt:lpstr>
      <vt:lpstr>Objectives</vt:lpstr>
      <vt:lpstr>Objectives Continue</vt:lpstr>
      <vt:lpstr>PowerPoint Presentation</vt:lpstr>
      <vt:lpstr>Overview of Amazon Echo / Alexa</vt:lpstr>
      <vt:lpstr>Features</vt:lpstr>
      <vt:lpstr>How does it work?</vt:lpstr>
      <vt:lpstr>Alexa Voice Services</vt:lpstr>
      <vt:lpstr>PowerPoint Presentation</vt:lpstr>
      <vt:lpstr>Overview of Raspberry Pi GPIO Pins (General Purpose Input Output) </vt:lpstr>
      <vt:lpstr>PowerPoint Presentation</vt:lpstr>
      <vt:lpstr>GPIO ACRONYMS</vt:lpstr>
      <vt:lpstr>ACRONYMS CONTINUE</vt:lpstr>
      <vt:lpstr>Pin Layout</vt:lpstr>
      <vt:lpstr>Python – Programming Language</vt:lpstr>
      <vt:lpstr>Simple Python Script Example- Blinking LED</vt:lpstr>
      <vt:lpstr>Step by step building of the Raspberry Pi – Echo, Cost: ~$62</vt:lpstr>
      <vt:lpstr>Step by step building of the Raspberry Pi – Echo, continue</vt:lpstr>
      <vt:lpstr>Step by step building of the Raspberry Pi – Echo, continue</vt:lpstr>
      <vt:lpstr>Step by step building of the Raspberry Pi – Echo, continue</vt:lpstr>
      <vt:lpstr>Setting up an Amazon Developer Account</vt:lpstr>
      <vt:lpstr>Setting up an Amazon Developer Account, continue</vt:lpstr>
      <vt:lpstr>Setting up the Raspberry Pi – Echo User Environment</vt:lpstr>
      <vt:lpstr>Setting up the Raspberry Pi – Echo User Environment, continue</vt:lpstr>
      <vt:lpstr>Setting up the Raspberry Pi – Echo User Environment, continue</vt:lpstr>
      <vt:lpstr>Setting up the Raspberry Pi – Echo User Environment, continue</vt:lpstr>
      <vt:lpstr>Setting up the Raspberry Pi – Echo User Environment, continue</vt:lpstr>
      <vt:lpstr>Setting up the Raspberry Pi – Echo User Environment, continue</vt:lpstr>
      <vt:lpstr>Setting up the Raspberry Pi – Echo User Environment, continue</vt:lpstr>
      <vt:lpstr>Setting up the Raspberry Pi – Echo User Environment, continue</vt:lpstr>
      <vt:lpstr>Setting up the Raspberry Pi – Echo User Environment, continue</vt:lpstr>
      <vt:lpstr>Setting up IFTTT (If This Then That) Recipes to expand Echo’s capabilities</vt:lpstr>
      <vt:lpstr>Setting up IFTTT (If This Then That) Recipes to expand Echo’s capabilities, continue</vt:lpstr>
      <vt:lpstr>Demonstrate Echo/Alexa</vt:lpstr>
      <vt:lpstr>Q &amp; A</vt:lpstr>
      <vt:lpstr>Review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Ying Lee</dc:creator>
  <cp:lastModifiedBy>Ying Lee</cp:lastModifiedBy>
  <cp:revision>96</cp:revision>
  <cp:lastPrinted>2016-04-26T01:37:37Z</cp:lastPrinted>
  <dcterms:created xsi:type="dcterms:W3CDTF">2016-04-05T00:58:53Z</dcterms:created>
  <dcterms:modified xsi:type="dcterms:W3CDTF">2016-04-26T19:37:20Z</dcterms:modified>
</cp:coreProperties>
</file>