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9" r:id="rId6"/>
    <p:sldId id="280" r:id="rId7"/>
    <p:sldId id="279" r:id="rId8"/>
    <p:sldId id="264" r:id="rId9"/>
    <p:sldId id="275" r:id="rId10"/>
    <p:sldId id="261" r:id="rId11"/>
    <p:sldId id="263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2C8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3" autoAdjust="0"/>
    <p:restoredTop sz="94660"/>
  </p:normalViewPr>
  <p:slideViewPr>
    <p:cSldViewPr snapToGrid="0" showGuides="1">
      <p:cViewPr varScale="1">
        <p:scale>
          <a:sx n="131" d="100"/>
          <a:sy n="131" d="100"/>
        </p:scale>
        <p:origin x="488" y="184"/>
      </p:cViewPr>
      <p:guideLst>
        <p:guide orient="horz" pos="2160"/>
        <p:guide pos="375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8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ctr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8.xml"/><Relationship Id="rId6" Type="http://schemas.openxmlformats.org/officeDocument/2006/relationships/image" Target="../media/image1.png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5.xml"/><Relationship Id="rId7" Type="http://schemas.openxmlformats.org/officeDocument/2006/relationships/image" Target="../media/image1.png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image" Target="../media/image1.png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1.png"/><Relationship Id="rId1" Type="http://schemas.openxmlformats.org/officeDocument/2006/relationships/tags" Target="../tags/tag79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image" Target="../media/image3.png"/><Relationship Id="rId3" Type="http://schemas.openxmlformats.org/officeDocument/2006/relationships/tags" Target="../tags/tag82.xml"/><Relationship Id="rId2" Type="http://schemas.openxmlformats.org/officeDocument/2006/relationships/image" Target="../media/image1.png"/><Relationship Id="rId1" Type="http://schemas.openxmlformats.org/officeDocument/2006/relationships/tags" Target="../tags/tag8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1.png"/><Relationship Id="rId1" Type="http://schemas.openxmlformats.org/officeDocument/2006/relationships/tags" Target="../tags/tag8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image" Target="../media/image4.png"/><Relationship Id="rId1" Type="http://schemas.openxmlformats.org/officeDocument/2006/relationships/tags" Target="../tags/tag8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tags" Target="../tags/tag8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1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-37465"/>
            <a:ext cx="12192000" cy="4557395"/>
          </a:xfrm>
          <a:prstGeom prst="rect">
            <a:avLst/>
          </a:prstGeom>
          <a:solidFill>
            <a:srgbClr val="6D2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438275" y="1891030"/>
            <a:ext cx="9747250" cy="2173605"/>
            <a:chOff x="535" y="3528"/>
            <a:chExt cx="15350" cy="3423"/>
          </a:xfrm>
        </p:grpSpPr>
        <p:sp>
          <p:nvSpPr>
            <p:cNvPr id="12" name="文本框 11"/>
            <p:cNvSpPr txBox="1"/>
            <p:nvPr>
              <p:custDataLst>
                <p:tags r:id="rId2"/>
              </p:custDataLst>
            </p:nvPr>
          </p:nvSpPr>
          <p:spPr>
            <a:xfrm>
              <a:off x="535" y="3528"/>
              <a:ext cx="1535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b="1" dirty="0">
                  <a:solidFill>
                    <a:schemeClr val="bg1"/>
                  </a:solidFill>
                  <a:latin typeface="Kaiti SC Bold" panose="02010600040101010101" charset="-122"/>
                  <a:ea typeface="Kaiti SC Bold" panose="02010600040101010101" charset="-122"/>
                  <a:sym typeface="+mn-ea"/>
                </a:rPr>
                <a:t>用户权限管理</a:t>
              </a:r>
              <a:r>
                <a:rPr lang="zh-CN" altLang="en-US" sz="7200" b="1" dirty="0">
                  <a:solidFill>
                    <a:schemeClr val="bg1"/>
                  </a:solidFill>
                  <a:latin typeface="Kaiti SC Bold" panose="02010600040101010101" charset="-122"/>
                  <a:ea typeface="Kaiti SC Bold" panose="02010600040101010101" charset="-122"/>
                  <a:sym typeface="+mn-ea"/>
                </a:rPr>
                <a:t>模块</a:t>
              </a:r>
              <a:endParaRPr lang="zh-CN" altLang="en-US" sz="7200" b="1" dirty="0">
                <a:solidFill>
                  <a:schemeClr val="bg1"/>
                </a:solidFill>
                <a:latin typeface="Kaiti SC Bold" panose="02010600040101010101" charset="-122"/>
                <a:ea typeface="Kaiti SC Bold" panose="02010600040101010101" charset="-122"/>
                <a:sym typeface="+mn-ea"/>
              </a:endParaRPr>
            </a:p>
          </p:txBody>
        </p:sp>
        <p:cxnSp>
          <p:nvCxnSpPr>
            <p:cNvPr id="13" name="直接连接符 12"/>
            <p:cNvCxnSpPr/>
            <p:nvPr>
              <p:custDataLst>
                <p:tags r:id="rId3"/>
              </p:custDataLst>
            </p:nvPr>
          </p:nvCxnSpPr>
          <p:spPr>
            <a:xfrm flipV="1">
              <a:off x="2060" y="5655"/>
              <a:ext cx="12300" cy="37"/>
            </a:xfrm>
            <a:prstGeom prst="line">
              <a:avLst/>
            </a:prstGeom>
            <a:ln w="254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4"/>
              </p:custDataLst>
            </p:nvPr>
          </p:nvSpPr>
          <p:spPr>
            <a:xfrm>
              <a:off x="3354" y="6129"/>
              <a:ext cx="1000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中期</a:t>
              </a:r>
              <a:r>
                <a:rPr lang="zh-CN" altLang="en-US" sz="2800" b="1" dirty="0">
                  <a:solidFill>
                    <a:schemeClr val="bg1"/>
                  </a:solidFill>
                  <a:latin typeface="黑体" panose="02010609060101010101" charset="-122"/>
                  <a:ea typeface="黑体" panose="02010609060101010101" charset="-122"/>
                </a:rPr>
                <a:t>报告</a:t>
              </a:r>
              <a:endPara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4394835" y="5151132"/>
            <a:ext cx="3402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汇报人：张英奇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时间：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053070" y="4431983"/>
            <a:ext cx="4138930" cy="24257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5" y="635"/>
            <a:ext cx="4647565" cy="6857365"/>
          </a:xfrm>
          <a:prstGeom prst="rect">
            <a:avLst/>
          </a:prstGeom>
          <a:solidFill>
            <a:srgbClr val="6D2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41425" y="2193925"/>
            <a:ext cx="21653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  <a:endParaRPr lang="zh-CN" altLang="en-US" sz="5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5500" y="3296285"/>
            <a:ext cx="29984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 altLang="zh-CN" sz="3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5524500" y="1351280"/>
            <a:ext cx="1242695" cy="10801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400" b="1" dirty="0">
                <a:solidFill>
                  <a:srgbClr val="6D2C8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01</a:t>
            </a:r>
            <a:endParaRPr lang="en-US" altLang="zh-CN" sz="4400" b="1" dirty="0">
              <a:solidFill>
                <a:srgbClr val="6D2C8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5524500" y="2486025"/>
            <a:ext cx="1242695" cy="10801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400" b="1" dirty="0">
                <a:solidFill>
                  <a:srgbClr val="6D2C8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02</a:t>
            </a:r>
            <a:endParaRPr lang="en-US" altLang="zh-CN" sz="4400" b="1" dirty="0">
              <a:solidFill>
                <a:srgbClr val="6D2C8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524500" y="3620770"/>
            <a:ext cx="1242695" cy="108013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400" b="1" dirty="0">
                <a:solidFill>
                  <a:srgbClr val="6D2C86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 Black" panose="020B0A04020102020204" charset="0"/>
                <a:cs typeface="Arial Black" panose="020B0A04020102020204" charset="0"/>
              </a:rPr>
              <a:t>03</a:t>
            </a:r>
            <a:endParaRPr lang="en-US" altLang="zh-CN" sz="4400" b="1" dirty="0">
              <a:solidFill>
                <a:srgbClr val="6D2C86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67500" y="1416685"/>
            <a:ext cx="2635885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</a:rPr>
              <a:t>文件权限管理</a:t>
            </a:r>
            <a:endParaRPr lang="zh-CN" altLang="en-US" sz="3200" b="1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6667500" y="2626360"/>
            <a:ext cx="2635885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</a:rPr>
              <a:t>进程权限管理</a:t>
            </a:r>
            <a:endParaRPr lang="zh-CN" altLang="en-US" sz="3200" b="1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6664960" y="3687445"/>
            <a:ext cx="2635885" cy="6261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后期计划</a:t>
            </a:r>
            <a:endParaRPr lang="zh-CN" altLang="en-US" sz="3200" b="1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53070" y="4437698"/>
            <a:ext cx="4138930" cy="24257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3070" y="4437698"/>
            <a:ext cx="4138930" cy="24257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49192" y="1370216"/>
            <a:ext cx="903033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000" b="1" dirty="0">
              <a:solidFill>
                <a:srgbClr val="690D1A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700" y="191558"/>
            <a:ext cx="141287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01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文件权限管理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225" y="1320165"/>
            <a:ext cx="6501130" cy="5447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32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底层架构</a:t>
            </a:r>
            <a:endParaRPr lang="zh-CN" sz="28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1" indent="0" algn="l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FAT 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文件系统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FAT FS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的缺陷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: FAT fs doesn't support permissions, we just set everything to 755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内存文件系统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本项目采用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内存文件系统，在文件系统结点上使用了访问权限模式、用户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ID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、组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ID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的信息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0" algn="l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ext2 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文件系统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黄书鸿开发的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ext2 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文件系统，缺少在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qemu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中加载磁盘的能力，暂时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搁置此问题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39355" y="327025"/>
            <a:ext cx="4533900" cy="39751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3070" y="4437698"/>
            <a:ext cx="4138930" cy="24257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49192" y="1370216"/>
            <a:ext cx="903033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000" b="1" dirty="0">
              <a:solidFill>
                <a:srgbClr val="690D1A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700" y="191558"/>
            <a:ext cx="141287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01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文件权限管理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49225" y="1320165"/>
            <a:ext cx="11752580" cy="5447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32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底层架构</a:t>
            </a:r>
            <a:endParaRPr lang="zh-CN" sz="28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添加系统调用</a:t>
            </a:r>
            <a:endParaRPr lang="en-US" altLang="zh-CN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1" indent="0" algn="l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/// Change attributes of the file.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1" indent="0" algn="l">
              <a:lnSpc>
                <a:spcPct val="150000"/>
              </a:lnSpc>
              <a:buNone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pub fn ax_file_change_attr(file: &amp;AxFileHandle, perm: u16, uid: u32, gid: u32) -&gt; AxResult;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用于修改文件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访问权限模式、用户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ID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、组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ID</a:t>
            </a:r>
            <a:endParaRPr lang="en-US" altLang="zh-CN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在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ramfs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上添加用于获取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和修改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用户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ID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、组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ID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接口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1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完善权限鉴定模块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capability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，禁止无权限用户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访问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3070" y="4437698"/>
            <a:ext cx="4138930" cy="2425700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149192" y="1370216"/>
            <a:ext cx="903033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000" b="1" dirty="0">
              <a:solidFill>
                <a:srgbClr val="690D1A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700" y="191558"/>
            <a:ext cx="1412875" cy="11988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01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文件权限管理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700" y="1320165"/>
            <a:ext cx="11856085" cy="54470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32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实现功能</a:t>
            </a:r>
            <a:endParaRPr lang="zh-CN" sz="28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无权限用户访问报错</a:t>
            </a:r>
            <a:b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提示</a:t>
            </a: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Permission denied</a:t>
            </a:r>
            <a:endParaRPr 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chmod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命令</a:t>
            </a:r>
            <a:b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修改文件访问权限模式</a:t>
            </a:r>
            <a:endParaRPr 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chown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命令</a:t>
            </a:r>
            <a:b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修改文件所属的用户和组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ll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命令</a:t>
            </a:r>
            <a:b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</a:b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列出此目录下文件</a:t>
            </a:r>
            <a:r>
              <a:rPr lang="zh-CN" altLang="en-US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访问权限模式、件所属的用户和组</a:t>
            </a:r>
            <a:endParaRPr lang="zh-CN" altLang="en-US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12765" y="377825"/>
            <a:ext cx="5264150" cy="4438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49192" y="1370216"/>
            <a:ext cx="903033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000" b="1" dirty="0">
              <a:solidFill>
                <a:srgbClr val="690D1A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700" y="191558"/>
            <a:ext cx="1412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02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进程权限管理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700" y="1320165"/>
            <a:ext cx="9039225" cy="54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底层</a:t>
            </a:r>
            <a:r>
              <a:rPr 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架构</a:t>
            </a:r>
            <a:endParaRPr lang="zh-CN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6000" y="2173512"/>
            <a:ext cx="4990789" cy="2814414"/>
          </a:xfrm>
          <a:prstGeom prst="rect">
            <a:avLst/>
          </a:prstGeom>
          <a:gradFill>
            <a:gsLst>
              <a:gs pos="100000">
                <a:srgbClr val="7B32B2">
                  <a:alpha val="12000"/>
                </a:srgbClr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用户分为三类：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sudoers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普通用户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用户可以执行任何命令而不受权限限制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sudoers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sudo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和自己的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口令暂时取得和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root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用户相同的权限，但不使用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sudo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时于普通用户相同（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有待实现）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普通用户没有特殊的权限，也不可以通过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sudo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暂时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提权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3070" y="4437698"/>
            <a:ext cx="4138930" cy="24257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45770" y="2173605"/>
            <a:ext cx="523049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进程（任务）存在所有者，类似于</a:t>
            </a:r>
            <a:r>
              <a:rPr lang="en-US" altLang="zh-CN"/>
              <a:t> modules/axfs/src/root.rs </a:t>
            </a:r>
            <a:r>
              <a:rPr lang="zh-CN" altLang="en-US"/>
              <a:t>对CURRENT_DIR_PATH</a:t>
            </a:r>
            <a:r>
              <a:rPr lang="en-US" altLang="zh-CN"/>
              <a:t> </a:t>
            </a:r>
            <a:r>
              <a:rPr lang="zh-CN" altLang="en-US"/>
              <a:t>的管理，在不开启多任务的情况下，进程所有者的</a:t>
            </a:r>
            <a:r>
              <a:rPr lang="en-US" altLang="zh-CN"/>
              <a:t>ID</a:t>
            </a:r>
            <a:r>
              <a:rPr lang="zh-CN" altLang="en-US"/>
              <a:t>由用户权限管理模块</a:t>
            </a:r>
            <a:r>
              <a:rPr lang="zh-CN" altLang="en-US"/>
              <a:t>控制。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存在仅允许管理员执行的命令，例如</a:t>
            </a:r>
            <a:r>
              <a:rPr lang="en-US" altLang="zh-CN"/>
              <a:t> halt</a:t>
            </a:r>
            <a:r>
              <a:rPr lang="zh-CN" altLang="en-US"/>
              <a:t>，非管理员</a:t>
            </a:r>
            <a:r>
              <a:rPr lang="zh-CN" altLang="en-US"/>
              <a:t>的关机系统调用将</a:t>
            </a:r>
            <a:r>
              <a:rPr lang="zh-CN" altLang="en-US"/>
              <a:t>被拒绝。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添加系统调用</a:t>
            </a:r>
            <a:endParaRPr lang="zh-CN" altLang="en-US"/>
          </a:p>
          <a:p>
            <a:r>
              <a:rPr lang="zh-CN" altLang="en-US"/>
              <a:t>/// Change </a:t>
            </a:r>
            <a:r>
              <a:rPr lang="en-US" altLang="zh-CN"/>
              <a:t>owner</a:t>
            </a:r>
            <a:r>
              <a:rPr lang="zh-CN" altLang="en-US"/>
              <a:t> of the </a:t>
            </a:r>
            <a:r>
              <a:rPr lang="en-US" altLang="zh-CN"/>
              <a:t>process</a:t>
            </a:r>
            <a:r>
              <a:rPr lang="zh-CN" altLang="en-US"/>
              <a:t>.</a:t>
            </a:r>
            <a:endParaRPr lang="zh-CN" altLang="en-US"/>
          </a:p>
          <a:p>
            <a:r>
              <a:rPr lang="zh-CN" altLang="en-US"/>
              <a:t>pub fn ax_</a:t>
            </a:r>
            <a:r>
              <a:rPr lang="en-US" altLang="zh-CN"/>
              <a:t>setuid</a:t>
            </a:r>
            <a:r>
              <a:rPr lang="zh-CN" altLang="en-US"/>
              <a:t>(uid: u32) -&gt; AxResult;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149192" y="1370216"/>
            <a:ext cx="9030335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endParaRPr lang="zh-CN" altLang="en-US" sz="2000" b="1" dirty="0">
              <a:solidFill>
                <a:srgbClr val="690D1A"/>
              </a:solidFill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700" y="191558"/>
            <a:ext cx="1412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02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进程权限管理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39700" y="1320165"/>
            <a:ext cx="9039225" cy="54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实现</a:t>
            </a:r>
            <a:r>
              <a:rPr lang="zh-CN" sz="2000" b="1" dirty="0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功能</a:t>
            </a:r>
            <a:endParaRPr lang="zh-CN" sz="2000" b="1" dirty="0">
              <a:solidFill>
                <a:srgbClr val="6D2C86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4330" y="3579495"/>
            <a:ext cx="11559540" cy="2882265"/>
          </a:xfrm>
          <a:prstGeom prst="rect">
            <a:avLst/>
          </a:prstGeom>
          <a:gradFill>
            <a:gsLst>
              <a:gs pos="100000">
                <a:srgbClr val="7B32B2">
                  <a:alpha val="12000"/>
                </a:srgbClr>
              </a:gs>
              <a:gs pos="100000">
                <a:srgbClr val="401A5D"/>
              </a:gs>
            </a:gsLst>
            <a:lin ang="5400000" scaled="0"/>
          </a:gradFill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sh</a:t>
            </a:r>
            <a:b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切换当前进程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的用户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whoami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查看当前用户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名称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halt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关闭机器（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qemu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exit</a:t>
            </a:r>
            <a:b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</a:b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退出当前用户，将不会关闭机器，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而是自动以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guest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用户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重新登录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5838"/>
          <a:stretch>
            <a:fillRect/>
          </a:stretch>
        </p:blipFill>
        <p:spPr>
          <a:xfrm>
            <a:off x="1845945" y="1391920"/>
            <a:ext cx="10215880" cy="19723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53070" y="4431983"/>
            <a:ext cx="4138930" cy="2425700"/>
          </a:xfrm>
          <a:prstGeom prst="rect">
            <a:avLst/>
          </a:prstGeom>
        </p:spPr>
      </p:pic>
      <p:pic>
        <p:nvPicPr>
          <p:cNvPr id="46" name="图片 45" descr="32303236373535363b32303238383537333b7ba17406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3737" y="52415"/>
            <a:ext cx="45719" cy="4869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700" y="191558"/>
            <a:ext cx="141287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7200" b="1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Arial Black" panose="020B0A04020102020204" charset="0"/>
                <a:cs typeface="Arial Black" panose="020B0A04020102020204" charset="0"/>
              </a:rPr>
              <a:t>03</a:t>
            </a:r>
            <a:endParaRPr lang="en-US" altLang="zh-CN" sz="7200" b="1" dirty="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83026" y="326769"/>
            <a:ext cx="479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6D2C86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后期计划</a:t>
            </a:r>
            <a:endParaRPr lang="en-US" altLang="zh-CN" sz="2800" dirty="0">
              <a:solidFill>
                <a:srgbClr val="6D2C86"/>
              </a:solidFill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1048678" name="内容占位符 17"/>
          <p:cNvSpPr>
            <a:spLocks noGrp="1"/>
          </p:cNvSpPr>
          <p:nvPr/>
        </p:nvSpPr>
        <p:spPr bwMode="auto">
          <a:xfrm>
            <a:off x="443230" y="1573530"/>
            <a:ext cx="11379835" cy="47548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动态用户管理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当前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OS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上的所有用户及其身份还是硬编码在程序中的，预期应实现用户、组的添加、删除、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修改密码以及设为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sudoer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等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sudo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功能实现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sudo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可以使管理员用户暂时取得root权限，并且在任务结束后自动回到原来的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用户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使用户权限管理更模块化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当前部分代码嵌在文件系统模块中，应当将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用户权限管理实现为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独立工作、耦合性低的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模块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  <a:p>
            <a:pPr algn="l">
              <a:lnSpc>
                <a:spcPct val="120000"/>
              </a:lnSpc>
              <a:buFont typeface="Wingdings" panose="05000000000000000000" charset="0"/>
              <a:buChar char=""/>
            </a:pP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多任务情况下的多用户</a:t>
            </a:r>
            <a:b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</a:b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加载</a:t>
            </a:r>
            <a:r>
              <a:rPr lang="en-US" altLang="zh-CN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axtask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模块后，允许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多个用户各自执行自己的任务而不</a:t>
            </a:r>
            <a:r>
              <a:rPr lang="zh-CN" altLang="en-US" sz="2000" spc="300" dirty="0">
                <a:latin typeface="思源黑体 Light" panose="020B0300000000000000" pitchFamily="34" charset="-122"/>
                <a:ea typeface="思源黑体 Light" panose="020B0300000000000000" pitchFamily="34" charset="-122"/>
                <a:sym typeface="思源黑体 Medium" panose="020B0600000000000000" pitchFamily="34" charset="-122"/>
              </a:rPr>
              <a:t>互相干扰</a:t>
            </a:r>
            <a:endParaRPr lang="zh-CN" altLang="en-US" sz="2000" spc="300" dirty="0">
              <a:latin typeface="思源黑体 Light" panose="020B0300000000000000" pitchFamily="34" charset="-122"/>
              <a:ea typeface="思源黑体 Light" panose="020B0300000000000000" pitchFamily="34" charset="-122"/>
              <a:sym typeface="思源黑体 Medium" panose="020B0600000000000000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71155" y="4405313"/>
            <a:ext cx="4138930" cy="2425700"/>
          </a:xfrm>
          <a:prstGeom prst="rect">
            <a:avLst/>
          </a:prstGeom>
        </p:spPr>
      </p:pic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0" y="635"/>
            <a:ext cx="12192000" cy="4557395"/>
          </a:xfrm>
          <a:prstGeom prst="rect">
            <a:avLst/>
          </a:prstGeom>
          <a:solidFill>
            <a:srgbClr val="6D2C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915535" y="194310"/>
            <a:ext cx="9747250" cy="3948430"/>
            <a:chOff x="4909" y="856"/>
            <a:chExt cx="15350" cy="6218"/>
          </a:xfrm>
        </p:grpSpPr>
        <p:sp>
          <p:nvSpPr>
            <p:cNvPr id="13" name="文本框 12"/>
            <p:cNvSpPr txBox="1"/>
            <p:nvPr>
              <p:custDataLst>
                <p:tags r:id="rId4"/>
              </p:custDataLst>
            </p:nvPr>
          </p:nvSpPr>
          <p:spPr>
            <a:xfrm>
              <a:off x="4909" y="856"/>
              <a:ext cx="1535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7200" dirty="0">
                <a:solidFill>
                  <a:schemeClr val="bg1"/>
                </a:solidFill>
                <a:latin typeface="汉仪颜楷简" panose="00020600040101010101" charset="-122"/>
                <a:ea typeface="汉仪颜楷简" panose="00020600040101010101" charset="-122"/>
                <a:cs typeface="汉仪颜楷简" panose="00020600040101010101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5"/>
              </p:custDataLst>
            </p:nvPr>
          </p:nvSpPr>
          <p:spPr>
            <a:xfrm>
              <a:off x="10213" y="6349"/>
              <a:ext cx="926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394835" y="5151132"/>
            <a:ext cx="3402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汇报人：张英奇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时间：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2023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月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日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90750" y="1891030"/>
            <a:ext cx="8150860" cy="2193290"/>
            <a:chOff x="618" y="3528"/>
            <a:chExt cx="12836" cy="3454"/>
          </a:xfrm>
        </p:grpSpPr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618" y="3528"/>
              <a:ext cx="12300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7200" dirty="0">
                  <a:solidFill>
                    <a:schemeClr val="bg1"/>
                  </a:solidFill>
                  <a:latin typeface="Kaiti SC Regular" panose="02010600040101010101" charset="-122"/>
                  <a:ea typeface="Kaiti SC Regular" panose="02010600040101010101" charset="-122"/>
                  <a:sym typeface="+mn-ea"/>
                </a:rPr>
                <a:t>感谢各位聆听</a:t>
              </a:r>
              <a:endParaRPr lang="zh-CN" altLang="en-US" sz="7200" dirty="0">
                <a:solidFill>
                  <a:schemeClr val="bg1"/>
                </a:solidFill>
                <a:latin typeface="Kaiti SC Regular" panose="02010600040101010101" charset="-122"/>
                <a:ea typeface="Kaiti SC Regular" panose="02010600040101010101" charset="-122"/>
                <a:cs typeface="汉仪颜楷简" panose="00020600040101010101" charset="-122"/>
                <a:sym typeface="+mn-ea"/>
              </a:endParaRPr>
            </a:p>
          </p:txBody>
        </p:sp>
        <p:cxnSp>
          <p:nvCxnSpPr>
            <p:cNvPr id="9" name="直接连接符 8"/>
            <p:cNvCxnSpPr/>
            <p:nvPr>
              <p:custDataLst>
                <p:tags r:id="rId7"/>
              </p:custDataLst>
            </p:nvPr>
          </p:nvCxnSpPr>
          <p:spPr>
            <a:xfrm flipV="1">
              <a:off x="1154" y="5618"/>
              <a:ext cx="12300" cy="37"/>
            </a:xfrm>
            <a:prstGeom prst="line">
              <a:avLst/>
            </a:prstGeom>
            <a:ln w="254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2136" y="6160"/>
              <a:ext cx="926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KSO_WM_SPECIAL_SOURCE" val="bdnull"/>
</p:tagLst>
</file>

<file path=ppt/tags/tag98.xml><?xml version="1.0" encoding="utf-8"?>
<p:tagLst xmlns:p="http://schemas.openxmlformats.org/presentationml/2006/main">
  <p:tag name="COMMONDATA" val="eyJoZGlkIjoiMDRkMWFiNWY1M2I0YmM0NDNhZGZhYjkyOWY5YTQxMWQifQ=="/>
  <p:tag name="KSO_WPP_MARK_KEY" val="355195df-13ce-42d4-927f-db00d69666a5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演示</Application>
  <PresentationFormat>宽屏</PresentationFormat>
  <Paragraphs>103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Kaiti SC Bold</vt:lpstr>
      <vt:lpstr>汉仪颜楷简</vt:lpstr>
      <vt:lpstr>黑体</vt:lpstr>
      <vt:lpstr>Times New Roman</vt:lpstr>
      <vt:lpstr>Arial Black</vt:lpstr>
      <vt:lpstr>华文中宋</vt:lpstr>
      <vt:lpstr>思源黑体 Light</vt:lpstr>
      <vt:lpstr>思源黑体 Medium</vt:lpstr>
      <vt:lpstr>方正正黑简体</vt:lpstr>
      <vt:lpstr>Arial Unicode MS</vt:lpstr>
      <vt:lpstr>Kaiti SC Regular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2020010994</cp:lastModifiedBy>
  <cp:revision>251</cp:revision>
  <dcterms:created xsi:type="dcterms:W3CDTF">2023-08-31T21:38:00Z</dcterms:created>
  <dcterms:modified xsi:type="dcterms:W3CDTF">2023-10-24T10:37:01Z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9DAA52D03D01489A913C51CE1A053D92_13</vt:lpwstr>
  </property>
</Properties>
</file>