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79" r:id="rId6"/>
    <p:sldId id="287" r:id="rId7"/>
    <p:sldId id="275" r:id="rId8"/>
    <p:sldId id="261" r:id="rId9"/>
    <p:sldId id="292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3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D2C86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88" y="184"/>
      </p:cViewPr>
      <p:guideLst>
        <p:guide orient="horz" pos="2173"/>
        <p:guide pos="37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9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8.xml"/><Relationship Id="rId6" Type="http://schemas.openxmlformats.org/officeDocument/2006/relationships/image" Target="../media/image1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../media/image1.png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7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image" Target="../media/image1.png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image" Target="../media/image3.png"/><Relationship Id="rId3" Type="http://schemas.openxmlformats.org/officeDocument/2006/relationships/tags" Target="../tags/tag82.xml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4.png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0.xml"/><Relationship Id="rId6" Type="http://schemas.openxmlformats.org/officeDocument/2006/relationships/image" Target="../media/image7.png"/><Relationship Id="rId5" Type="http://schemas.openxmlformats.org/officeDocument/2006/relationships/tags" Target="../tags/tag89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37465"/>
            <a:ext cx="12192000" cy="4557395"/>
          </a:xfrm>
          <a:prstGeom prst="rect">
            <a:avLst/>
          </a:prstGeom>
          <a:solidFill>
            <a:srgbClr val="6D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38275" y="1891030"/>
            <a:ext cx="9747250" cy="2173605"/>
            <a:chOff x="535" y="3528"/>
            <a:chExt cx="15350" cy="3423"/>
          </a:xfrm>
        </p:grpSpPr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535" y="3528"/>
              <a:ext cx="1535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bg1"/>
                  </a:solidFill>
                  <a:latin typeface="Kaiti SC Bold" panose="02010600040101010101" charset="-122"/>
                  <a:ea typeface="Kaiti SC Bold" panose="02010600040101010101" charset="-122"/>
                  <a:sym typeface="+mn-ea"/>
                </a:rPr>
                <a:t>用户权限管理</a:t>
              </a:r>
              <a:r>
                <a:rPr lang="zh-CN" altLang="en-US" sz="7200" b="1" dirty="0">
                  <a:solidFill>
                    <a:schemeClr val="bg1"/>
                  </a:solidFill>
                  <a:latin typeface="Kaiti SC Bold" panose="02010600040101010101" charset="-122"/>
                  <a:ea typeface="Kaiti SC Bold" panose="02010600040101010101" charset="-122"/>
                  <a:sym typeface="+mn-ea"/>
                </a:rPr>
                <a:t>模块</a:t>
              </a:r>
              <a:endParaRPr lang="zh-CN" altLang="en-US" sz="7200" b="1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sym typeface="+mn-ea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V="1">
              <a:off x="2060" y="5655"/>
              <a:ext cx="12300" cy="37"/>
            </a:xfrm>
            <a:prstGeom prst="line">
              <a:avLst/>
            </a:prstGeom>
            <a:ln w="254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3354" y="6129"/>
              <a:ext cx="100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结题报告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94835" y="5151132"/>
            <a:ext cx="340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汇报人：张英奇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53070" y="4431983"/>
            <a:ext cx="4138930" cy="24257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635"/>
            <a:ext cx="4647565" cy="6857365"/>
          </a:xfrm>
          <a:prstGeom prst="rect">
            <a:avLst/>
          </a:prstGeom>
          <a:solidFill>
            <a:srgbClr val="6D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1425" y="2193925"/>
            <a:ext cx="2165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5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0" y="3296285"/>
            <a:ext cx="2998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altLang="zh-CN" sz="3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524500" y="1351280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524500" y="2486025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524500" y="4827905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04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7030" y="1416685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</a:rPr>
              <a:t>文件权限管理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6717030" y="2626360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</a:rPr>
              <a:t>进程权限管理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767195" y="3836035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动态用户</a:t>
            </a:r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管理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5524500" y="3747770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03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767195" y="4946650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模块化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00" y="1320165"/>
            <a:ext cx="11856085" cy="544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32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实现功能</a:t>
            </a:r>
            <a:endParaRPr lang="zh-CN" sz="28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无权限用户访问报错（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补充文件夹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权限）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提示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Permission denied</a:t>
            </a:r>
            <a:endParaRPr 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chmod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命令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修改文件访问权限模式</a:t>
            </a:r>
            <a:endParaRPr 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chown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命令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修改文件所属的用户和组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ll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命令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列出此目录下文件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访问权限模式、件所属的用户和组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/etc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下文件权限设置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/etc/passwd /etc/group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对所有用户可见，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/etc/shadow /etc/sudoers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仅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root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权限可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08015" y="422275"/>
            <a:ext cx="6057900" cy="38258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进程权限管理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00" y="1320165"/>
            <a:ext cx="903922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底层</a:t>
            </a: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架构</a:t>
            </a:r>
            <a:endParaRPr lang="zh-CN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01130" y="1320165"/>
            <a:ext cx="4991100" cy="3018155"/>
          </a:xfrm>
          <a:prstGeom prst="rect">
            <a:avLst/>
          </a:prstGeom>
          <a:gradFill>
            <a:gsLst>
              <a:gs pos="100000">
                <a:srgbClr val="7B32B2">
                  <a:alpha val="12000"/>
                </a:srgbClr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切换用户和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登录时，由内核接管标准输入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输出，输入的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口令将不会显示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出来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新建的文件和文件夹，所有者为当前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仅在使用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命令并输入正确口令才允许切换为其他用户身份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退出系统后再次使用需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要重新登录，此过程在内核中进行，不受用户程序的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665" y="2173605"/>
            <a:ext cx="560514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用户分为三类：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sudoers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和普通用户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用户可以执行任何命令而不受权限限制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(root)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sudoers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和自己的口令暂时取得和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用户相同的权限，但不使用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与普通用户相同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(admin)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普通用户没有特殊的权限，也不可以通过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暂时提权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(guest)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7665" y="4809490"/>
            <a:ext cx="5397500" cy="1682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进程权限管理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00" y="1320165"/>
            <a:ext cx="903922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实现</a:t>
            </a: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功能</a:t>
            </a:r>
            <a:endParaRPr lang="zh-CN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330" y="3115945"/>
            <a:ext cx="11559540" cy="3345815"/>
          </a:xfrm>
          <a:prstGeom prst="rect">
            <a:avLst/>
          </a:prstGeom>
          <a:gradFill>
            <a:gsLst>
              <a:gs pos="100000">
                <a:srgbClr val="7B32B2">
                  <a:alpha val="12000"/>
                </a:srgbClr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切换当前进程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whoami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查看当前用户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halt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关闭机器（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qemu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exit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退出当前用户，将不会关闭机器，而是进入重新登录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完善了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已有命令的功能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echo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，现在支持追加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写入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7185" y="559435"/>
            <a:ext cx="7663180" cy="3803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620" y="2239010"/>
            <a:ext cx="3407410" cy="164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输入命令前的</a:t>
            </a:r>
            <a:r>
              <a:rPr lang="en-US" altLang="zh-CN"/>
              <a:t> </a:t>
            </a:r>
            <a:r>
              <a:rPr lang="zh-CN" altLang="en-US"/>
              <a:t>prompt</a:t>
            </a:r>
            <a:r>
              <a:rPr lang="en-US" altLang="zh-CN"/>
              <a:t> </a:t>
            </a:r>
            <a:r>
              <a:rPr lang="zh-CN" altLang="en-US"/>
              <a:t>显示了当前用户名称、路径以及是否为</a:t>
            </a:r>
            <a:r>
              <a:rPr lang="en-US" altLang="zh-CN"/>
              <a:t>root</a:t>
            </a:r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35850" y="3115945"/>
            <a:ext cx="4449445" cy="3346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sudo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zh-CN" altLang="en-US" sz="2000">
                <a:solidFill>
                  <a:schemeClr val="tx1"/>
                </a:solidFill>
              </a:rPr>
              <a:t>允许在</a:t>
            </a:r>
            <a:r>
              <a:rPr lang="en-US" altLang="zh-CN" sz="2000">
                <a:solidFill>
                  <a:schemeClr val="tx1"/>
                </a:solidFill>
              </a:rPr>
              <a:t>sudoers</a:t>
            </a:r>
            <a:r>
              <a:rPr lang="zh-CN" altLang="en-US" sz="2000">
                <a:solidFill>
                  <a:schemeClr val="tx1"/>
                </a:solidFill>
              </a:rPr>
              <a:t>中的用户通过自己的口令取得</a:t>
            </a:r>
            <a:r>
              <a:rPr lang="en-US" altLang="zh-CN" sz="2000">
                <a:solidFill>
                  <a:schemeClr val="tx1"/>
                </a:solidFill>
              </a:rPr>
              <a:t>root</a:t>
            </a:r>
            <a:r>
              <a:rPr lang="zh-CN" altLang="en-US" sz="2000">
                <a:solidFill>
                  <a:schemeClr val="tx1"/>
                </a:solidFill>
              </a:rPr>
              <a:t>的权限，并且在任务结束后自动回到原来的用户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可执行脚本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>
                <a:solidFill>
                  <a:schemeClr val="tx1"/>
                </a:solidFill>
              </a:rPr>
              <a:t>当一个文件具有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属性时，可以作为一个</a:t>
            </a:r>
            <a:r>
              <a:rPr lang="en-US" altLang="zh-CN" sz="2000">
                <a:solidFill>
                  <a:schemeClr val="tx1"/>
                </a:solidFill>
              </a:rPr>
              <a:t>shell</a:t>
            </a:r>
            <a:r>
              <a:rPr lang="zh-CN" altLang="en-US" sz="2000">
                <a:solidFill>
                  <a:schemeClr val="tx1"/>
                </a:solidFill>
              </a:rPr>
              <a:t>脚本执行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1983"/>
            <a:ext cx="4138930" cy="2425700"/>
          </a:xfrm>
          <a:prstGeom prst="rect">
            <a:avLst/>
          </a:prstGeom>
        </p:spPr>
      </p:pic>
      <p:pic>
        <p:nvPicPr>
          <p:cNvPr id="46" name="图片 45" descr="32303236373535363b32303238383537333b7ba1740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3737" y="52415"/>
            <a:ext cx="45719" cy="486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0" y="191558"/>
            <a:ext cx="1412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03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动态用户管理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78" name="内容占位符 17"/>
          <p:cNvSpPr>
            <a:spLocks noGrp="1"/>
          </p:cNvSpPr>
          <p:nvPr/>
        </p:nvSpPr>
        <p:spPr bwMode="auto">
          <a:xfrm>
            <a:off x="443230" y="1573530"/>
            <a:ext cx="11379835" cy="475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用户信息获取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shell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和内核总是以最新的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/etc/passwd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和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/etc/group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为准，不再使用硬编码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用户信息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用户密码管理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已知旧密码，可以通过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passwd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命令修改自己的密码；密码使用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SHA1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哈希后存储在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/etc/shadow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中，没有明文保存的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密码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用户添加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删除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实现了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adduser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和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deluser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命令，除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root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以外的用户都可以动态变化；添加用户时，在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/home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目录下生成仅能由此用户读写的主目录，删除用户时不会随之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删除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sudoers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动态管理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在使用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命令时，内核基于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/etc/sudoers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判断此用户是否拥有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权限，并拒绝不在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sudoers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中的用户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提权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1983"/>
            <a:ext cx="4138930" cy="2425700"/>
          </a:xfrm>
          <a:prstGeom prst="rect">
            <a:avLst/>
          </a:prstGeom>
        </p:spPr>
      </p:pic>
      <p:pic>
        <p:nvPicPr>
          <p:cNvPr id="46" name="图片 45" descr="32303236373535363b32303238383537333b7ba1740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3737" y="52415"/>
            <a:ext cx="45719" cy="486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0" y="191558"/>
            <a:ext cx="141287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04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模块</a:t>
            </a:r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化</a:t>
            </a:r>
            <a:endParaRPr lang="zh-CN" altLang="en-US" sz="28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048678" name="内容占位符 17"/>
          <p:cNvSpPr>
            <a:spLocks noGrp="1"/>
          </p:cNvSpPr>
          <p:nvPr/>
        </p:nvSpPr>
        <p:spPr bwMode="auto">
          <a:xfrm>
            <a:off x="443230" y="1573530"/>
            <a:ext cx="9911080" cy="475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模块开启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/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关闭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#[cfg(feature = "user")]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#[cfg(not(feature = "user"))]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通过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feature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机制控制模块的功能是否生效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在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user不是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feature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的情况下，操作者拥有所有权限，不受用户权限管理的限制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使用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Cargo.toml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控制是否启用用户管理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机制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核心功能实现在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user.rs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中，其他文件中的部分只负责与其功能相关的部分，而且大多只是对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user.rs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中的方法的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适当调用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marL="0" indent="0" algn="l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27165" y="327025"/>
            <a:ext cx="5295900" cy="2603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71155" y="4405313"/>
            <a:ext cx="4138930" cy="24257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635"/>
            <a:ext cx="12192000" cy="4557395"/>
          </a:xfrm>
          <a:prstGeom prst="rect">
            <a:avLst/>
          </a:prstGeom>
          <a:solidFill>
            <a:srgbClr val="6D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915535" y="194310"/>
            <a:ext cx="9747250" cy="3948430"/>
            <a:chOff x="4909" y="856"/>
            <a:chExt cx="15350" cy="6218"/>
          </a:xfrm>
        </p:grpSpPr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4909" y="856"/>
              <a:ext cx="1535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7200" dirty="0">
                <a:solidFill>
                  <a:schemeClr val="bg1"/>
                </a:solidFill>
                <a:latin typeface="汉仪颜楷简" panose="00020600040101010101" charset="-122"/>
                <a:ea typeface="汉仪颜楷简" panose="00020600040101010101" charset="-122"/>
                <a:cs typeface="汉仪颜楷简" panose="00020600040101010101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10213" y="6349"/>
              <a:ext cx="92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4835" y="5151132"/>
            <a:ext cx="340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汇报人：张英奇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0750" y="1891030"/>
            <a:ext cx="8150860" cy="2193290"/>
            <a:chOff x="618" y="3528"/>
            <a:chExt cx="12836" cy="3454"/>
          </a:xfrm>
        </p:grpSpPr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618" y="3528"/>
              <a:ext cx="123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Kaiti SC Regular" panose="02010600040101010101" charset="-122"/>
                  <a:ea typeface="Kaiti SC Regular" panose="02010600040101010101" charset="-122"/>
                  <a:sym typeface="+mn-ea"/>
                </a:rPr>
                <a:t>感谢各位聆听</a:t>
              </a:r>
              <a:endParaRPr lang="zh-CN" altLang="en-US" sz="7200" dirty="0">
                <a:solidFill>
                  <a:schemeClr val="bg1"/>
                </a:solidFill>
                <a:latin typeface="Kaiti SC Regular" panose="02010600040101010101" charset="-122"/>
                <a:ea typeface="Kaiti SC Regular" panose="02010600040101010101" charset="-122"/>
                <a:cs typeface="汉仪颜楷简" panose="00020600040101010101" charset="-122"/>
                <a:sym typeface="+mn-ea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7"/>
              </p:custDataLst>
            </p:nvPr>
          </p:nvCxnSpPr>
          <p:spPr>
            <a:xfrm flipV="1">
              <a:off x="1154" y="5618"/>
              <a:ext cx="12300" cy="37"/>
            </a:xfrm>
            <a:prstGeom prst="line">
              <a:avLst/>
            </a:prstGeom>
            <a:ln w="254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2136" y="6160"/>
              <a:ext cx="926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9.xml><?xml version="1.0" encoding="utf-8"?>
<p:tagLst xmlns:p="http://schemas.openxmlformats.org/presentationml/2006/main">
  <p:tag name="COMMONDATA" val="eyJoZGlkIjoiMDRkMWFiNWY1M2I0YmM0NDNhZGZhYjkyOWY5YTQxMWQifQ=="/>
  <p:tag name="KSO_WPP_MARK_KEY" val="355195df-13ce-42d4-927f-db00d69666a5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宽屏</PresentationFormat>
  <Paragraphs>100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Kaiti SC Bold</vt:lpstr>
      <vt:lpstr>黑体</vt:lpstr>
      <vt:lpstr>Times New Roman</vt:lpstr>
      <vt:lpstr>Arial Black</vt:lpstr>
      <vt:lpstr>华文中宋</vt:lpstr>
      <vt:lpstr>思源黑体 Light</vt:lpstr>
      <vt:lpstr>思源黑体 Medium</vt:lpstr>
      <vt:lpstr>汉仪颜楷简</vt:lpstr>
      <vt:lpstr>Kaiti SC Regular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Z_150</cp:lastModifiedBy>
  <cp:revision>257</cp:revision>
  <dcterms:created xsi:type="dcterms:W3CDTF">2023-08-31T21:38:00Z</dcterms:created>
  <dcterms:modified xsi:type="dcterms:W3CDTF">2023-11-22T01:22:54Z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3FA2376B64374A988C546180AAA34EE0_13</vt:lpwstr>
  </property>
</Properties>
</file>