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55"/>
  </p:normalViewPr>
  <p:slideViewPr>
    <p:cSldViewPr snapToGrid="0">
      <p:cViewPr varScale="1">
        <p:scale>
          <a:sx n="117" d="100"/>
          <a:sy n="117" d="100"/>
        </p:scale>
        <p:origin x="6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9C80-95A8-ABF5-FD2A-290D6934B77F}"/>
              </a:ext>
            </a:extLst>
          </p:cNvPr>
          <p:cNvSpPr>
            <a:spLocks noGrp="1"/>
          </p:cNvSpPr>
          <p:nvPr>
            <p:ph type="ctrTitle"/>
          </p:nvPr>
        </p:nvSpPr>
        <p:spPr>
          <a:xfrm>
            <a:off x="2231371" y="1986350"/>
            <a:ext cx="7766936" cy="1646302"/>
          </a:xfrm>
        </p:spPr>
        <p:txBody>
          <a:bodyPr/>
          <a:lstStyle/>
          <a:p>
            <a:r>
              <a:rPr lang="en-US" dirty="0"/>
              <a:t>Timed Lock Box</a:t>
            </a:r>
          </a:p>
        </p:txBody>
      </p:sp>
      <p:sp>
        <p:nvSpPr>
          <p:cNvPr id="3" name="Subtitle 2">
            <a:extLst>
              <a:ext uri="{FF2B5EF4-FFF2-40B4-BE49-F238E27FC236}">
                <a16:creationId xmlns:a16="http://schemas.microsoft.com/office/drawing/2014/main" id="{E7B1770A-166F-8559-4360-26692139FCFB}"/>
              </a:ext>
            </a:extLst>
          </p:cNvPr>
          <p:cNvSpPr>
            <a:spLocks noGrp="1"/>
          </p:cNvSpPr>
          <p:nvPr>
            <p:ph type="subTitle" idx="1"/>
          </p:nvPr>
        </p:nvSpPr>
        <p:spPr>
          <a:xfrm>
            <a:off x="2193693" y="3502383"/>
            <a:ext cx="7766936" cy="1096899"/>
          </a:xfrm>
        </p:spPr>
        <p:txBody>
          <a:bodyPr/>
          <a:lstStyle/>
          <a:p>
            <a:r>
              <a:rPr lang="en-US" dirty="0"/>
              <a:t>Yingqi Chen</a:t>
            </a:r>
          </a:p>
        </p:txBody>
      </p:sp>
      <p:pic>
        <p:nvPicPr>
          <p:cNvPr id="5" name="Picture 4" descr="A wooden box with wires and switches&#10;&#10;Description automatically generated">
            <a:extLst>
              <a:ext uri="{FF2B5EF4-FFF2-40B4-BE49-F238E27FC236}">
                <a16:creationId xmlns:a16="http://schemas.microsoft.com/office/drawing/2014/main" id="{122ABD46-C332-83A6-F121-76A12D6A954E}"/>
              </a:ext>
            </a:extLst>
          </p:cNvPr>
          <p:cNvPicPr>
            <a:picLocks noChangeAspect="1"/>
          </p:cNvPicPr>
          <p:nvPr/>
        </p:nvPicPr>
        <p:blipFill>
          <a:blip r:embed="rId2"/>
          <a:stretch>
            <a:fillRect/>
          </a:stretch>
        </p:blipFill>
        <p:spPr>
          <a:xfrm>
            <a:off x="294636" y="950099"/>
            <a:ext cx="4718383" cy="4811035"/>
          </a:xfrm>
          <a:prstGeom prst="rect">
            <a:avLst/>
          </a:prstGeom>
        </p:spPr>
      </p:pic>
    </p:spTree>
    <p:extLst>
      <p:ext uri="{BB962C8B-B14F-4D97-AF65-F5344CB8AC3E}">
        <p14:creationId xmlns:p14="http://schemas.microsoft.com/office/powerpoint/2010/main" val="250650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C426-555B-035A-50B7-FB6E88DA4DCD}"/>
              </a:ext>
            </a:extLst>
          </p:cNvPr>
          <p:cNvSpPr>
            <a:spLocks noGrp="1"/>
          </p:cNvSpPr>
          <p:nvPr>
            <p:ph type="title"/>
          </p:nvPr>
        </p:nvSpPr>
        <p:spPr/>
        <p:txBody>
          <a:bodyPr/>
          <a:lstStyle/>
          <a:p>
            <a:r>
              <a:rPr lang="en-US" dirty="0"/>
              <a:t>What it is?</a:t>
            </a:r>
          </a:p>
        </p:txBody>
      </p:sp>
      <p:sp>
        <p:nvSpPr>
          <p:cNvPr id="3" name="Content Placeholder 2">
            <a:extLst>
              <a:ext uri="{FF2B5EF4-FFF2-40B4-BE49-F238E27FC236}">
                <a16:creationId xmlns:a16="http://schemas.microsoft.com/office/drawing/2014/main" id="{3F6DEDB3-DF5D-0E37-9FE7-E35D237E5B43}"/>
              </a:ext>
            </a:extLst>
          </p:cNvPr>
          <p:cNvSpPr>
            <a:spLocks noGrp="1"/>
          </p:cNvSpPr>
          <p:nvPr>
            <p:ph idx="1"/>
          </p:nvPr>
        </p:nvSpPr>
        <p:spPr/>
        <p:txBody>
          <a:bodyPr/>
          <a:lstStyle/>
          <a:p>
            <a:r>
              <a:rPr lang="en-US" dirty="0"/>
              <a:t>This is a timed lock box for procrastinator to lock their phone while they are aiming for focusing on other important priority tasks</a:t>
            </a:r>
          </a:p>
          <a:p>
            <a:r>
              <a:rPr lang="en-US" dirty="0"/>
              <a:t>Motivation: Friend talk inspiration regarding how expensive a timed lock box need from Amazon ($40 ~ $50) </a:t>
            </a:r>
            <a:r>
              <a:rPr lang="en-US" dirty="0">
                <a:sym typeface="Wingdings" pitchFamily="2" charset="2"/>
              </a:rPr>
              <a:t> Why not to build one then?</a:t>
            </a:r>
          </a:p>
          <a:p>
            <a:r>
              <a:rPr lang="en-US" dirty="0">
                <a:sym typeface="Wingdings" pitchFamily="2" charset="2"/>
              </a:rPr>
              <a:t>User can see the OLED display to set the timer.</a:t>
            </a:r>
          </a:p>
          <a:p>
            <a:r>
              <a:rPr lang="en-US" dirty="0">
                <a:sym typeface="Wingdings" pitchFamily="2" charset="2"/>
              </a:rPr>
              <a:t>User can use rolling encoder to adjust </a:t>
            </a:r>
            <a:r>
              <a:rPr lang="en-US" dirty="0" err="1">
                <a:sym typeface="Wingdings" pitchFamily="2" charset="2"/>
              </a:rPr>
              <a:t>hour:minute:seconds</a:t>
            </a:r>
            <a:r>
              <a:rPr lang="en-US" dirty="0">
                <a:sym typeface="Wingdings" pitchFamily="2" charset="2"/>
              </a:rPr>
              <a:t> independently.</a:t>
            </a:r>
          </a:p>
          <a:p>
            <a:r>
              <a:rPr lang="en-US" dirty="0">
                <a:sym typeface="Wingdings" pitchFamily="2" charset="2"/>
              </a:rPr>
              <a:t>When click the button, user is able to see the timer start counting down.</a:t>
            </a:r>
          </a:p>
          <a:p>
            <a:r>
              <a:rPr lang="en-US" dirty="0">
                <a:sym typeface="Wingdings" pitchFamily="2" charset="2"/>
              </a:rPr>
              <a:t>User can use emergency function to unlock the box.</a:t>
            </a:r>
          </a:p>
          <a:p>
            <a:r>
              <a:rPr lang="en-US" dirty="0">
                <a:sym typeface="Wingdings" pitchFamily="2" charset="2"/>
              </a:rPr>
              <a:t>User can visualize seeing 3 servos speed differences to indicate current time left.</a:t>
            </a:r>
          </a:p>
        </p:txBody>
      </p:sp>
    </p:spTree>
    <p:extLst>
      <p:ext uri="{BB962C8B-B14F-4D97-AF65-F5344CB8AC3E}">
        <p14:creationId xmlns:p14="http://schemas.microsoft.com/office/powerpoint/2010/main" val="200278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AA21-E706-F898-888C-35F0AF49785B}"/>
              </a:ext>
            </a:extLst>
          </p:cNvPr>
          <p:cNvSpPr>
            <a:spLocks noGrp="1"/>
          </p:cNvSpPr>
          <p:nvPr>
            <p:ph type="title"/>
          </p:nvPr>
        </p:nvSpPr>
        <p:spPr/>
        <p:txBody>
          <a:bodyPr/>
          <a:lstStyle/>
          <a:p>
            <a:r>
              <a:rPr lang="en-US" dirty="0"/>
              <a:t>Implementation Process</a:t>
            </a:r>
          </a:p>
        </p:txBody>
      </p:sp>
      <p:sp>
        <p:nvSpPr>
          <p:cNvPr id="3" name="Content Placeholder 2">
            <a:extLst>
              <a:ext uri="{FF2B5EF4-FFF2-40B4-BE49-F238E27FC236}">
                <a16:creationId xmlns:a16="http://schemas.microsoft.com/office/drawing/2014/main" id="{5E087322-AD1B-D480-BE38-4012C919D2D6}"/>
              </a:ext>
            </a:extLst>
          </p:cNvPr>
          <p:cNvSpPr>
            <a:spLocks noGrp="1"/>
          </p:cNvSpPr>
          <p:nvPr>
            <p:ph idx="1"/>
          </p:nvPr>
        </p:nvSpPr>
        <p:spPr/>
        <p:txBody>
          <a:bodyPr/>
          <a:lstStyle/>
          <a:p>
            <a:r>
              <a:rPr lang="en-US" dirty="0"/>
              <a:t>Starting with basic I2C connection to test out OLED display</a:t>
            </a:r>
          </a:p>
          <a:p>
            <a:pPr lvl="1"/>
            <a:r>
              <a:rPr lang="en-US" dirty="0"/>
              <a:t>Connection with the right address</a:t>
            </a:r>
          </a:p>
          <a:p>
            <a:pPr lvl="1"/>
            <a:r>
              <a:rPr lang="en-US" dirty="0"/>
              <a:t>Figuring out element display via bitmap (binary codes)</a:t>
            </a:r>
          </a:p>
          <a:p>
            <a:pPr lvl="1"/>
            <a:r>
              <a:rPr lang="en-US" dirty="0"/>
              <a:t>Cleaning display problem</a:t>
            </a:r>
          </a:p>
          <a:p>
            <a:pPr lvl="2"/>
            <a:r>
              <a:rPr lang="en-US" dirty="0"/>
              <a:t>Using library </a:t>
            </a:r>
            <a:r>
              <a:rPr lang="en-US" dirty="0" err="1"/>
              <a:t>GFXcanvas</a:t>
            </a:r>
            <a:r>
              <a:rPr lang="en-US" dirty="0"/>
              <a:t> to separate different segment and being able to clean the pixels independently.</a:t>
            </a:r>
          </a:p>
        </p:txBody>
      </p:sp>
      <p:pic>
        <p:nvPicPr>
          <p:cNvPr id="4" name="Picture 3">
            <a:extLst>
              <a:ext uri="{FF2B5EF4-FFF2-40B4-BE49-F238E27FC236}">
                <a16:creationId xmlns:a16="http://schemas.microsoft.com/office/drawing/2014/main" id="{4969D34C-0F29-3F50-1EA5-BC6FB2F191BB}"/>
              </a:ext>
            </a:extLst>
          </p:cNvPr>
          <p:cNvPicPr>
            <a:picLocks noChangeAspect="1"/>
          </p:cNvPicPr>
          <p:nvPr/>
        </p:nvPicPr>
        <p:blipFill>
          <a:blip r:embed="rId2"/>
          <a:stretch>
            <a:fillRect/>
          </a:stretch>
        </p:blipFill>
        <p:spPr>
          <a:xfrm>
            <a:off x="631046" y="4191511"/>
            <a:ext cx="4573904" cy="2666489"/>
          </a:xfrm>
          <a:prstGeom prst="rect">
            <a:avLst/>
          </a:prstGeom>
        </p:spPr>
      </p:pic>
      <p:pic>
        <p:nvPicPr>
          <p:cNvPr id="5" name="Picture 4">
            <a:extLst>
              <a:ext uri="{FF2B5EF4-FFF2-40B4-BE49-F238E27FC236}">
                <a16:creationId xmlns:a16="http://schemas.microsoft.com/office/drawing/2014/main" id="{FC15891B-6056-57E4-6EA2-17EFA19B5243}"/>
              </a:ext>
            </a:extLst>
          </p:cNvPr>
          <p:cNvPicPr>
            <a:picLocks noChangeAspect="1"/>
          </p:cNvPicPr>
          <p:nvPr/>
        </p:nvPicPr>
        <p:blipFill>
          <a:blip r:embed="rId3"/>
          <a:stretch>
            <a:fillRect/>
          </a:stretch>
        </p:blipFill>
        <p:spPr>
          <a:xfrm>
            <a:off x="5255250" y="4545599"/>
            <a:ext cx="6611140" cy="1958311"/>
          </a:xfrm>
          <a:prstGeom prst="rect">
            <a:avLst/>
          </a:prstGeom>
        </p:spPr>
      </p:pic>
    </p:spTree>
    <p:extLst>
      <p:ext uri="{BB962C8B-B14F-4D97-AF65-F5344CB8AC3E}">
        <p14:creationId xmlns:p14="http://schemas.microsoft.com/office/powerpoint/2010/main" val="241870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33BB-4778-F50B-2121-3CE0DD76C227}"/>
              </a:ext>
            </a:extLst>
          </p:cNvPr>
          <p:cNvSpPr>
            <a:spLocks noGrp="1"/>
          </p:cNvSpPr>
          <p:nvPr>
            <p:ph type="title"/>
          </p:nvPr>
        </p:nvSpPr>
        <p:spPr/>
        <p:txBody>
          <a:bodyPr/>
          <a:lstStyle/>
          <a:p>
            <a:r>
              <a:rPr lang="en-US" dirty="0"/>
              <a:t>Implementation Process – cont.</a:t>
            </a:r>
          </a:p>
        </p:txBody>
      </p:sp>
      <p:sp>
        <p:nvSpPr>
          <p:cNvPr id="3" name="Content Placeholder 2">
            <a:extLst>
              <a:ext uri="{FF2B5EF4-FFF2-40B4-BE49-F238E27FC236}">
                <a16:creationId xmlns:a16="http://schemas.microsoft.com/office/drawing/2014/main" id="{63B22828-8299-C604-2818-CFA93A603CEA}"/>
              </a:ext>
            </a:extLst>
          </p:cNvPr>
          <p:cNvSpPr>
            <a:spLocks noGrp="1"/>
          </p:cNvSpPr>
          <p:nvPr>
            <p:ph idx="1"/>
          </p:nvPr>
        </p:nvSpPr>
        <p:spPr/>
        <p:txBody>
          <a:bodyPr/>
          <a:lstStyle/>
          <a:p>
            <a:r>
              <a:rPr lang="en-US" dirty="0"/>
              <a:t>Rolling encoder implementation with correct clockwise and counter- clockwise</a:t>
            </a:r>
          </a:p>
          <a:p>
            <a:pPr lvl="1"/>
            <a:r>
              <a:rPr kumimoji="0" lang="en-US" sz="16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It takes 3 states, not 2 states where the mid point of the rolling itself also made impact (found from tutorials explanation of how the rolling encoder works for PWM)</a:t>
            </a:r>
          </a:p>
          <a:p>
            <a:pPr lvl="1"/>
            <a:r>
              <a:rPr lang="en-US" dirty="0">
                <a:solidFill>
                  <a:prstClr val="black">
                    <a:lumMod val="75000"/>
                    <a:lumOff val="25000"/>
                  </a:prstClr>
                </a:solidFill>
                <a:latin typeface="Trebuchet MS" panose="020B0603020202020204"/>
              </a:rPr>
              <a:t>Issue: the OLED display does not compatible with regular GPIO rolling encoder </a:t>
            </a:r>
            <a:r>
              <a:rPr lang="en-US" dirty="0">
                <a:solidFill>
                  <a:prstClr val="black">
                    <a:lumMod val="75000"/>
                    <a:lumOff val="25000"/>
                  </a:prstClr>
                </a:solidFill>
                <a:latin typeface="Trebuchet MS" panose="020B0603020202020204"/>
                <a:sym typeface="Wingdings" pitchFamily="2" charset="2"/>
              </a:rPr>
              <a:t> using interrupt to solve.</a:t>
            </a:r>
            <a:endParaRPr lang="en-US" dirty="0"/>
          </a:p>
          <a:p>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Using additional library of pressing event &lt;</a:t>
            </a:r>
            <a:r>
              <a:rPr kumimoji="0" lang="en-US" sz="1800" b="0" i="0" u="none" strike="noStrike" kern="1200" cap="none" spc="0" normalizeH="0" baseline="0" noProof="0" dirty="0" err="1">
                <a:ln>
                  <a:noFill/>
                </a:ln>
                <a:solidFill>
                  <a:prstClr val="black">
                    <a:lumMod val="75000"/>
                    <a:lumOff val="25000"/>
                  </a:prstClr>
                </a:solidFill>
                <a:effectLst/>
                <a:uLnTx/>
                <a:uFillTx/>
                <a:latin typeface="Trebuchet MS" panose="020B0603020202020204"/>
                <a:ea typeface="+mn-ea"/>
                <a:cs typeface="+mn-cs"/>
              </a:rPr>
              <a:t>BfButton.h</a:t>
            </a: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&gt; to identify single push, long push, double push, </a:t>
            </a:r>
            <a:r>
              <a:rPr kumimoji="0" lang="en-US" sz="1800" b="0" i="0" u="none" strike="noStrike" kern="1200" cap="none" spc="0" normalizeH="0" baseline="0" noProof="0" dirty="0" err="1">
                <a:ln>
                  <a:noFill/>
                </a:ln>
                <a:solidFill>
                  <a:prstClr val="black">
                    <a:lumMod val="75000"/>
                    <a:lumOff val="25000"/>
                  </a:prstClr>
                </a:solidFill>
                <a:effectLst/>
                <a:uLnTx/>
                <a:uFillTx/>
                <a:latin typeface="Trebuchet MS" panose="020B0603020202020204"/>
                <a:ea typeface="+mn-ea"/>
                <a:cs typeface="+mn-cs"/>
              </a:rPr>
              <a:t>etc</a:t>
            </a: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sym typeface="Wingdings" pitchFamily="2" charset="2"/>
              </a:rPr>
              <a:t> for detecting countdown vs. using emergency feature.</a:t>
            </a:r>
          </a:p>
          <a:p>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Implemented continuous rotation servos to indicate current time status.</a:t>
            </a:r>
          </a:p>
          <a:p>
            <a:pPr lvl="1"/>
            <a:r>
              <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Hard to find the initial position and full </a:t>
            </a:r>
            <a:r>
              <a:rPr lang="en-US" dirty="0">
                <a:solidFill>
                  <a:prstClr val="black">
                    <a:lumMod val="75000"/>
                    <a:lumOff val="25000"/>
                  </a:prstClr>
                </a:solidFill>
                <a:latin typeface="Trebuchet MS" panose="020B0603020202020204"/>
              </a:rPr>
              <a:t>round time interval.</a:t>
            </a:r>
            <a:endParaRPr kumimoji="0" lang="en-US"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457200" marR="0" lvl="1" indent="0" algn="l" defTabSz="457200" rtl="0" eaLnBrk="1" fontAlgn="auto" latinLnBrk="0" hangingPunct="1">
              <a:lnSpc>
                <a:spcPct val="100000"/>
              </a:lnSpc>
              <a:spcBef>
                <a:spcPts val="1000"/>
              </a:spcBef>
              <a:spcAft>
                <a:spcPts val="0"/>
              </a:spcAft>
              <a:buClr>
                <a:srgbClr val="90C226"/>
              </a:buClr>
              <a:buSzPct val="80000"/>
              <a:buNone/>
              <a:tabLst/>
              <a:defRPr/>
            </a:pPr>
            <a:endParaRPr lang="en-US" dirty="0">
              <a:solidFill>
                <a:prstClr val="black">
                  <a:lumMod val="75000"/>
                  <a:lumOff val="25000"/>
                </a:prstClr>
              </a:solidFill>
              <a:latin typeface="Trebuchet MS" panose="020B0603020202020204"/>
            </a:endParaRPr>
          </a:p>
          <a:p>
            <a:pPr marL="457200" marR="0" lvl="1" indent="0" algn="l" defTabSz="457200" rtl="0" eaLnBrk="1" fontAlgn="auto" latinLnBrk="0" hangingPunct="1">
              <a:lnSpc>
                <a:spcPct val="100000"/>
              </a:lnSpc>
              <a:spcBef>
                <a:spcPts val="1000"/>
              </a:spcBef>
              <a:spcAft>
                <a:spcPts val="0"/>
              </a:spcAft>
              <a:buClr>
                <a:srgbClr val="90C226"/>
              </a:buClr>
              <a:buSzPct val="80000"/>
              <a:buNone/>
              <a:tabLst/>
              <a:defRPr/>
            </a:pPr>
            <a:endParaRPr kumimoji="0" lang="en-US" sz="16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lvl="1"/>
            <a:endParaRPr lang="en-US" dirty="0"/>
          </a:p>
          <a:p>
            <a:pPr marL="457200" lvl="1" indent="0">
              <a:buNone/>
            </a:pPr>
            <a:endParaRPr lang="en-US" dirty="0"/>
          </a:p>
        </p:txBody>
      </p:sp>
    </p:spTree>
    <p:extLst>
      <p:ext uri="{BB962C8B-B14F-4D97-AF65-F5344CB8AC3E}">
        <p14:creationId xmlns:p14="http://schemas.microsoft.com/office/powerpoint/2010/main" val="137396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772F-D1D9-3AE8-8B0D-BDEA7C2743AC}"/>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B720589-550C-7AFA-4B7D-436130CF52C1}"/>
              </a:ext>
            </a:extLst>
          </p:cNvPr>
          <p:cNvSpPr>
            <a:spLocks noGrp="1"/>
          </p:cNvSpPr>
          <p:nvPr>
            <p:ph idx="1"/>
          </p:nvPr>
        </p:nvSpPr>
        <p:spPr/>
        <p:txBody>
          <a:bodyPr/>
          <a:lstStyle/>
          <a:p>
            <a:r>
              <a:rPr lang="en-US" dirty="0"/>
              <a:t>Was trying to use servos to indicate current time position, but IT IS the continuous rotation servo, hard to find the current position degree. So instead, using the speed to indicate current time left.</a:t>
            </a:r>
          </a:p>
          <a:p>
            <a:pPr lvl="1"/>
            <a:r>
              <a:rPr lang="en-US" dirty="0"/>
              <a:t>Running from full speed to slower state and to stop while the timer hit 0:0:0. </a:t>
            </a:r>
          </a:p>
          <a:p>
            <a:r>
              <a:rPr lang="en-US" dirty="0"/>
              <a:t>When doing </a:t>
            </a:r>
            <a:r>
              <a:rPr lang="en-US" dirty="0" err="1"/>
              <a:t>display.clear</a:t>
            </a:r>
            <a:r>
              <a:rPr lang="en-US" dirty="0"/>
              <a:t>(), it clears the whole canvas. Seeking a method to separate the sections and being able to clean each section separately.</a:t>
            </a:r>
          </a:p>
          <a:p>
            <a:r>
              <a:rPr lang="en-US" dirty="0"/>
              <a:t>The OLED display does not work while I connect to a 9v battery to run button pressed. Need to connect to the laptop to fully functional.</a:t>
            </a:r>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38208662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405</Words>
  <Application>Microsoft Macintosh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Trebuchet MS</vt:lpstr>
      <vt:lpstr>Wingdings</vt:lpstr>
      <vt:lpstr>Wingdings 3</vt:lpstr>
      <vt:lpstr>Facet</vt:lpstr>
      <vt:lpstr>Timed Lock Box</vt:lpstr>
      <vt:lpstr>What it is?</vt:lpstr>
      <vt:lpstr>Implementation Process</vt:lpstr>
      <vt:lpstr>Implementation Process – cont.</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 Yingqi</dc:creator>
  <cp:lastModifiedBy>Chen, Yingqi</cp:lastModifiedBy>
  <cp:revision>3</cp:revision>
  <dcterms:created xsi:type="dcterms:W3CDTF">2024-12-11T11:45:25Z</dcterms:created>
  <dcterms:modified xsi:type="dcterms:W3CDTF">2024-12-11T12:58:41Z</dcterms:modified>
</cp:coreProperties>
</file>