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4" r:id="rId4"/>
    <p:sldId id="411" r:id="rId6"/>
    <p:sldId id="415" r:id="rId7"/>
    <p:sldId id="416" r:id="rId8"/>
    <p:sldId id="417" r:id="rId9"/>
    <p:sldId id="420" r:id="rId10"/>
    <p:sldId id="436" r:id="rId11"/>
    <p:sldId id="438" r:id="rId12"/>
    <p:sldId id="422" r:id="rId13"/>
    <p:sldId id="439" r:id="rId14"/>
    <p:sldId id="440" r:id="rId15"/>
    <p:sldId id="441" r:id="rId16"/>
    <p:sldId id="442" r:id="rId17"/>
    <p:sldId id="426" r:id="rId18"/>
    <p:sldId id="443" r:id="rId19"/>
    <p:sldId id="444" r:id="rId20"/>
    <p:sldId id="430" r:id="rId21"/>
    <p:sldId id="445" r:id="rId22"/>
    <p:sldId id="43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8385;&#29256;-60\\28\subject_holdright_237,189,7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6604318" y="4110038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4319" y="2934654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747828" y="4113848"/>
            <a:ext cx="4518660" cy="49022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856413" y="4418965"/>
            <a:ext cx="2011680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856413" y="4893945"/>
            <a:ext cx="2011680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6856730" y="3603625"/>
            <a:ext cx="4352290" cy="43497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6848793" y="2291715"/>
            <a:ext cx="4359910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96160"/>
            <a:ext cx="1620202" cy="126184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96160"/>
            <a:ext cx="1620202" cy="1261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marL="0" indent="0" algn="ctr">
              <a:buNone/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1163955" y="3845560"/>
            <a:ext cx="5767705" cy="36830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image" Target="../media/image10.png"/><Relationship Id="rId1" Type="http://schemas.openxmlformats.org/officeDocument/2006/relationships/tags" Target="../tags/tag22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0.xml"/><Relationship Id="rId5" Type="http://schemas.openxmlformats.org/officeDocument/2006/relationships/image" Target="../media/image11.png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4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4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3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tags" Target="../tags/tag2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0" Type="http://schemas.openxmlformats.org/officeDocument/2006/relationships/notesSlide" Target="../notesSlides/notesSlide1.xml"/><Relationship Id="rId3" Type="http://schemas.openxmlformats.org/officeDocument/2006/relationships/tags" Target="../tags/tag149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5.xml"/><Relationship Id="rId12" Type="http://schemas.openxmlformats.org/officeDocument/2006/relationships/image" Target="../media/image6.png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14.xml"/><Relationship Id="rId2" Type="http://schemas.openxmlformats.org/officeDocument/2006/relationships/tags" Target="../tags/tag200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5.xml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>
            <p:custDataLst>
              <p:tags r:id="rId1"/>
            </p:custDataLst>
          </p:nvPr>
        </p:nvSpPr>
        <p:spPr>
          <a:xfrm>
            <a:off x="6699568" y="2253933"/>
            <a:ext cx="1704975" cy="68072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0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第二组</a:t>
            </a:r>
            <a:endParaRPr lang="zh-CN" altLang="en-US" sz="40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洪崇钦、蔡锦富、郑丽凝、黄裕香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泰坦尼克号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数据可视化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720090" y="725170"/>
            <a:ext cx="5616575" cy="19392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由直方图可以看出年龄较高和年龄较低的存活率较高，而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20-40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年龄段的乘客生存和死亡的人相差不多（生存下来的原因是他们存活能力较强，而死亡的原因可能是他们为了救助老人和小孩）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295" y="2664460"/>
            <a:ext cx="4556125" cy="4194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3865" y="2664460"/>
            <a:ext cx="4304665" cy="4194175"/>
          </a:xfrm>
          <a:prstGeom prst="rect">
            <a:avLst/>
          </a:prstGeom>
        </p:spPr>
      </p:pic>
      <p:sp>
        <p:nvSpPr>
          <p:cNvPr id="10" name="Title 6"/>
          <p:cNvSpPr txBox="1"/>
          <p:nvPr>
            <p:custDataLst>
              <p:tags r:id="rId11"/>
            </p:custDataLst>
          </p:nvPr>
        </p:nvSpPr>
        <p:spPr>
          <a:xfrm>
            <a:off x="6497320" y="725805"/>
            <a:ext cx="5144770" cy="1938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zh-CN" altLang="en-US" sz="2000" spc="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 = sns.FacetGrid(train_df,col='Survived')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g.map(plt.hist,'Age',bins=20)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6"/>
          <p:cNvSpPr txBox="1"/>
          <p:nvPr>
            <p:custDataLst>
              <p:tags r:id="rId12"/>
            </p:custDataLst>
          </p:nvPr>
        </p:nvSpPr>
        <p:spPr>
          <a:xfrm>
            <a:off x="720090" y="0"/>
            <a:ext cx="10751185" cy="7480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04.</a:t>
            </a:r>
            <a:r>
              <a:rPr lang="zh-CN" altLang="en-US" sz="44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——Age</a:t>
            </a:r>
            <a:endParaRPr altLang="zh-CN" sz="4400" b="1" spc="3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0" y="4135120"/>
            <a:ext cx="12192000" cy="272288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rm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 err="1">
              <a:solidFill>
                <a:srgbClr val="D3DBE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454628" y="4135245"/>
            <a:ext cx="11281999" cy="7480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04.</a:t>
            </a:r>
            <a:r>
              <a:rPr lang="zh-CN" altLang="en-US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——Pclass</a:t>
            </a:r>
            <a:endParaRPr altLang="zh-CN" sz="44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462280" y="4883785"/>
            <a:ext cx="11275060" cy="1775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由直方图可以看出，地位越高存活率越高</a:t>
            </a:r>
            <a:endParaRPr lang="zh-CN" altLang="en-US" sz="2000" b="1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 = sns.FacetGrid(train_df,col='Survived',row='Pclass',size=2.2,aspect=3.8)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grid.map(plt.hist,'Age',alpha=.5,bins=20)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grid.add_legend()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6375" y="267335"/>
            <a:ext cx="11815445" cy="36074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052146" cy="6858000"/>
          </a:xfrm>
          <a:prstGeom prst="rect">
            <a:avLst/>
          </a:prstGeom>
          <a:solidFill>
            <a:srgbClr val="221F19"/>
          </a:solidFill>
          <a:ln w="12700" cap="flat" cmpd="sng" algn="ctr">
            <a:solidFill>
              <a:srgbClr val="ECBD49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361940" y="1804035"/>
            <a:ext cx="6372860" cy="44456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178435"/>
            <a:ext cx="4788535" cy="6389370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4051903" y="125"/>
            <a:ext cx="11281999" cy="7480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8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04.</a:t>
            </a:r>
            <a:r>
              <a:rPr lang="zh-CN" altLang="en-US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r>
              <a:rPr altLang="zh-CN" sz="44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——Embarked</a:t>
            </a:r>
            <a:endParaRPr altLang="zh-CN" sz="44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5361940" y="1832610"/>
            <a:ext cx="6372225" cy="4416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由三个折线图可以得出：女性无论在哪个港口登船，其存活率都高于男性；不同港口的存活率由高到低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C&gt;Q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&gt;S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grid=sns.FacetGrid(train_df,row='Embarked',size=2.2,aspect=1.6)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grid.map(sns.pointplot,'Pclass','Survived','Sex',palette='deep',hue_order=["female","male"])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grid.add_legend()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60818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3790315" y="1655445"/>
            <a:ext cx="4627245" cy="43173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由直方图可看出女性的存活率高于男性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grid=sns.FacetGrid(train_df,row='Embarked',col='Survived',size=2.2,aspect=1.6)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grid.map(sns.barplot,'Sex','Fare',alpha=.6,ci=None,order=['female','male'])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grid.add_legend()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8"/>
            </p:custDataLst>
          </p:nvPr>
        </p:nvSpPr>
        <p:spPr>
          <a:xfrm>
            <a:off x="3554730" y="0"/>
            <a:ext cx="5097780" cy="10483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6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04.</a:t>
            </a: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r>
              <a:rPr altLang="zh-CN" sz="36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——Sex</a:t>
            </a:r>
            <a:endParaRPr altLang="zh-CN" sz="36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7273636" y="6249600"/>
            <a:ext cx="288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65" y="234315"/>
            <a:ext cx="3301365" cy="6403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3145" y="234315"/>
            <a:ext cx="3266440" cy="64027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数据清洗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去除影响存活率较小的特征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famale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换成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male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换成</a:t>
            </a:r>
            <a:r>
              <a:rPr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换成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换成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Q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换成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因为后面处理数据时要求数据的类型为数值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在前面分析数据时，得出有些数据缺失或为空值，因此要对其补全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None/>
              <a:defRPr/>
            </a:pPr>
            <a:endParaRPr lang="zh-CN" altLang="en-US" sz="20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05.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数据清洗</a:t>
            </a: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去除：</a:t>
            </a: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 = train_df.drop(['Name','PassengerId','Ticket','Cabin'],axis=1)</a:t>
            </a:r>
            <a:endParaRPr lang="zh-CN" altLang="en-US" sz="20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置换：dataset['Sex'] = dataset['Sex'].map({'female':1,'male':0}).astype(int)</a:t>
            </a:r>
            <a:endParaRPr lang="zh-CN" altLang="en-US" sz="20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填充：dataset['Embarked'] = dataset['Embarked'].fillna(freq_port)</a:t>
            </a:r>
            <a:endParaRPr lang="zh-CN" altLang="en-US" sz="20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05.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数据清洗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核心代码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06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308860" y="2644775"/>
            <a:ext cx="3860165" cy="835660"/>
          </a:xfrm>
        </p:spPr>
        <p:txBody>
          <a:bodyPr/>
          <a:lstStyle/>
          <a:p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 = train_df.drop('Survived',axis=1)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Y_train = train_df['Survived']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 = test_df.drop('PassengerId',axis=1).copy()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print(X_train.shape,Y_train.shape,X_test.shape)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训练模型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random_forest = RandomForestClassifier(n_estimators=100)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random_forest.fit(X_train,Y_train)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Y_pred = random_forest.predict(X_test)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acc_random_forest = round(random_forest.score(X_train,Y_train)*100,2)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print(acc_random_forest)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</a:t>
            </a: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最终获得改模型的预测准确率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随机森林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06.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4"/>
          <p:cNvSpPr/>
          <p:nvPr>
            <p:custDataLst>
              <p:tags r:id="rId1"/>
            </p:custDataLst>
          </p:nvPr>
        </p:nvSpPr>
        <p:spPr bwMode="auto">
          <a:xfrm>
            <a:off x="1345883" y="202850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12"/>
          <p:cNvSpPr/>
          <p:nvPr>
            <p:custDataLst>
              <p:tags r:id="rId2"/>
            </p:custDataLst>
          </p:nvPr>
        </p:nvSpPr>
        <p:spPr bwMode="auto">
          <a:xfrm>
            <a:off x="2468563" y="202850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3"/>
            </p:custDataLst>
          </p:nvPr>
        </p:nvSpPr>
        <p:spPr>
          <a:xfrm>
            <a:off x="1665288" y="206660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>
            <p:custDataLst>
              <p:tags r:id="rId4"/>
            </p:custDataLst>
          </p:nvPr>
        </p:nvSpPr>
        <p:spPr bwMode="auto">
          <a:xfrm>
            <a:off x="2742248" y="195040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17"/>
          <p:cNvSpPr/>
          <p:nvPr>
            <p:custDataLst>
              <p:tags r:id="rId5"/>
            </p:custDataLst>
          </p:nvPr>
        </p:nvSpPr>
        <p:spPr bwMode="auto">
          <a:xfrm>
            <a:off x="1345883" y="280701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20"/>
          <p:cNvSpPr/>
          <p:nvPr>
            <p:custDataLst>
              <p:tags r:id="rId6"/>
            </p:custDataLst>
          </p:nvPr>
        </p:nvSpPr>
        <p:spPr bwMode="auto">
          <a:xfrm>
            <a:off x="2468563" y="280701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7"/>
            </p:custDataLst>
          </p:nvPr>
        </p:nvSpPr>
        <p:spPr>
          <a:xfrm>
            <a:off x="1665288" y="284511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8"/>
            </p:custDataLst>
          </p:nvPr>
        </p:nvSpPr>
        <p:spPr bwMode="auto">
          <a:xfrm>
            <a:off x="2742248" y="272002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代码结构概述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24"/>
          <p:cNvSpPr/>
          <p:nvPr>
            <p:custDataLst>
              <p:tags r:id="rId9"/>
            </p:custDataLst>
          </p:nvPr>
        </p:nvSpPr>
        <p:spPr bwMode="auto">
          <a:xfrm>
            <a:off x="1345883" y="35747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25"/>
          <p:cNvSpPr/>
          <p:nvPr>
            <p:custDataLst>
              <p:tags r:id="rId10"/>
            </p:custDataLst>
          </p:nvPr>
        </p:nvSpPr>
        <p:spPr bwMode="auto">
          <a:xfrm>
            <a:off x="2468563" y="35747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矩形 83"/>
          <p:cNvSpPr/>
          <p:nvPr>
            <p:custDataLst>
              <p:tags r:id="rId11"/>
            </p:custDataLst>
          </p:nvPr>
        </p:nvSpPr>
        <p:spPr>
          <a:xfrm>
            <a:off x="1665288" y="361283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12"/>
            </p:custDataLst>
          </p:nvPr>
        </p:nvSpPr>
        <p:spPr bwMode="auto">
          <a:xfrm>
            <a:off x="2742248" y="348964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分析数据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30"/>
          <p:cNvSpPr/>
          <p:nvPr>
            <p:custDataLst>
              <p:tags r:id="rId13"/>
            </p:custDataLst>
          </p:nvPr>
        </p:nvSpPr>
        <p:spPr bwMode="auto">
          <a:xfrm>
            <a:off x="1345883" y="43265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32"/>
          <p:cNvSpPr/>
          <p:nvPr>
            <p:custDataLst>
              <p:tags r:id="rId14"/>
            </p:custDataLst>
          </p:nvPr>
        </p:nvSpPr>
        <p:spPr bwMode="auto">
          <a:xfrm>
            <a:off x="2468563" y="43265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矩形 87"/>
          <p:cNvSpPr/>
          <p:nvPr>
            <p:custDataLst>
              <p:tags r:id="rId15"/>
            </p:custDataLst>
          </p:nvPr>
        </p:nvSpPr>
        <p:spPr>
          <a:xfrm>
            <a:off x="1665288" y="43646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6"/>
            </p:custDataLst>
          </p:nvPr>
        </p:nvSpPr>
        <p:spPr bwMode="auto">
          <a:xfrm>
            <a:off x="2742248" y="425926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数据可视化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36"/>
          <p:cNvSpPr/>
          <p:nvPr>
            <p:custDataLst>
              <p:tags r:id="rId17"/>
            </p:custDataLst>
          </p:nvPr>
        </p:nvSpPr>
        <p:spPr bwMode="auto">
          <a:xfrm>
            <a:off x="1345883" y="5096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37"/>
          <p:cNvSpPr/>
          <p:nvPr>
            <p:custDataLst>
              <p:tags r:id="rId18"/>
            </p:custDataLst>
          </p:nvPr>
        </p:nvSpPr>
        <p:spPr bwMode="auto">
          <a:xfrm>
            <a:off x="2468563" y="5096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>
            <p:custDataLst>
              <p:tags r:id="rId19"/>
            </p:custDataLst>
          </p:nvPr>
        </p:nvSpPr>
        <p:spPr>
          <a:xfrm>
            <a:off x="1665288" y="5134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>
            <p:custDataLst>
              <p:tags r:id="rId20"/>
            </p:custDataLst>
          </p:nvPr>
        </p:nvSpPr>
        <p:spPr bwMode="auto">
          <a:xfrm>
            <a:off x="2742248" y="502888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43"/>
          <p:cNvSpPr/>
          <p:nvPr>
            <p:custDataLst>
              <p:tags r:id="rId21"/>
            </p:custDataLst>
          </p:nvPr>
        </p:nvSpPr>
        <p:spPr bwMode="auto">
          <a:xfrm>
            <a:off x="1345883" y="586581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45"/>
          <p:cNvSpPr/>
          <p:nvPr>
            <p:custDataLst>
              <p:tags r:id="rId22"/>
            </p:custDataLst>
          </p:nvPr>
        </p:nvSpPr>
        <p:spPr bwMode="auto">
          <a:xfrm>
            <a:off x="2468563" y="586581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>
          <a:xfrm>
            <a:off x="1665288" y="590391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24"/>
            </p:custDataLst>
          </p:nvPr>
        </p:nvSpPr>
        <p:spPr bwMode="auto">
          <a:xfrm>
            <a:off x="2742248" y="579850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  <a:endParaRPr lang="zh-CN" altLang="en-US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25"/>
            </p:custDataLst>
          </p:nvPr>
        </p:nvGrpSpPr>
        <p:grpSpPr>
          <a:xfrm>
            <a:off x="1346200" y="492760"/>
            <a:ext cx="3291840" cy="1157605"/>
            <a:chOff x="2120" y="776"/>
            <a:chExt cx="5184" cy="1823"/>
          </a:xfrm>
        </p:grpSpPr>
        <p:sp>
          <p:nvSpPr>
            <p:cNvPr id="10" name="文本框 50"/>
            <p:cNvSpPr txBox="1"/>
            <p:nvPr>
              <p:custDataLst>
                <p:tags r:id="rId26"/>
              </p:custDataLst>
            </p:nvPr>
          </p:nvSpPr>
          <p:spPr>
            <a:xfrm>
              <a:off x="2120" y="776"/>
              <a:ext cx="5185" cy="1102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 dirty="0">
                  <a:solidFill>
                    <a:schemeClr val="bg1"/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2120" y="1943"/>
              <a:ext cx="5185" cy="65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bg1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6825297" y="4223385"/>
            <a:ext cx="43827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5"/>
          <p:cNvSpPr txBox="1"/>
          <p:nvPr>
            <p:custDataLst>
              <p:tags r:id="rId2"/>
            </p:custDataLst>
          </p:nvPr>
        </p:nvSpPr>
        <p:spPr>
          <a:xfrm>
            <a:off x="6848793" y="1555115"/>
            <a:ext cx="1725930" cy="73660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4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2020</a:t>
            </a:r>
            <a:endParaRPr lang="en-US" altLang="zh-CN" sz="4400" b="1" spc="2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Bye~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2020/07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汇报小组：第二组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47620" y="2644775"/>
            <a:ext cx="2444115" cy="835660"/>
          </a:xfrm>
        </p:spPr>
        <p:txBody>
          <a:bodyPr>
            <a:normAutofit/>
          </a:bodyPr>
          <a:lstStyle/>
          <a:p>
            <a:r>
              <a:rPr lang="zh-CN" altLang="en-US"/>
              <a:t>运行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608401" y="608401"/>
            <a:ext cx="10975199" cy="564119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596160"/>
            <a:ext cx="1620202" cy="126184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596160"/>
            <a:ext cx="1620202" cy="126184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1524000" y="3655760"/>
            <a:ext cx="9144000" cy="1910377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defTabSz="913765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运行系统：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windows10</a:t>
            </a:r>
            <a:endParaRPr lang="en-US" altLang="zh-CN" sz="1800" b="1" spc="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913765">
              <a:lnSpc>
                <a:spcPct val="120000"/>
              </a:lnSpc>
              <a:buClrTx/>
              <a:buSzTx/>
              <a:buFontTx/>
            </a:pPr>
            <a:endParaRPr lang="zh-CN" altLang="en-US" sz="1800" b="1" spc="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913765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运行环境：python 、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pandas</a:t>
            </a: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numpy</a:t>
            </a: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seaborn</a:t>
            </a: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matplotlib</a:t>
            </a:r>
            <a:r>
              <a:rPr lang="zh-CN" altLang="en-US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  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	    </a:t>
            </a:r>
            <a:r>
              <a:rPr altLang="zh-CN" sz="18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sklearn</a:t>
            </a:r>
            <a:endParaRPr lang="en-US" altLang="zh-CN" sz="1800" b="1" spc="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1800" b="1" spc="200" dirty="0">
              <a:ln w="3175">
                <a:noFill/>
                <a:prstDash val="dash"/>
              </a:ln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1524000" y="1359077"/>
            <a:ext cx="9144000" cy="1919363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90170" tIns="46990" rIns="90170" bIns="4699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  <a:defRPr/>
            </a:pPr>
            <a:r>
              <a:rPr altLang="zh-CN" sz="60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01.</a:t>
            </a:r>
            <a:r>
              <a:rPr lang="zh-CN" altLang="en-US" sz="60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运行</a:t>
            </a:r>
            <a:endParaRPr lang="zh-CN" altLang="en-US" sz="60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ángulo 5"/>
          <p:cNvSpPr/>
          <p:nvPr>
            <p:custDataLst>
              <p:tags r:id="rId10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代码结构概述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399530" y="1591945"/>
            <a:ext cx="5184140" cy="39611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数据集：包含 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test.csv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（测试数据）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             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train.csv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（训练数据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taitannikehao.ipynb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notebook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代码文件，其包含了对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test,train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两类数据的处理，以及预测模型。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02.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代码结构概述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330" y="2491740"/>
            <a:ext cx="5182870" cy="1275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sz="72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分析数据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21" name="图片 20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03.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分析数据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2"/>
          <p:cNvSpPr/>
          <p:nvPr>
            <p:custDataLst>
              <p:tags r:id="rId9"/>
            </p:custDataLst>
          </p:nvPr>
        </p:nvSpPr>
        <p:spPr bwMode="auto">
          <a:xfrm>
            <a:off x="1574970" y="2154035"/>
            <a:ext cx="8392877" cy="3086308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dash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7"/>
          <p:cNvSpPr/>
          <p:nvPr>
            <p:custDataLst>
              <p:tags r:id="rId10"/>
            </p:custDataLst>
          </p:nvPr>
        </p:nvSpPr>
        <p:spPr>
          <a:xfrm rot="816452">
            <a:off x="9995417" y="1637195"/>
            <a:ext cx="617006" cy="62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19045" tIns="19045" rIns="19045" bIns="19045" anchor="ctr">
            <a:normAutofit/>
          </a:bodyPr>
          <a:lstStyle/>
          <a:p>
            <a:pPr defTabSz="227965">
              <a:lnSpc>
                <a:spcPct val="120000"/>
              </a:lnSpc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1"/>
            </p:custDataLst>
          </p:nvPr>
        </p:nvSpPr>
        <p:spPr bwMode="auto">
          <a:xfrm>
            <a:off x="2244396" y="4693707"/>
            <a:ext cx="177801" cy="177801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剪去同侧角的矩形 24"/>
          <p:cNvSpPr/>
          <p:nvPr>
            <p:custDataLst>
              <p:tags r:id="rId12"/>
            </p:custDataLst>
          </p:nvPr>
        </p:nvSpPr>
        <p:spPr>
          <a:xfrm>
            <a:off x="2421890" y="5066030"/>
            <a:ext cx="2795270" cy="90487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train_df.columns.values</a:t>
            </a:r>
            <a:endParaRPr lang="en-US" altLang="zh-CN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即数据的列索引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 bwMode="auto">
          <a:xfrm>
            <a:off x="2611323" y="4636360"/>
            <a:ext cx="2027621" cy="42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查看数据特征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 bwMode="auto">
          <a:xfrm>
            <a:off x="7863511" y="3411007"/>
            <a:ext cx="177801" cy="177801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剪去同侧角的矩形 46"/>
          <p:cNvSpPr/>
          <p:nvPr>
            <p:custDataLst>
              <p:tags r:id="rId15"/>
            </p:custDataLst>
          </p:nvPr>
        </p:nvSpPr>
        <p:spPr>
          <a:xfrm>
            <a:off x="6961505" y="4429760"/>
            <a:ext cx="3174365" cy="99568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train_df.describe()</a:t>
            </a:r>
            <a:endParaRPr lang="en-US" altLang="zh-CN" sz="14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查看各数据特征的</a:t>
            </a: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count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std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</a:t>
            </a: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 bwMode="auto">
          <a:xfrm>
            <a:off x="6864985" y="3978910"/>
            <a:ext cx="381190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查看各特征的各项指标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7"/>
            </p:custDataLst>
          </p:nvPr>
        </p:nvSpPr>
        <p:spPr bwMode="auto">
          <a:xfrm>
            <a:off x="5039666" y="4230792"/>
            <a:ext cx="177801" cy="177801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剪去同侧角的矩形 16"/>
          <p:cNvSpPr/>
          <p:nvPr>
            <p:custDataLst>
              <p:tags r:id="rId18"/>
            </p:custDataLst>
          </p:nvPr>
        </p:nvSpPr>
        <p:spPr>
          <a:xfrm>
            <a:off x="4295140" y="3112770"/>
            <a:ext cx="3276600" cy="96393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train_df.head(5)</a:t>
            </a:r>
            <a:endParaRPr lang="en-US" altLang="zh-CN" sz="14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tabLst>
                <a:tab pos="227965" algn="l"/>
              </a:tabLst>
              <a:defRPr/>
            </a:pP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输出前</a:t>
            </a:r>
            <a:r>
              <a: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</a:t>
            </a: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 bwMode="auto">
          <a:xfrm>
            <a:off x="4105910" y="2418080"/>
            <a:ext cx="5825490" cy="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显示部分数据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97182"/>
            <a:ext cx="720090" cy="560818"/>
          </a:xfrm>
          <a:prstGeom prst="rect">
            <a:avLst/>
          </a:prstGeom>
        </p:spPr>
      </p:pic>
      <p:pic>
        <p:nvPicPr>
          <p:cNvPr id="14" name="图片 13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97182"/>
            <a:ext cx="720090" cy="560818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1537613" y="1351631"/>
            <a:ext cx="4180387" cy="45919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44"/>
          <p:cNvSpPr txBox="1"/>
          <p:nvPr>
            <p:custDataLst>
              <p:tags r:id="rId9"/>
            </p:custDataLst>
          </p:nvPr>
        </p:nvSpPr>
        <p:spPr>
          <a:xfrm>
            <a:off x="1767840" y="4526915"/>
            <a:ext cx="3719830" cy="44196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验证存活率与地位之间的关系</a:t>
            </a:r>
            <a:endParaRPr lang="zh-CN" altLang="en-US" sz="2000" b="1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8"/>
          <p:cNvSpPr txBox="1"/>
          <p:nvPr>
            <p:custDataLst>
              <p:tags r:id="rId10"/>
            </p:custDataLst>
          </p:nvPr>
        </p:nvSpPr>
        <p:spPr>
          <a:xfrm>
            <a:off x="1537335" y="4885055"/>
            <a:ext cx="4180840" cy="105854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train_df[['Pclass','Survived']].groupby(['Pclass'],as_index=False).mean().sort_values(by='Survived',ascending=False)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6474000" y="1351631"/>
            <a:ext cx="4180387" cy="459197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4"/>
          <p:cNvSpPr txBox="1"/>
          <p:nvPr>
            <p:custDataLst>
              <p:tags r:id="rId12"/>
            </p:custDataLst>
          </p:nvPr>
        </p:nvSpPr>
        <p:spPr>
          <a:xfrm>
            <a:off x="6704330" y="4526915"/>
            <a:ext cx="3719830" cy="44196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验证存活率与性别之间的关系</a:t>
            </a:r>
            <a:endParaRPr lang="zh-CN" altLang="en-US" sz="2000" b="1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48"/>
          <p:cNvSpPr txBox="1"/>
          <p:nvPr>
            <p:custDataLst>
              <p:tags r:id="rId13"/>
            </p:custDataLst>
          </p:nvPr>
        </p:nvSpPr>
        <p:spPr>
          <a:xfrm>
            <a:off x="6473190" y="4885690"/>
            <a:ext cx="4180205" cy="105791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train_df[['Sex','Survived']].groupby(['Sex'],as_index=False).mean().sort_values(by='Survived',ascending=False)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1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b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03.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分析数据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8475" y="1722120"/>
            <a:ext cx="3719195" cy="2509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43065" y="2054860"/>
            <a:ext cx="3642360" cy="184340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62"/>
  <p:tag name="KSO_WM_TEMPLATE_SUBCATEGORY" val="0"/>
  <p:tag name="KSO_WM_TEMPLATE_MASTER_TYPE" val="1"/>
  <p:tag name="KSO_WM_TEMPLATE_THUMBS_INDEX" val="1、4、7、9、12、13、16、19、20、22、23、26、30、35、38、39"/>
  <p:tag name="KSO_WM_TEMPLATE_COLOR_TYPE" val="1"/>
  <p:tag name="KSO_WM_TEMPLATE_MASTER_THUMB_INDEX" val="1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1*i*1"/>
  <p:tag name="KSO_WM_UNIT_TYPE" val="i"/>
  <p:tag name="KSO_WM_UNIT_INDEX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362"/>
  <p:tag name="KSO_WM_UNIT_ID" val="custom20204362_1*b*1"/>
  <p:tag name="KSO_WM_UNIT_ISNUMDGMTITLE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大数据时代"/>
  <p:tag name="KSO_WM_TEMPLATE_CATEGORY" val="custom"/>
  <p:tag name="KSO_WM_TEMPLATE_INDEX" val="20204362"/>
  <p:tag name="KSO_WM_UNIT_ID" val="custom20204362_1*a*1"/>
  <p:tag name="KSO_WM_UNIT_ISNUMDGMTITLE" val="0"/>
</p:tagLst>
</file>

<file path=ppt/tags/tag146.xml><?xml version="1.0" encoding="utf-8"?>
<p:tagLst xmlns:p="http://schemas.openxmlformats.org/presentationml/2006/main">
  <p:tag name="KSO_WM_SLIDE_ID" val="custom2020436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362"/>
  <p:tag name="KSO_WM_SLIDE_LAYOUT" val="a_b"/>
  <p:tag name="KSO_WM_SLIDE_LAYOUT_CNT" val="1_1"/>
  <p:tag name="KSO_WM_UNIT_SHOW_EDIT_AREA_INDICATION" val="1"/>
  <p:tag name="KSO_WM_TEMPLATE_THUMBS_INDEX" val="1、4、7、9、12、13、16、19、20、22、23、26、30、35、38、39"/>
  <p:tag name="KSO_WM_TEMPLATE_MASTER_THUMB_INDEX" val="12"/>
</p:tagLst>
</file>

<file path=ppt/tags/tag147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1_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2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2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2_1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3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3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3_1"/>
  <p:tag name="KSO_WM_UNIT_SUBTYPE" val="a"/>
  <p:tag name="KSO_WM_UNIT_VALUE" val="1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4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4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4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4_1"/>
  <p:tag name="KSO_WM_UNIT_SUBTYPE" val="a"/>
  <p:tag name="KSO_WM_UNIT_VALUE" val="11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5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5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5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COLOR_SCHEME_SHAPE_ID" val="57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5_1"/>
  <p:tag name="KSO_WM_UNIT_SUBTYPE" val="a"/>
  <p:tag name="KSO_WM_UNIT_VALUE" val="1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6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6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6*l_h_i*1_6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COLOR_SCHEME_SHAPE_ID" val="57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LAYERLEVEL" val="1_1_1"/>
  <p:tag name="KSO_WM_TAG_VERSION" val="1.0"/>
  <p:tag name="KSO_WM_BEAUTIFY_FLAG" val="#wm#"/>
  <p:tag name="KSO_WM_UNIT_PRESET_TEXT" val="单击此处添加文本"/>
  <p:tag name="KSO_WM_TEMPLATE_CATEGORY" val="custom"/>
  <p:tag name="KSO_WM_TEMPLATE_INDEX" val="20204362"/>
  <p:tag name="KSO_WM_UNIT_ID" val="custom20204362_6*l_h_f*1_6_1"/>
  <p:tag name="KSO_WM_UNIT_SUBTYPE" val="a"/>
  <p:tag name="KSO_WM_UNIT_VALUE" val="11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362_6*i*1"/>
  <p:tag name="KSO_WM_TEMPLATE_CATEGORY" val="custom"/>
  <p:tag name="KSO_WM_TEMPLATE_INDEX" val="20204362"/>
  <p:tag name="KSO_WM_UNIT_LAYERLEVEL" val="1"/>
  <p:tag name="KSO_WM_TAG_VERSION" val="1.0"/>
  <p:tag name="KSO_WM_BEAUTIFY_FLAG" val="#wm#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362"/>
  <p:tag name="KSO_WM_UNIT_ID" val="custom20204362_6*a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362"/>
  <p:tag name="KSO_WM_UNIT_ID" val="custom20204362_6*b*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362"/>
  <p:tag name="KSO_WM_SLIDE_ID" val="custom20204362_6"/>
</p:tagLst>
</file>

<file path=ppt/tags/tag17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17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178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362"/>
  <p:tag name="KSO_WM_UNIT_ID" val="custom20204362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21*i*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21*i*3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，以便观者可以准确理解您所传达的信息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362"/>
  <p:tag name="KSO_WM_UNIT_ID" val="custom20204362_21*f*1"/>
  <p:tag name="KSO_WM_UNIT_SUBTYPE" val="a"/>
</p:tagLst>
</file>

<file path=ppt/tags/tag182.xml><?xml version="1.0" encoding="utf-8"?>
<p:tagLst xmlns:p="http://schemas.openxmlformats.org/presentationml/2006/main">
  <p:tag name="KSO_WM_UNIT_ISCONTENTSTITLE" val="0"/>
  <p:tag name="KSO_WM_UNIT_PRESET_TEXT" val="单击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40;60;4"/>
  <p:tag name="KSO_WM_UNIT_BLOCK" val="0"/>
  <p:tag name="KSO_WM_TEMPLATE_CATEGORY" val="custom"/>
  <p:tag name="KSO_WM_TEMPLATE_INDEX" val="20204362"/>
  <p:tag name="KSO_WM_UNIT_ID" val="custom20204362_21*a*1"/>
  <p:tag name="KSO_WM_UNIT_ISNUMDGMTITLE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TEMPLATE_CATEGORY" val="custom"/>
  <p:tag name="KSO_WM_TEMPLATE_INDEX" val="20204362"/>
  <p:tag name="KSO_WM_UNIT_ID" val="custom20204362_21*i*4"/>
  <p:tag name="KSO_WM_UNIT_TYPE" val="i"/>
  <p:tag name="KSO_WM_UNIT_INDEX" val="4"/>
</p:tagLst>
</file>

<file path=ppt/tags/tag184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21"/>
  <p:tag name="KSO_WM_SLIDE_SIZE" val="959*492"/>
  <p:tag name="KSO_WM_SLIDE_POSITION" val="0*47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1,&quot;verticalAlign&quot;:1,&quot;type&quot;:0,&quot;diagramDirection&quot;:0,&quot;canSetOverLayout&quot;:0,&quot;isOverLayout&quot;:0,&quot;margin&quot;:{&quot;left&quot;:4.23,&quot;top&quot;:3.387,&quot;right&quot;:4.23,&quot;bottom&quot;:3.38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499010831,&quot;top&quot;:0.0887139142,&quot;right&quot;:0.0499010831,&quot;bottom&quot;:0.0887139142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21"/>
</p:tagLst>
</file>

<file path=ppt/tags/tag18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18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188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9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9*i*3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9*h_i*1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9*h_i*2_1"/>
</p:tagLst>
</file>

<file path=ppt/tags/tag193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62"/>
  <p:tag name="KSO_WM_UNIT_ID" val="custom20204362_9*h_f*2_1"/>
  <p:tag name="KSO_WM_UNIT_SUBTYPE" val="a"/>
</p:tagLst>
</file>

<file path=ppt/tags/tag19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9*a*1"/>
  <p:tag name="KSO_WM_UNIT_ISNUMDGMTITLE" val="0"/>
</p:tagLst>
</file>

<file path=ppt/tags/tag19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9"/>
</p:tagLst>
</file>

<file path=ppt/tags/tag19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19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19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2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362_29*i*2"/>
  <p:tag name="KSO_WM_UNIT_LAYERLEVEL" val="1"/>
  <p:tag name="KSO_WM_TAG_VERSION" val="1.0"/>
  <p:tag name="KSO_WM_BEAUTIFY_FLAG" val="#wm#"/>
  <p:tag name="KSO_WM_UNIT_USESOURCEFORMAT_APPLY" val="1"/>
</p:tagLst>
</file>

<file path=ppt/tags/tag20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custom20204362_29*i*3"/>
  <p:tag name="KSO_WM_UNIT_LAYERLEVEL" val="1"/>
  <p:tag name="KSO_WM_TAG_VERSION" val="1.0"/>
  <p:tag name="KSO_WM_BEAUTIFY_FLAG" val="#wm#"/>
  <p:tag name="KSO_WM_UNIT_USESOURCEFORMAT_APPLY" val="1"/>
</p:tagLst>
</file>

<file path=ppt/tags/tag20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29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29*m_i*1_2"/>
  <p:tag name="KSO_WM_UNIT_LINE_FORE_SCHEMECOLOR_INDEX" val="13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29*m_i*1_1"/>
  <p:tag name="KSO_WM_UNIT_FILL_FORE_SCHEMECOLOR_INDEX" val="5"/>
  <p:tag name="KSO_WM_UNI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9*m_h_i*1_1_1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9*m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9*m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9*m_h_i*1_3_1"/>
  <p:tag name="KSO_WM_UNIT_FILL_FORE_SCHEMECOLOR_INDEX" val="6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9*m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9*m_h_a*1_3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2"/>
  <p:tag name="KSO_WM_UNIT_ID" val="custom20204362_29*m_h_i*1_2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362"/>
  <p:tag name="KSO_WM_UNIT_ID" val="custom20204362_29*m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62"/>
  <p:tag name="KSO_WM_UNIT_ID" val="custom20204362_29*m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29"/>
  <p:tag name="KSO_WM_SLIDE_SIZE" val="711.61*342.268"/>
  <p:tag name="KSO_WM_SLIDE_POSITION" val="124.013*128.913"/>
  <p:tag name="KSO_WM_DIAGRAM_GROUP_CODE" val="m1-1"/>
  <p:tag name="KSO_WM_SLIDE_DIAGTYPE" val="m"/>
  <p:tag name="KSO_WM_TAG_VERSION" val="1.0"/>
  <p:tag name="KSO_WM_BEAUTIFY_FLAG" val="#wm#"/>
  <p:tag name="KSO_WM_SLIDE_LAYOUT" val="a_i_m"/>
  <p:tag name="KSO_WM_SLIDE_LAYOUT_CNT" val="1_1_1"/>
  <p:tag name="KSO_WM_TEMPLATE_MASTER_TYPE" val="1"/>
  <p:tag name="KSO_WM_TEMPLATE_COLOR_TYPE" val="1"/>
  <p:tag name="KSO_WM_TEMPLATE_CATEGORY" val="custom"/>
  <p:tag name="KSO_WM_TEMPLATE_INDEX" val="20204362"/>
  <p:tag name="KSO_WM_SLIDE_ID" val="custom20204362_29"/>
</p:tagLst>
</file>

<file path=ppt/tags/tag21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12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12*i*2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12*i*3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12*h_i*1_1"/>
</p:tagLst>
</file>

<file path=ppt/tags/tag219.xml><?xml version="1.0" encoding="utf-8"?>
<p:tagLst xmlns:p="http://schemas.openxmlformats.org/presentationml/2006/main">
  <p:tag name="KSO_WM_UNIT_BLOCK" val="0"/>
  <p:tag name="KSO_WM_UNIT_ISCONTENTSTITLE" val="0"/>
  <p:tag name="KSO_WM_UNIT_PRESET_TEXT" val="单击此处添加小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12*h_a*1_1"/>
  <p:tag name="KSO_WM_UNIT_ISNUMDGMTITLE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BLOCK" val="0"/>
  <p:tag name="KSO_WM_UNIT_PRESET_TEXT" val="单击此处输入你的正文，文字是您思想的提炼，请言简意赅的阐述…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12*h_f*1_1"/>
  <p:tag name="KSO_WM_UNIT_SUBTYPE" val="a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12*h_i*2_1"/>
</p:tagLst>
</file>

<file path=ppt/tags/tag222.xml><?xml version="1.0" encoding="utf-8"?>
<p:tagLst xmlns:p="http://schemas.openxmlformats.org/presentationml/2006/main">
  <p:tag name="KSO_WM_UNIT_BLOCK" val="0"/>
  <p:tag name="KSO_WM_UNIT_ISCONTENTSTITLE" val="0"/>
  <p:tag name="KSO_WM_UNIT_PRESET_TEXT" val="单击此处添加小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12*h_a*2_1"/>
  <p:tag name="KSO_WM_UNIT_ISNUMDGMTITLE" val="0"/>
</p:tagLst>
</file>

<file path=ppt/tags/tag223.xml><?xml version="1.0" encoding="utf-8"?>
<p:tagLst xmlns:p="http://schemas.openxmlformats.org/presentationml/2006/main">
  <p:tag name="KSO_WM_UNIT_BLOCK" val="0"/>
  <p:tag name="KSO_WM_UNIT_PRESET_TEXT" val="单击此处输入你的正文，文字是您思想的提炼，请言简意赅的阐述…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TEMPLATE_CATEGORY" val="custom"/>
  <p:tag name="KSO_WM_TEMPLATE_INDEX" val="20204362"/>
  <p:tag name="KSO_WM_UNIT_ID" val="custom20204362_12*h_f*2_1"/>
  <p:tag name="KSO_WM_UNIT_SUBTYPE" val="a"/>
</p:tagLst>
</file>

<file path=ppt/tags/tag22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12*a*1"/>
  <p:tag name="KSO_WM_UNIT_ISNUMDGMTITLE" val="0"/>
</p:tagLst>
</file>

<file path=ppt/tags/tag22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717.856*361.572"/>
  <p:tag name="KSO_WM_SLIDE_POSITION" val="121.072*106.428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12"/>
</p:tagLst>
</file>

<file path=ppt/tags/tag22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22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229.xml><?xml version="1.0" encoding="utf-8"?>
<p:tagLst xmlns:p="http://schemas.openxmlformats.org/presentationml/2006/main">
  <p:tag name="KSO_WM_SLIDE_BACKGROUND_TYPE" val="topBottom"/>
  <p:tag name="KSO_WM_UNIT_SUBTYPE" val="h"/>
  <p:tag name="KSO_WM_TEMPLATE_CATEGORY" val="custom"/>
  <p:tag name="KSO_WM_TEMPLATE_INDEX" val="20204362"/>
  <p:tag name="KSO_WM_UNIT_ID" val="custom20204362_2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20*i*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topBottom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20*i*3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，以便观者可以准确理解您所传达的信息。"/>
  <p:tag name="KSO_WM_UNIT_VALUE" val="78"/>
  <p:tag name="KSO_WM_UNIT_TYPE" val="f"/>
  <p:tag name="KSO_WM_UNIT_INDEX" val="1"/>
  <p:tag name="KSO_WM_UNIT_DEFAULT_FONT" val="14;16;2"/>
  <p:tag name="KSO_WM_UNIT_BLOCK" val="0"/>
  <p:tag name="KSO_WM_TEMPLATE_CATEGORY" val="custom"/>
  <p:tag name="KSO_WM_TEMPLATE_INDEX" val="20204362"/>
  <p:tag name="KSO_WM_UNIT_ID" val="custom20204362_20*f*1"/>
  <p:tag name="KSO_WM_UNIT_SUBTYPE" val="a"/>
</p:tagLst>
</file>

<file path=ppt/tags/tag23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;&#13;为了最终演示发布的良好效果，请尽量言简意赅的阐述观点；根据需要可酌情增减文字，以便观者可以准确理解您所传达的信息。"/>
  <p:tag name="KSO_WM_UNIT_VALUE" val="78"/>
  <p:tag name="KSO_WM_UNIT_TYPE" val="f"/>
  <p:tag name="KSO_WM_UNIT_INDEX" val="1"/>
  <p:tag name="KSO_WM_UNIT_DEFAULT_FONT" val="14;16;2"/>
  <p:tag name="KSO_WM_UNIT_BLOCK" val="0"/>
  <p:tag name="KSO_WM_TEMPLATE_CATEGORY" val="custom"/>
  <p:tag name="KSO_WM_TEMPLATE_INDEX" val="20204362"/>
  <p:tag name="KSO_WM_UNIT_ID" val="custom20204362_20*f*1"/>
  <p:tag name="KSO_WM_UNIT_SUBTYPE" val="a"/>
</p:tagLst>
</file>

<file path=ppt/tags/tag234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a*1"/>
  <p:tag name="KSO_WM_UNIT_ISNUMDGMTITLE" val="0"/>
</p:tagLst>
</file>

<file path=ppt/tags/tag23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0"/>
  <p:tag name="KSO_WM_SLIDE_SIZE" val="960*491"/>
  <p:tag name="KSO_WM_SLIDE_POSITION" val="0*0"/>
  <p:tag name="KSO_WM_TAG_VERSION" val="1.0"/>
  <p:tag name="KSO_WM_BEAUTIFY_FLAG" val="#wm#"/>
  <p:tag name="KSO_WM_SLIDE_LAYOUT" val="d_f_i"/>
  <p:tag name="KSO_WM_SLIDE_LAYOUT_CNT" val="2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8},&quot;minSize&quot;:{&quot;size1&quot;:49.8},&quot;maxSize&quot;:{&quot;size1&quot;:69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topBottom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normalSize&quot;:{&quot;size1&quot;:66.7},&quot;minSize&quot;:{&quot;size1&quot;:54.7},&quot;maxSize&quot;:{&quot;size1&quot;:66.7},&quot;edge&quot;:{&quot;left&quot;:true,&quot;top&quot;:true,&quot;right&quot;:false,&quot;bottom&quot;:true},&quot;subLayout&quot;:[{&quot;direction&quot;:0,&quot;horizontalAlign&quot;:2,&quot;verticalAlign&quot;:2,&quot;type&quot;:1,&quot;diagramDirection&quot;:0,&quot;canSetOverLayout&quot;:0,&quot;isOverLayout&quot;:0,&quot;margin&quot;:{&quot;left&quot;:1.69,&quot;top&quot;:1.69,&quot;right&quot;:0.784,&quot;bottom&quot;:0.614},&quot;edge&quot;:{&quot;left&quot;:true,&quot;top&quot;:true,&quot;right&quot;:fals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0.026,&quot;right&quot;:0.784,&quot;bottom&quot;:1.695},&quot;edge&quot;:{&quot;left&quot;:true,&quot;top&quot;:false,&quot;right&quot;:false,&quot;bottom&quot;:true}}]},{&quot;direction&quot;:0,&quot;horizontalAlign&quot;:0,&quot;verticalAlign&quot;:0,&quot;type&quot;:1,&quot;diagramDirection&quot;:0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2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i*1"/>
  <p:tag name="KSO_WM_UNIT_TYPE" val="i"/>
  <p:tag name="KSO_WM_UNIT_INDEX" val="1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a*1"/>
  <p:tag name="KSO_WM_UNIT_ISNUMDGMTITLE" val="0"/>
</p:tagLst>
</file>

<file path=ppt/tags/tag23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f*1"/>
  <p:tag name="KSO_WM_UNIT_SUBTYPE" val="a"/>
</p:tagLst>
</file>

<file path=ppt/tags/tag239.xml><?xml version="1.0" encoding="utf-8"?>
<p:tagLst xmlns:p="http://schemas.openxmlformats.org/presentationml/2006/main">
  <p:tag name="KSO_WM_UNIT_PLACING_PICTURE_USER_VIEWPORT" val="{&quot;height&quot;:3720,&quot;width&quot;:9336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23"/>
  <p:tag name="KSO_WM_SLIDE_SIZE" val="960*540"/>
  <p:tag name="KSO_WM_SLIDE_POSITION" val="0*0"/>
  <p:tag name="KSO_WM_TAG_VERSION" val="1.0"/>
  <p:tag name="KSO_WM_BEAUTIFY_FLAG" val="#wm#"/>
  <p:tag name="KSO_WM_SLIDE_LAYOUT" val="a_d_f"/>
  <p:tag name="KSO_WM_SLIDE_LAYOUT_CNT" val="1_1_1"/>
  <p:tag name="KSO_WM_TEMPLATE_MASTER_TYPE" val="1"/>
  <p:tag name="KSO_WM_TEMPLATE_COLOR_TYPE" val="1"/>
  <p:tag name="KSO_WM_TEMPLATE_CATEGORY" val="custom"/>
  <p:tag name="KSO_WM_TEMPLATE_INDEX" val="20204362"/>
  <p:tag name="KSO_WM_SLIDE_ID" val="custom20204362_23"/>
</p:tagLst>
</file>

<file path=ppt/tags/tag24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1"/>
  <p:tag name="KSO_WM_UNIT_BK_DARK_LIGHT" val="1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  <p:tag name="KSO_WM_UNIT_TYPE" val="i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245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a*1"/>
  <p:tag name="KSO_WM_UNIT_ISNUMDGMTITLE" val="0"/>
</p:tagLst>
</file>

<file path=ppt/tags/tag24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23*f*1"/>
  <p:tag name="KSO_WM_UNIT_SUBTYPE" val="a"/>
</p:tagLst>
</file>

<file path=ppt/tags/tag247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1"/>
  <p:tag name="KSO_WM_SLIDE_BACKGROUND_TYPE" val="leftRight"/>
</p:tagLst>
</file>

<file path=ppt/tags/tag248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6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62_19*i*1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19*i*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362"/>
  <p:tag name="KSO_WM_UNIT_ID" val="custom20204362_19*f*1"/>
  <p:tag name="KSO_WM_UNIT_SUBTYPE" val="a"/>
</p:tagLst>
</file>

<file path=ppt/tags/tag251.xml><?xml version="1.0" encoding="utf-8"?>
<p:tagLst xmlns:p="http://schemas.openxmlformats.org/presentationml/2006/main">
  <p:tag name="KSO_WM_UNIT_ISCONTENTSTITLE" val="0"/>
  <p:tag name="KSO_WM_UNIT_PRESET_TEXT" val="单击此处&#13;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362"/>
  <p:tag name="KSO_WM_UNIT_ID" val="custom20204362_19*a*1"/>
  <p:tag name="KSO_WM_UNIT_ISNUMDGMTITLE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62"/>
  <p:tag name="KSO_WM_UNIT_ID" val="custom20204362_19*i*3"/>
  <p:tag name="KSO_WM_UNIT_TYPE" val="i"/>
  <p:tag name="KSO_WM_UNIT_INDEX" val="3"/>
</p:tagLst>
</file>

<file path=ppt/tags/tag253.xml><?xml version="1.0" encoding="utf-8"?>
<p:tagLst xmlns:p="http://schemas.openxmlformats.org/presentationml/2006/main">
  <p:tag name="KSO_WM_TEMPLATE_SUBCATEGORY" val="0"/>
  <p:tag name="KSO_WM_SLIDE_ITEM_CNT" val="0"/>
  <p:tag name="KSO_WM_SLIDE_INDEX" val="19"/>
  <p:tag name="KSO_WM_TAG_VERSION" val="1.0"/>
  <p:tag name="KSO_WM_BEAUTIFY_FLAG" val="#wm#"/>
  <p:tag name="KSO_WM_SLIDE_LAYOUT" val="a_d_f"/>
  <p:tag name="KSO_WM_SLIDE_LAYOUT_CNT" val="1_2_1"/>
  <p:tag name="KSO_WM_SLIDE_TYPE" val="text"/>
  <p:tag name="KSO_WM_SLIDE_SUBTYPE" val="pic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1,&quot;isOverLayout&quot;:1,&quot;margin&quot;:{&quot;left&quot;:1.27,&quot;top&quot;:1.69,&quot;right&quot;:0.026,&quot;bottom&quot;:1.69},&quot;marginOverLayout&quot;:{&quot;left&quot;:0.0,&quot;top&quot;:0.0,&quot;right&quot;:0.026,&quot;bottom&quot;:0.0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49.8},&quot;minSize&quot;:{&quot;size1&quot;:49.8},&quot;maxSize&quot;:{&quot;size1&quot;:49.8},&quot;edge&quot;:{&quot;left&quot;:false,&quot;top&quot;:true,&quot;right&quot;:true,&quot;bottom&quot;:true},&quot;subLayout&quot;:[{&quot;direction&quot;:0,&quot;horizontalAlign&quot;:0,&quot;verticalAlign&quot;:1,&quot;type&quot;:0,&quot;diagramDirection&quot;:0,&quot;canSetOverLayout&quot;:0,&quot;isOverLayout&quot;:0,&quot;margin&quot;:{&quot;left&quot;:1.27,&quot;top&quot;:1.69,&quot;right&quot;:1.27,&quot;bottom&quot;:1.69},&quot;edge&quot;:{&quot;left&quot;:false,&quot;top&quot;:true,&quot;right&quot;:false,&quot;bottom&quot;:true}},{&quot;direction&quot;:0,&quot;horizontalAlign&quot;:0,&quot;verticalAlign&quot;:1,&quot;type&quot;:0,&quot;diagramDirection&quot;:0,&quot;canSetOverLayout&quot;:1,&quot;isOverLayout&quot;:1,&quot;margin&quot;:{&quot;left&quot;:0.026,&quot;top&quot;:1.69,&quot;right&quot;:1.27,&quot;bottom&quot;:1.69},&quot;marginOverLayout&quot;:{&quot;left&quot;:0.026,&quot;top&quot;:0.0,&quot;right&quot;:0.0,&quot;bottom&quot;:0.0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19"/>
</p:tagLst>
</file>

<file path=ppt/tags/tag25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25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25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8*i*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8*i*3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8*i*4"/>
  <p:tag name="KSO_WM_UNIT_TYPE" val="i"/>
  <p:tag name="KSO_WM_UNIT_INDEX" val="4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362"/>
  <p:tag name="KSO_WM_UNIT_ID" val="custom20204362_8*f*1"/>
  <p:tag name="KSO_WM_UNIT_SUBTYPE" val="a"/>
</p:tagLst>
</file>

<file path=ppt/tags/tag26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8*a*1"/>
  <p:tag name="KSO_WM_UNIT_ISNUMDGMTITLE" val="0"/>
</p:tagLst>
</file>

<file path=ppt/tags/tag26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8"/>
</p:tagLst>
</file>

<file path=ppt/tags/tag26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8*i*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8*i*3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62"/>
  <p:tag name="KSO_WM_UNIT_ID" val="custom20204362_8*i*4"/>
  <p:tag name="KSO_WM_UNIT_TYPE" val="i"/>
  <p:tag name="KSO_WM_UNIT_INDEX" val="4"/>
</p:tagLst>
</file>

<file path=ppt/tags/tag26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4362"/>
  <p:tag name="KSO_WM_UNIT_ID" val="custom20204362_8*f*1"/>
  <p:tag name="KSO_WM_UNIT_SUBTYPE" val="a"/>
</p:tagLst>
</file>

<file path=ppt/tags/tag2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8*a*1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8"/>
</p:tagLst>
</file>

<file path=ppt/tags/tag27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362"/>
  <p:tag name="KSO_WM_UNIT_ID" val="custom20204362_7*e*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62"/>
  <p:tag name="KSO_WM_UNIT_ID" val="custom20204362_7*a*1"/>
  <p:tag name="KSO_WM_UNIT_ISNUMDGMTITLE" val="0"/>
</p:tagLst>
</file>

<file path=ppt/tags/tag27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62"/>
  <p:tag name="KSO_WM_SLIDE_ID" val="custom20204362_7"/>
</p:tagLst>
</file>

<file path=ppt/tags/tag274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62"/>
  <p:tag name="KSO_WM_UNIT_ID" val="custom20204362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62_10*i*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62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4362_10*i*3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62"/>
  <p:tag name="KSO_WM_UNIT_ID" val="custom20204362_10*h_f*1_1"/>
  <p:tag name="KSO_WM_UNIT_SUBTYPE" val="a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62"/>
  <p:tag name="KSO_WM_UNIT_ID" val="custom20204362_10*h_a*1_1"/>
  <p:tag name="KSO_WM_UNIT_ISNUMDGMTITLE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362"/>
  <p:tag name="KSO_WM_UNIT_ID" val="custom20204362_10*z*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362"/>
  <p:tag name="KSO_WM_UNIT_ID" val="custom20204362_10*h_f*2_1"/>
  <p:tag name="KSO_WM_UNIT_SUBTYPE" val="a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362"/>
  <p:tag name="KSO_WM_UNIT_ID" val="custom20204362_10*h_a*2_1"/>
  <p:tag name="KSO_WM_UNIT_ISNUMDGMTITLE" val="0"/>
</p:tagLst>
</file>

<file path=ppt/tags/tag2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362"/>
  <p:tag name="KSO_WM_UNIT_ID" val="custom20204362_10*a*1"/>
  <p:tag name="KSO_WM_UNIT_ISNUMDGMTITLE" val="0"/>
</p:tagLst>
</file>

<file path=ppt/tags/tag283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62"/>
  <p:tag name="KSO_WM_SLIDE_ID" val="custom20204362_1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39*i*1"/>
  <p:tag name="KSO_WM_UNIT_TYPE" val="i"/>
  <p:tag name="KSO_WM_UNIT_INDEX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362"/>
  <p:tag name="KSO_WM_UNIT_ID" val="custom20204362_39*i*2"/>
  <p:tag name="KSO_WM_UNIT_TYPE" val="i"/>
  <p:tag name="KSO_WM_UNIT_INDEX" val="2"/>
  <p:tag name="KSO_WM_UNIT_PRESET_TEXT" val="202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感谢观看"/>
  <p:tag name="KSO_WM_TEMPLATE_CATEGORY" val="custom"/>
  <p:tag name="KSO_WM_TEMPLATE_INDEX" val="20204362"/>
  <p:tag name="KSO_WM_UNIT_ID" val="custom20204362_39*a*1"/>
  <p:tag name="KSO_WM_UNIT_ISNUMDGMTITLE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362"/>
  <p:tag name="KSO_WM_UNIT_ID" val="custom20204362_39*b*1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LAYERLEVEL" val="1"/>
  <p:tag name="KSO_WM_TAG_VERSION" val="1.0"/>
  <p:tag name="KSO_WM_BEAUTIFY_FLAG" val="#wm#"/>
  <p:tag name="KSO_WM_UNIT_PRESET_TEXT" val="2020/01/01"/>
  <p:tag name="KSO_WM_TEMPLATE_CATEGORY" val="custom"/>
  <p:tag name="KSO_WM_TEMPLATE_INDEX" val="20204362"/>
  <p:tag name="KSO_WM_UNIT_ID" val="custom20204362_39*f*2"/>
  <p:tag name="KSO_WM_UNIT_SUBTYPE" val="a"/>
</p:tagLst>
</file>

<file path=ppt/tags/tag28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PRESET_TEXT" val="汇报人姓名"/>
  <p:tag name="KSO_WM_TEMPLATE_CATEGORY" val="custom"/>
  <p:tag name="KSO_WM_TEMPLATE_INDEX" val="20204362"/>
  <p:tag name="KSO_WM_UNIT_ID" val="custom20204362_39*f*1"/>
  <p:tag name="KSO_WM_UNIT_SUBTYPE" val="a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9"/>
  <p:tag name="KSO_WM_TAG_VERSION" val="1.0"/>
  <p:tag name="KSO_WM_SLIDE_LAYOUT" val="a_b_f"/>
  <p:tag name="KSO_WM_SLIDE_LAYOUT_CNT" val="1_1_2"/>
  <p:tag name="KSO_WM_TEMPLATE_MASTER_TYPE" val="1"/>
  <p:tag name="KSO_WM_TEMPLATE_COLOR_TYPE" val="1"/>
  <p:tag name="KSO_WM_TEMPLATE_CATEGORY" val="custom"/>
  <p:tag name="KSO_WM_TEMPLATE_INDEX" val="20204362"/>
  <p:tag name="KSO_WM_SLIDE_ID" val="custom20204362_39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Office 主题​​">
  <a:themeElements>
    <a:clrScheme name="自定义 81">
      <a:dk1>
        <a:srgbClr val="000000"/>
      </a:dk1>
      <a:lt1>
        <a:srgbClr val="FFFFFF"/>
      </a:lt1>
      <a:dk2>
        <a:srgbClr val="221F19"/>
      </a:dk2>
      <a:lt2>
        <a:srgbClr val="FFFFFF"/>
      </a:lt2>
      <a:accent1>
        <a:srgbClr val="ECBD49"/>
      </a:accent1>
      <a:accent2>
        <a:srgbClr val="ABCC57"/>
      </a:accent2>
      <a:accent3>
        <a:srgbClr val="77D573"/>
      </a:accent3>
      <a:accent4>
        <a:srgbClr val="55D89B"/>
      </a:accent4>
      <a:accent5>
        <a:srgbClr val="45D5C6"/>
      </a:accent5>
      <a:accent6>
        <a:srgbClr val="49CEE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WPS 演示</Application>
  <PresentationFormat>宽屏</PresentationFormat>
  <Paragraphs>174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Segoe UI</vt:lpstr>
      <vt:lpstr>Arial Unicode MS</vt:lpstr>
      <vt:lpstr>Calibri</vt:lpstr>
      <vt:lpstr>Office 主题​​</vt:lpstr>
      <vt:lpstr>口罩识别</vt:lpstr>
      <vt:lpstr>PowerPoint 演示文稿</vt:lpstr>
      <vt:lpstr>运行</vt:lpstr>
      <vt:lpstr>PowerPoint 演示文稿</vt:lpstr>
      <vt:lpstr>代码结构概述</vt:lpstr>
      <vt:lpstr>PowerPoint 演示文稿</vt:lpstr>
      <vt:lpstr>口罩数据集</vt:lpstr>
      <vt:lpstr>PowerPoint 演示文稿</vt:lpstr>
      <vt:lpstr>PowerPoint 演示文稿</vt:lpstr>
      <vt:lpstr>训练口罩检测器</vt:lpstr>
      <vt:lpstr>PowerPoint 演示文稿</vt:lpstr>
      <vt:lpstr>PowerPoint 演示文稿</vt:lpstr>
      <vt:lpstr>PowerPoint 演示文稿</vt:lpstr>
      <vt:lpstr>PowerPoint 演示文稿</vt:lpstr>
      <vt:lpstr>静态图像口罩检测</vt:lpstr>
      <vt:lpstr>PowerPoint 演示文稿</vt:lpstr>
      <vt:lpstr>PowerPoint 演示文稿</vt:lpstr>
      <vt:lpstr>视频流口罩检测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HCQ</cp:lastModifiedBy>
  <cp:revision>175</cp:revision>
  <dcterms:created xsi:type="dcterms:W3CDTF">2019-06-19T02:08:00Z</dcterms:created>
  <dcterms:modified xsi:type="dcterms:W3CDTF">2020-06-28T07:22:02Z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