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Mono Thin"/>
      <p:regular r:id="rId29"/>
      <p:bold r:id="rId30"/>
      <p:italic r:id="rId31"/>
      <p:boldItalic r:id="rId32"/>
    </p:embeddedFont>
    <p:embeddedFont>
      <p:font typeface="Roboto Light"/>
      <p:regular r:id="rId33"/>
      <p:bold r:id="rId34"/>
      <p:italic r:id="rId35"/>
      <p:boldItalic r:id="rId36"/>
    </p:embeddedFont>
    <p:embeddedFont>
      <p:font typeface="Bree Serif"/>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O76ZHu4xH8ZZjEgOBVLYGBTyir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onnie 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Th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Thin-italic.fntdata"/><Relationship Id="rId30" Type="http://schemas.openxmlformats.org/officeDocument/2006/relationships/font" Target="fonts/RobotoMonoThin-bold.fntdata"/><Relationship Id="rId11" Type="http://schemas.openxmlformats.org/officeDocument/2006/relationships/slide" Target="slides/slide6.xml"/><Relationship Id="rId33" Type="http://schemas.openxmlformats.org/officeDocument/2006/relationships/font" Target="fonts/RobotoLight-regular.fntdata"/><Relationship Id="rId10" Type="http://schemas.openxmlformats.org/officeDocument/2006/relationships/slide" Target="slides/slide5.xml"/><Relationship Id="rId32" Type="http://schemas.openxmlformats.org/officeDocument/2006/relationships/font" Target="fonts/RobotoMonoThin-boldItalic.fntdata"/><Relationship Id="rId13" Type="http://schemas.openxmlformats.org/officeDocument/2006/relationships/slide" Target="slides/slide8.xml"/><Relationship Id="rId35" Type="http://schemas.openxmlformats.org/officeDocument/2006/relationships/font" Target="fonts/RobotoLight-italic.fntdata"/><Relationship Id="rId12" Type="http://schemas.openxmlformats.org/officeDocument/2006/relationships/slide" Target="slides/slide7.xml"/><Relationship Id="rId34" Type="http://schemas.openxmlformats.org/officeDocument/2006/relationships/font" Target="fonts/RobotoLight-bold.fntdata"/><Relationship Id="rId15" Type="http://schemas.openxmlformats.org/officeDocument/2006/relationships/slide" Target="slides/slide10.xml"/><Relationship Id="rId37" Type="http://schemas.openxmlformats.org/officeDocument/2006/relationships/font" Target="fonts/BreeSerif-regular.fntdata"/><Relationship Id="rId14" Type="http://schemas.openxmlformats.org/officeDocument/2006/relationships/slide" Target="slides/slide9.xml"/><Relationship Id="rId36" Type="http://schemas.openxmlformats.org/officeDocument/2006/relationships/font" Target="fonts/RobotoLight-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10T12:45:49.926">
    <p:pos x="6000" y="0"/>
    <p:text>need to replace with: pop-up screenshot</p:text>
    <p:extLst>
      <p:ext uri="{C676402C-5697-4E1C-873F-D02D1690AC5C}">
        <p15:threadingInfo timeZoneBias="0"/>
      </p:ext>
      <p:ext uri="http://customooxmlschemas.google.com/">
        <go:slidesCustomData xmlns:go="http://customooxmlschemas.google.com/" commentPostId="AAABYTeYPc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139027854f_0_1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g3139027854f_0_1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139027854f_0_15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g3139027854f_0_15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a:solidFill>
                  <a:schemeClr val="lt1"/>
                </a:solidFill>
              </a:rPr>
              <a:t>To address privacy concerns, we track data without storing identifiable information, ensuring user anonymity. This allows users to benefit from personalized insights based on their transaction history, while also enabling researchers to access aggregated, anonymized data for behavioral studies. This approach maintains privacy while supporting valuable research on individual spending behaviors.</a:t>
            </a:r>
            <a:endParaRPr sz="105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139027854f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g3139027854f_0_1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39027854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139027854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39027854f_4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39027854f_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t>Compulsive spending has become a widespread issue, with studies estimating that between 5-8% of the general population engage in problematic, impulsive spending. This behavior often contributes to financial stress, debt, and strained relationships, affecting individuals across demographics and regions. Today’s highly digital consumer environment, with endless online shopping options and targeted marketing, makes it harder for many to manage spending impulses.</a:t>
            </a:r>
            <a:endParaRPr/>
          </a:p>
          <a:p>
            <a:pPr indent="0" lvl="0" marL="0" rtl="0" algn="l">
              <a:lnSpc>
                <a:spcPct val="115000"/>
              </a:lnSpc>
              <a:spcBef>
                <a:spcPts val="1200"/>
              </a:spcBef>
              <a:spcAft>
                <a:spcPts val="0"/>
              </a:spcAft>
              <a:buNone/>
            </a:pPr>
            <a:r>
              <a:rPr lang="es"/>
              <a:t>While compulsive spending affects a broad range of individuals, it is also prevalent among those with certain mental health conditions. People experiencing anxiety disorders, obsessive-compulsive disorder (OCD), and attention-deficit/hyperactivity disorder (ADHD) may be particularly vulnerable to compulsive shopping as a means of emotional regulation. In these cases, spending can become a way to cope with stress or negative emotions, providing a temporary “high” that soon dissipates, leading to a harmful cycle of buying and regret.</a:t>
            </a:r>
            <a:endParaRPr/>
          </a:p>
          <a:p>
            <a:pPr indent="0" lvl="0" marL="0" rtl="0" algn="l">
              <a:spcBef>
                <a:spcPts val="1200"/>
              </a:spcBef>
              <a:spcAft>
                <a:spcPts val="0"/>
              </a:spcAft>
              <a:buClr>
                <a:schemeClr val="dk1"/>
              </a:buClr>
              <a:buSzPts val="1100"/>
              <a:buFont typeface="Arial"/>
              <a:buNone/>
            </a:pPr>
            <a:r>
              <a:rPr lang="es">
                <a:solidFill>
                  <a:schemeClr val="dk1"/>
                </a:solidFill>
              </a:rPr>
              <a:t>Behavioral insights provide practical, scientifically-backed strategies that can improve financial decision-making at crucial moments. In our project, we’re incorporating several such insights: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1.	Self-reflection prompts: Encouraging self-reflection helps users examine the motivations and potential consequences of their spending decisions. Studies show that prompting users to think about their values or goals before a purchase can increase awareness and help them make more intentional choices.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2.	Nudges for delayed gratification: Compulsive spending often arises from the desire for immediate rewards. Research on consumer behavior highlights that nudges promoting a delay—such as suggesting users "sleep on it" or return to the item later—effectively reduce impulsive purchases. Strategies like these draw on Thaler and Sunstein’s concept of “nudging” and have been shown to support better spending choices by counteracting impulsive behaviors and increasing control over spending.</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3.	Personalized budget reminders: Reminding users of their monthly budget or the opportunity cost of a purchase can help them make financially healthier decisions. Budget-based prompts that encourage users to think about trade-offs (e.g., considering whether a purchase aligns with saving for larger goals) leverage behavioral insights to help maintain focus on long-term financial health.a|</a:t>
            </a:r>
            <a:endParaRPr>
              <a:solidFill>
                <a:schemeClr val="dk1"/>
              </a:solidFill>
            </a:endParaRPr>
          </a:p>
          <a:p>
            <a:pPr indent="0" lvl="0" marL="0" rtl="0" algn="l">
              <a:spcBef>
                <a:spcPts val="0"/>
              </a:spcBef>
              <a:spcAft>
                <a:spcPts val="0"/>
              </a:spcAft>
              <a:buNone/>
            </a:pPr>
            <a:r>
              <a:rPr lang="es">
                <a:solidFill>
                  <a:schemeClr val="dk1"/>
                </a:solidFill>
              </a:rPr>
              <a:t>These methods provide a mix of cognitive strategies and prompts to make responsible spending easier and more intuitive for users. Our extension aims to integrate these insights at key moments, promoting mindfulness and reducing impulsive spending at online checkouts.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Overall objectives:</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Chrome extension for real-time spending support</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AI-driven insights and prompts at checkout</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Personalized based on user’s spending data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39027854f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3139027854f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39027854f_0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3139027854f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39027854f_0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139027854f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139027854f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3139027854f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139027854f_0_14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3139027854f_0_1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139027854f_0_8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3139027854f_0_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30"/>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30"/>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30"/>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30"/>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30"/>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30"/>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3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31"/>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31"/>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31"/>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31"/>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9" name="Google Shape;79;p31"/>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0" name="Google Shape;80;p31"/>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1" name="Google Shape;81;p31"/>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33"/>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86" name="Google Shape;86;p33"/>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87" name="Google Shape;87;p33"/>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88"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2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2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2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2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2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2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2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2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2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2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2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2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2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2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2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2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2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2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2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23"/>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23"/>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24"/>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24"/>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24"/>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24"/>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24"/>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24"/>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2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25"/>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25"/>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26"/>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26"/>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26"/>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26"/>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27"/>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27"/>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27"/>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27"/>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28"/>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28"/>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28"/>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28"/>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28"/>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28"/>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2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github.com/yingslim/OxBIG_hackathon"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782800" y="3441425"/>
            <a:ext cx="3660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sz="5300">
                <a:solidFill>
                  <a:schemeClr val="accent1"/>
                </a:solidFill>
              </a:rPr>
              <a:t>Compulse</a:t>
            </a:r>
            <a:endParaRPr sz="5300">
              <a:solidFill>
                <a:schemeClr val="accent1"/>
              </a:solidFill>
            </a:endParaRPr>
          </a:p>
          <a:p>
            <a:pPr indent="0" lvl="0" marL="0" rtl="0" algn="r">
              <a:lnSpc>
                <a:spcPct val="100000"/>
              </a:lnSpc>
              <a:spcBef>
                <a:spcPts val="0"/>
              </a:spcBef>
              <a:spcAft>
                <a:spcPts val="0"/>
              </a:spcAft>
              <a:buSzPts val="3000"/>
              <a:buNone/>
            </a:pPr>
            <a:r>
              <a:rPr lang="es" sz="5300">
                <a:solidFill>
                  <a:schemeClr val="accent1"/>
                </a:solidFill>
              </a:rPr>
              <a:t>Control</a:t>
            </a:r>
            <a:endParaRPr sz="5300">
              <a:solidFill>
                <a:schemeClr val="accent1"/>
              </a:solidFill>
            </a:endParaRPr>
          </a:p>
        </p:txBody>
      </p:sp>
      <p:sp>
        <p:nvSpPr>
          <p:cNvPr id="94" name="Google Shape;94;p1"/>
          <p:cNvSpPr txBox="1"/>
          <p:nvPr>
            <p:ph idx="1" type="subTitle"/>
          </p:nvPr>
        </p:nvSpPr>
        <p:spPr>
          <a:xfrm>
            <a:off x="5313575" y="41049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s"/>
              <a:t>An answer for impulsive purchasing</a:t>
            </a:r>
            <a:endParaRPr/>
          </a:p>
        </p:txBody>
      </p:sp>
      <p:sp>
        <p:nvSpPr>
          <p:cNvPr id="95" name="Google Shape;95;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8" name="Google Shape;198;p1"/>
          <p:cNvPicPr preferRelativeResize="0"/>
          <p:nvPr/>
        </p:nvPicPr>
        <p:blipFill>
          <a:blip r:embed="rId3">
            <a:alphaModFix/>
          </a:blip>
          <a:stretch>
            <a:fillRect/>
          </a:stretch>
        </p:blipFill>
        <p:spPr>
          <a:xfrm>
            <a:off x="6173575" y="535649"/>
            <a:ext cx="1705350" cy="170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3139027854f_0_1167"/>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solidFill>
                  <a:srgbClr val="FFFFFF"/>
                </a:solidFill>
              </a:rPr>
              <a:t>Team Contributions</a:t>
            </a:r>
            <a:endParaRPr>
              <a:solidFill>
                <a:srgbClr val="FFFFFF"/>
              </a:solidFill>
            </a:endParaRPr>
          </a:p>
        </p:txBody>
      </p:sp>
      <p:sp>
        <p:nvSpPr>
          <p:cNvPr id="803" name="Google Shape;803;g3139027854f_0_1167"/>
          <p:cNvSpPr/>
          <p:nvPr/>
        </p:nvSpPr>
        <p:spPr>
          <a:xfrm>
            <a:off x="1019175" y="1838325"/>
            <a:ext cx="1562100" cy="1562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139027854f_0_1167"/>
          <p:cNvSpPr/>
          <p:nvPr/>
        </p:nvSpPr>
        <p:spPr>
          <a:xfrm>
            <a:off x="3578213" y="2786850"/>
            <a:ext cx="2009700" cy="2009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139027854f_0_1167"/>
          <p:cNvSpPr/>
          <p:nvPr/>
        </p:nvSpPr>
        <p:spPr>
          <a:xfrm>
            <a:off x="6572250" y="2057400"/>
            <a:ext cx="1419300" cy="1419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g3139027854f_0_1167"/>
          <p:cNvCxnSpPr/>
          <p:nvPr/>
        </p:nvCxnSpPr>
        <p:spPr>
          <a:xfrm>
            <a:off x="2343150" y="2971800"/>
            <a:ext cx="1600200" cy="504900"/>
          </a:xfrm>
          <a:prstGeom prst="straightConnector1">
            <a:avLst/>
          </a:prstGeom>
          <a:noFill/>
          <a:ln cap="flat" cmpd="sng" w="28575">
            <a:solidFill>
              <a:schemeClr val="accent1"/>
            </a:solidFill>
            <a:prstDash val="solid"/>
            <a:round/>
            <a:headEnd len="sm" w="sm" type="none"/>
            <a:tailEnd len="sm" w="sm" type="none"/>
          </a:ln>
        </p:spPr>
      </p:cxnSp>
      <p:cxnSp>
        <p:nvCxnSpPr>
          <p:cNvPr id="807" name="Google Shape;807;g3139027854f_0_1167"/>
          <p:cNvCxnSpPr/>
          <p:nvPr/>
        </p:nvCxnSpPr>
        <p:spPr>
          <a:xfrm flipH="1" rot="10800000">
            <a:off x="5019675" y="2634450"/>
            <a:ext cx="1790700" cy="1080300"/>
          </a:xfrm>
          <a:prstGeom prst="straightConnector1">
            <a:avLst/>
          </a:prstGeom>
          <a:noFill/>
          <a:ln cap="flat" cmpd="sng" w="28575">
            <a:solidFill>
              <a:schemeClr val="accent1"/>
            </a:solidFill>
            <a:prstDash val="solid"/>
            <a:round/>
            <a:headEnd len="sm" w="sm" type="none"/>
            <a:tailEnd len="sm" w="sm" type="none"/>
          </a:ln>
        </p:spPr>
      </p:cxnSp>
      <p:cxnSp>
        <p:nvCxnSpPr>
          <p:cNvPr id="808" name="Google Shape;808;g3139027854f_0_1167"/>
          <p:cNvCxnSpPr/>
          <p:nvPr/>
        </p:nvCxnSpPr>
        <p:spPr>
          <a:xfrm flipH="1">
            <a:off x="-600225" y="2543175"/>
            <a:ext cx="1886100" cy="714300"/>
          </a:xfrm>
          <a:prstGeom prst="straightConnector1">
            <a:avLst/>
          </a:prstGeom>
          <a:noFill/>
          <a:ln cap="flat" cmpd="sng" w="28575">
            <a:solidFill>
              <a:schemeClr val="accent1"/>
            </a:solidFill>
            <a:prstDash val="solid"/>
            <a:round/>
            <a:headEnd len="sm" w="sm" type="none"/>
            <a:tailEnd len="sm" w="sm" type="none"/>
          </a:ln>
        </p:spPr>
      </p:cxnSp>
      <p:cxnSp>
        <p:nvCxnSpPr>
          <p:cNvPr id="809" name="Google Shape;809;g3139027854f_0_1167"/>
          <p:cNvCxnSpPr/>
          <p:nvPr/>
        </p:nvCxnSpPr>
        <p:spPr>
          <a:xfrm rot="10800000">
            <a:off x="7638600" y="2714625"/>
            <a:ext cx="1734000" cy="1181100"/>
          </a:xfrm>
          <a:prstGeom prst="straightConnector1">
            <a:avLst/>
          </a:prstGeom>
          <a:noFill/>
          <a:ln cap="flat" cmpd="sng" w="28575">
            <a:solidFill>
              <a:schemeClr val="accent1"/>
            </a:solidFill>
            <a:prstDash val="solid"/>
            <a:round/>
            <a:headEnd len="sm" w="sm" type="none"/>
            <a:tailEnd len="sm" w="sm" type="none"/>
          </a:ln>
        </p:spPr>
      </p:cxnSp>
      <p:grpSp>
        <p:nvGrpSpPr>
          <p:cNvPr id="810" name="Google Shape;810;g3139027854f_0_1167"/>
          <p:cNvGrpSpPr/>
          <p:nvPr/>
        </p:nvGrpSpPr>
        <p:grpSpPr>
          <a:xfrm>
            <a:off x="4150673" y="3449131"/>
            <a:ext cx="864787" cy="685156"/>
            <a:chOff x="2504975" y="1971250"/>
            <a:chExt cx="2053150" cy="1626675"/>
          </a:xfrm>
        </p:grpSpPr>
        <p:sp>
          <p:nvSpPr>
            <p:cNvPr id="811" name="Google Shape;811;g3139027854f_0_1167"/>
            <p:cNvSpPr/>
            <p:nvPr/>
          </p:nvSpPr>
          <p:spPr>
            <a:xfrm>
              <a:off x="2980450" y="2824750"/>
              <a:ext cx="253025" cy="253025"/>
            </a:xfrm>
            <a:custGeom>
              <a:rect b="b" l="l" r="r" t="t"/>
              <a:pathLst>
                <a:path extrusionOk="0" h="10121" w="10121">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139027854f_0_1167"/>
            <p:cNvSpPr/>
            <p:nvPr/>
          </p:nvSpPr>
          <p:spPr>
            <a:xfrm>
              <a:off x="3349775" y="1971250"/>
              <a:ext cx="298100" cy="254125"/>
            </a:xfrm>
            <a:custGeom>
              <a:rect b="b" l="l" r="r" t="t"/>
              <a:pathLst>
                <a:path extrusionOk="0" h="10165" w="11924">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139027854f_0_1167"/>
            <p:cNvSpPr/>
            <p:nvPr/>
          </p:nvSpPr>
          <p:spPr>
            <a:xfrm>
              <a:off x="3349775" y="2548500"/>
              <a:ext cx="298100" cy="254075"/>
            </a:xfrm>
            <a:custGeom>
              <a:rect b="b" l="l" r="r" t="t"/>
              <a:pathLst>
                <a:path extrusionOk="0" h="10163" w="11924">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139027854f_0_1167"/>
            <p:cNvSpPr/>
            <p:nvPr/>
          </p:nvSpPr>
          <p:spPr>
            <a:xfrm>
              <a:off x="3349775" y="3054500"/>
              <a:ext cx="298100" cy="254075"/>
            </a:xfrm>
            <a:custGeom>
              <a:rect b="b" l="l" r="r" t="t"/>
              <a:pathLst>
                <a:path extrusionOk="0" h="10163" w="11924">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139027854f_0_1167"/>
            <p:cNvSpPr/>
            <p:nvPr/>
          </p:nvSpPr>
          <p:spPr>
            <a:xfrm>
              <a:off x="3807800" y="2824750"/>
              <a:ext cx="253025" cy="253025"/>
            </a:xfrm>
            <a:custGeom>
              <a:rect b="b" l="l" r="r" t="t"/>
              <a:pathLst>
                <a:path extrusionOk="0" h="10121" w="10121">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139027854f_0_1167"/>
            <p:cNvSpPr/>
            <p:nvPr/>
          </p:nvSpPr>
          <p:spPr>
            <a:xfrm>
              <a:off x="2936825" y="3342400"/>
              <a:ext cx="296650" cy="255525"/>
            </a:xfrm>
            <a:custGeom>
              <a:rect b="b" l="l" r="r" t="t"/>
              <a:pathLst>
                <a:path extrusionOk="0" h="10221" w="11866">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139027854f_0_1167"/>
            <p:cNvSpPr/>
            <p:nvPr/>
          </p:nvSpPr>
          <p:spPr>
            <a:xfrm>
              <a:off x="2504975" y="3342400"/>
              <a:ext cx="298100" cy="255525"/>
            </a:xfrm>
            <a:custGeom>
              <a:rect b="b" l="l" r="r" t="t"/>
              <a:pathLst>
                <a:path extrusionOk="0" h="10221" w="11924">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139027854f_0_1167"/>
            <p:cNvSpPr/>
            <p:nvPr/>
          </p:nvSpPr>
          <p:spPr>
            <a:xfrm>
              <a:off x="3764175" y="3342400"/>
              <a:ext cx="296650" cy="255525"/>
            </a:xfrm>
            <a:custGeom>
              <a:rect b="b" l="l" r="r" t="t"/>
              <a:pathLst>
                <a:path extrusionOk="0" h="10221" w="11866">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139027854f_0_1167"/>
            <p:cNvSpPr/>
            <p:nvPr/>
          </p:nvSpPr>
          <p:spPr>
            <a:xfrm>
              <a:off x="4217850" y="3342400"/>
              <a:ext cx="296650" cy="255525"/>
            </a:xfrm>
            <a:custGeom>
              <a:rect b="b" l="l" r="r" t="t"/>
              <a:pathLst>
                <a:path extrusionOk="0" h="10221" w="11866">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139027854f_0_1167"/>
            <p:cNvSpPr/>
            <p:nvPr/>
          </p:nvSpPr>
          <p:spPr>
            <a:xfrm>
              <a:off x="2539875" y="2824750"/>
              <a:ext cx="254475" cy="253025"/>
            </a:xfrm>
            <a:custGeom>
              <a:rect b="b" l="l" r="r" t="t"/>
              <a:pathLst>
                <a:path extrusionOk="0" h="10121" w="10179">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139027854f_0_1167"/>
            <p:cNvSpPr/>
            <p:nvPr/>
          </p:nvSpPr>
          <p:spPr>
            <a:xfrm>
              <a:off x="4261475" y="2824750"/>
              <a:ext cx="253025" cy="253025"/>
            </a:xfrm>
            <a:custGeom>
              <a:rect b="b" l="l" r="r" t="t"/>
              <a:pathLst>
                <a:path extrusionOk="0" h="10121" w="10121">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139027854f_0_1167"/>
            <p:cNvSpPr/>
            <p:nvPr/>
          </p:nvSpPr>
          <p:spPr>
            <a:xfrm>
              <a:off x="3351225" y="2548500"/>
              <a:ext cx="296650" cy="254075"/>
            </a:xfrm>
            <a:custGeom>
              <a:rect b="b" l="l" r="r" t="t"/>
              <a:pathLst>
                <a:path extrusionOk="0" h="10163" w="11866">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139027854f_0_1167"/>
            <p:cNvSpPr/>
            <p:nvPr/>
          </p:nvSpPr>
          <p:spPr>
            <a:xfrm>
              <a:off x="3351225" y="3054500"/>
              <a:ext cx="296650" cy="255525"/>
            </a:xfrm>
            <a:custGeom>
              <a:rect b="b" l="l" r="r" t="t"/>
              <a:pathLst>
                <a:path extrusionOk="0" h="10221" w="11866">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139027854f_0_1167"/>
            <p:cNvSpPr/>
            <p:nvPr/>
          </p:nvSpPr>
          <p:spPr>
            <a:xfrm>
              <a:off x="2547150" y="2823300"/>
              <a:ext cx="2003350" cy="774600"/>
            </a:xfrm>
            <a:custGeom>
              <a:rect b="b" l="l" r="r" t="t"/>
              <a:pathLst>
                <a:path extrusionOk="0" h="30984" w="80134">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139027854f_0_1167"/>
            <p:cNvSpPr/>
            <p:nvPr/>
          </p:nvSpPr>
          <p:spPr>
            <a:xfrm>
              <a:off x="2524025" y="1983600"/>
              <a:ext cx="2034100" cy="1095300"/>
            </a:xfrm>
            <a:custGeom>
              <a:rect b="b" l="l" r="r" t="t"/>
              <a:pathLst>
                <a:path extrusionOk="0" h="43812" w="81364">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6" name="Google Shape;826;g3139027854f_0_1167"/>
          <p:cNvSpPr/>
          <p:nvPr/>
        </p:nvSpPr>
        <p:spPr>
          <a:xfrm>
            <a:off x="1619710" y="2361273"/>
            <a:ext cx="478486" cy="606590"/>
          </a:xfrm>
          <a:custGeom>
            <a:rect b="b" l="l" r="r" t="t"/>
            <a:pathLst>
              <a:path extrusionOk="0" h="66421" w="54731">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g3139027854f_0_1167"/>
          <p:cNvGrpSpPr/>
          <p:nvPr/>
        </p:nvGrpSpPr>
        <p:grpSpPr>
          <a:xfrm>
            <a:off x="6985491" y="2564489"/>
            <a:ext cx="592809" cy="405106"/>
            <a:chOff x="4987050" y="1862200"/>
            <a:chExt cx="2378850" cy="1625625"/>
          </a:xfrm>
        </p:grpSpPr>
        <p:sp>
          <p:nvSpPr>
            <p:cNvPr id="828" name="Google Shape;828;g3139027854f_0_1167"/>
            <p:cNvSpPr/>
            <p:nvPr/>
          </p:nvSpPr>
          <p:spPr>
            <a:xfrm>
              <a:off x="4987050" y="3255150"/>
              <a:ext cx="338800" cy="232675"/>
            </a:xfrm>
            <a:custGeom>
              <a:rect b="b" l="l" r="r" t="t"/>
              <a:pathLst>
                <a:path extrusionOk="0" h="9307" w="13552">
                  <a:moveTo>
                    <a:pt x="6805" y="1"/>
                  </a:moveTo>
                  <a:lnTo>
                    <a:pt x="0" y="9306"/>
                  </a:lnTo>
                  <a:lnTo>
                    <a:pt x="13552" y="9306"/>
                  </a:lnTo>
                  <a:lnTo>
                    <a:pt x="6805"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3139027854f_0_1167"/>
            <p:cNvSpPr/>
            <p:nvPr/>
          </p:nvSpPr>
          <p:spPr>
            <a:xfrm>
              <a:off x="4987050" y="3255150"/>
              <a:ext cx="338800" cy="232675"/>
            </a:xfrm>
            <a:custGeom>
              <a:rect b="b" l="l" r="r" t="t"/>
              <a:pathLst>
                <a:path extrusionOk="0" h="9307" w="13552">
                  <a:moveTo>
                    <a:pt x="6805" y="1"/>
                  </a:moveTo>
                  <a:lnTo>
                    <a:pt x="0" y="9306"/>
                  </a:lnTo>
                  <a:lnTo>
                    <a:pt x="13552" y="9306"/>
                  </a:lnTo>
                  <a:lnTo>
                    <a:pt x="6805"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139027854f_0_1167"/>
            <p:cNvSpPr/>
            <p:nvPr/>
          </p:nvSpPr>
          <p:spPr>
            <a:xfrm>
              <a:off x="6768250" y="2394375"/>
              <a:ext cx="287925" cy="276275"/>
            </a:xfrm>
            <a:custGeom>
              <a:rect b="b" l="l" r="r" t="t"/>
              <a:pathLst>
                <a:path extrusionOk="0" h="11051" w="11517">
                  <a:moveTo>
                    <a:pt x="1" y="0"/>
                  </a:moveTo>
                  <a:lnTo>
                    <a:pt x="8027" y="11051"/>
                  </a:lnTo>
                  <a:lnTo>
                    <a:pt x="11517" y="58"/>
                  </a:lnTo>
                  <a:lnTo>
                    <a:pt x="1"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139027854f_0_1167"/>
            <p:cNvSpPr/>
            <p:nvPr/>
          </p:nvSpPr>
          <p:spPr>
            <a:xfrm>
              <a:off x="6768250" y="2394375"/>
              <a:ext cx="287925" cy="276275"/>
            </a:xfrm>
            <a:custGeom>
              <a:rect b="b" l="l" r="r" t="t"/>
              <a:pathLst>
                <a:path extrusionOk="0" h="11051" w="11517">
                  <a:moveTo>
                    <a:pt x="1" y="0"/>
                  </a:moveTo>
                  <a:lnTo>
                    <a:pt x="8027" y="11051"/>
                  </a:lnTo>
                  <a:lnTo>
                    <a:pt x="11517" y="58"/>
                  </a:lnTo>
                  <a:lnTo>
                    <a:pt x="1"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139027854f_0_1167"/>
            <p:cNvSpPr/>
            <p:nvPr/>
          </p:nvSpPr>
          <p:spPr>
            <a:xfrm>
              <a:off x="5337475" y="1862200"/>
              <a:ext cx="2028425" cy="1625625"/>
            </a:xfrm>
            <a:custGeom>
              <a:rect b="b" l="l" r="r" t="t"/>
              <a:pathLst>
                <a:path extrusionOk="0" h="65025" w="81137">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3" name="Google Shape;833;g3139027854f_0_1167"/>
          <p:cNvSpPr txBox="1"/>
          <p:nvPr>
            <p:ph idx="4294967295" type="subTitle"/>
          </p:nvPr>
        </p:nvSpPr>
        <p:spPr>
          <a:xfrm>
            <a:off x="795375" y="3486375"/>
            <a:ext cx="2009700" cy="108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lang="es" sz="900"/>
              <a:t>Stage 1: brainstorming about the idea and voting on potential projects- everyone is involved</a:t>
            </a:r>
            <a:endParaRPr sz="900"/>
          </a:p>
        </p:txBody>
      </p:sp>
      <p:sp>
        <p:nvSpPr>
          <p:cNvPr id="834" name="Google Shape;834;g3139027854f_0_1167"/>
          <p:cNvSpPr txBox="1"/>
          <p:nvPr>
            <p:ph idx="4294967295" type="subTitle"/>
          </p:nvPr>
        </p:nvSpPr>
        <p:spPr>
          <a:xfrm>
            <a:off x="3276000" y="1234970"/>
            <a:ext cx="1886100" cy="277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Stage 2: Project Implementation</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35" name="Google Shape;835;g3139027854f_0_1167"/>
          <p:cNvSpPr txBox="1"/>
          <p:nvPr>
            <p:ph idx="4294967295" type="subTitle"/>
          </p:nvPr>
        </p:nvSpPr>
        <p:spPr>
          <a:xfrm>
            <a:off x="6356250" y="3562575"/>
            <a:ext cx="1886100" cy="50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lang="es" sz="900"/>
              <a:t>Stage 3: Wrap-up and Final Preparation - Front end (Sheikh and Mingda) and backend (YIng); prompt and slides (Francis and Connie)</a:t>
            </a:r>
            <a:endParaRPr sz="900"/>
          </a:p>
        </p:txBody>
      </p:sp>
      <p:cxnSp>
        <p:nvCxnSpPr>
          <p:cNvPr id="836" name="Google Shape;836;g3139027854f_0_116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837" name="Google Shape;837;g3139027854f_0_1167"/>
          <p:cNvSpPr txBox="1"/>
          <p:nvPr>
            <p:ph idx="4294967295" type="subTitle"/>
          </p:nvPr>
        </p:nvSpPr>
        <p:spPr>
          <a:xfrm>
            <a:off x="3265432" y="1433225"/>
            <a:ext cx="27516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Mingda Santos: Project Engineering, Project Lead</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38" name="Google Shape;838;g3139027854f_0_1167"/>
          <p:cNvSpPr txBox="1"/>
          <p:nvPr>
            <p:ph idx="4294967295" type="subTitle"/>
          </p:nvPr>
        </p:nvSpPr>
        <p:spPr>
          <a:xfrm>
            <a:off x="3124763" y="1637025"/>
            <a:ext cx="27516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Ying Ying Lim: Software + Data Engineering</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39" name="Google Shape;839;g3139027854f_0_1167"/>
          <p:cNvSpPr txBox="1"/>
          <p:nvPr>
            <p:ph idx="4294967295" type="subTitle"/>
          </p:nvPr>
        </p:nvSpPr>
        <p:spPr>
          <a:xfrm>
            <a:off x="3101289" y="1843452"/>
            <a:ext cx="32190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Sheikh Mohiddin: UI/UX Design and Implementation</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40" name="Google Shape;840;g3139027854f_0_1167"/>
          <p:cNvSpPr txBox="1"/>
          <p:nvPr>
            <p:ph idx="4294967295" type="subTitle"/>
          </p:nvPr>
        </p:nvSpPr>
        <p:spPr>
          <a:xfrm>
            <a:off x="3250014" y="2037108"/>
            <a:ext cx="32190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Francis Madden:  Behavioural science lead, asset creation, icon design, and QA testing</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41" name="Google Shape;841;g3139027854f_0_1167"/>
          <p:cNvSpPr txBox="1"/>
          <p:nvPr>
            <p:ph idx="4294967295" type="subTitle"/>
          </p:nvPr>
        </p:nvSpPr>
        <p:spPr>
          <a:xfrm>
            <a:off x="3084102" y="2386343"/>
            <a:ext cx="30834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Connie Li: Input-output testing, slide presentation</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3139027854f_0_155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Future Scope</a:t>
            </a:r>
            <a:endParaRPr/>
          </a:p>
        </p:txBody>
      </p:sp>
      <p:sp>
        <p:nvSpPr>
          <p:cNvPr id="847" name="Google Shape;847;g3139027854f_0_1552"/>
          <p:cNvSpPr txBox="1"/>
          <p:nvPr>
            <p:ph idx="1" type="subTitle"/>
          </p:nvPr>
        </p:nvSpPr>
        <p:spPr>
          <a:xfrm>
            <a:off x="3268243" y="3697075"/>
            <a:ext cx="27018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solidFill>
                  <a:schemeClr val="lt1"/>
                </a:solidFill>
              </a:rPr>
              <a:t>To address privacy concerns, we track data without storing identifiable information, ensuring user anonymity. This will also enables researchers to access aggregated, anonymized data for behavioral studies.</a:t>
            </a:r>
            <a:endParaRPr sz="900"/>
          </a:p>
        </p:txBody>
      </p:sp>
      <p:sp>
        <p:nvSpPr>
          <p:cNvPr id="848" name="Google Shape;848;g3139027854f_0_1552"/>
          <p:cNvSpPr txBox="1"/>
          <p:nvPr>
            <p:ph idx="2" type="subTitle"/>
          </p:nvPr>
        </p:nvSpPr>
        <p:spPr>
          <a:xfrm>
            <a:off x="6254863" y="3697384"/>
            <a:ext cx="22506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solidFill>
                  <a:schemeClr val="lt1"/>
                </a:solidFill>
              </a:rPr>
              <a:t>By specifying the time length beforehand, the system can provide more accurate budget analysis, offering tailored insights based on the user’s spending patterns over a defined period.</a:t>
            </a:r>
            <a:endParaRPr sz="900"/>
          </a:p>
        </p:txBody>
      </p:sp>
      <p:sp>
        <p:nvSpPr>
          <p:cNvPr id="849" name="Google Shape;849;g3139027854f_0_1552"/>
          <p:cNvSpPr txBox="1"/>
          <p:nvPr>
            <p:ph idx="3" type="subTitle"/>
          </p:nvPr>
        </p:nvSpPr>
        <p:spPr>
          <a:xfrm>
            <a:off x="572310" y="3668584"/>
            <a:ext cx="23586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s"/>
              <a:t>The final issue is combining interactive notifications triggered by mouse hover on the webpage with the pop-up. This integration will enable a seamless user experience, providing real-time alerts and advice without interrupting the browsing flow.</a:t>
            </a:r>
            <a:endParaRPr/>
          </a:p>
        </p:txBody>
      </p:sp>
      <p:sp>
        <p:nvSpPr>
          <p:cNvPr id="850" name="Google Shape;850;g3139027854f_0_1552"/>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Data Tracking</a:t>
            </a:r>
            <a:endParaRPr sz="900"/>
          </a:p>
        </p:txBody>
      </p:sp>
      <p:sp>
        <p:nvSpPr>
          <p:cNvPr id="851" name="Google Shape;851;g3139027854f_0_1552"/>
          <p:cNvSpPr txBox="1"/>
          <p:nvPr>
            <p:ph idx="4" type="ctrTitle"/>
          </p:nvPr>
        </p:nvSpPr>
        <p:spPr>
          <a:xfrm>
            <a:off x="6329356" y="35234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Information</a:t>
            </a:r>
            <a:endParaRPr sz="900"/>
          </a:p>
        </p:txBody>
      </p:sp>
      <p:sp>
        <p:nvSpPr>
          <p:cNvPr id="852" name="Google Shape;852;g3139027854f_0_1552"/>
          <p:cNvSpPr txBox="1"/>
          <p:nvPr>
            <p:ph idx="5" type="ctrTitle"/>
          </p:nvPr>
        </p:nvSpPr>
        <p:spPr>
          <a:xfrm>
            <a:off x="70984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Integration</a:t>
            </a:r>
            <a:endParaRPr sz="900"/>
          </a:p>
        </p:txBody>
      </p:sp>
      <p:sp>
        <p:nvSpPr>
          <p:cNvPr id="853" name="Google Shape;853;g3139027854f_0_1552"/>
          <p:cNvSpPr/>
          <p:nvPr/>
        </p:nvSpPr>
        <p:spPr>
          <a:xfrm>
            <a:off x="10309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3139027854f_0_1552"/>
          <p:cNvSpPr/>
          <p:nvPr/>
        </p:nvSpPr>
        <p:spPr>
          <a:xfrm>
            <a:off x="1232744"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3139027854f_0_1552"/>
          <p:cNvSpPr/>
          <p:nvPr/>
        </p:nvSpPr>
        <p:spPr>
          <a:xfrm>
            <a:off x="1727795"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3139027854f_0_1552"/>
          <p:cNvSpPr/>
          <p:nvPr/>
        </p:nvSpPr>
        <p:spPr>
          <a:xfrm>
            <a:off x="1383342" y="2012352"/>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3139027854f_0_1552"/>
          <p:cNvSpPr/>
          <p:nvPr/>
        </p:nvSpPr>
        <p:spPr>
          <a:xfrm>
            <a:off x="1292036"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3139027854f_0_1552"/>
          <p:cNvSpPr/>
          <p:nvPr/>
        </p:nvSpPr>
        <p:spPr>
          <a:xfrm>
            <a:off x="4057680"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3139027854f_0_1552"/>
          <p:cNvSpPr/>
          <p:nvPr/>
        </p:nvSpPr>
        <p:spPr>
          <a:xfrm>
            <a:off x="3855009"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3139027854f_0_1552"/>
          <p:cNvSpPr/>
          <p:nvPr/>
        </p:nvSpPr>
        <p:spPr>
          <a:xfrm>
            <a:off x="4551923"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3139027854f_0_1552"/>
          <p:cNvSpPr/>
          <p:nvPr/>
        </p:nvSpPr>
        <p:spPr>
          <a:xfrm>
            <a:off x="4207470" y="20123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3139027854f_0_1552"/>
          <p:cNvSpPr/>
          <p:nvPr/>
        </p:nvSpPr>
        <p:spPr>
          <a:xfrm>
            <a:off x="4116163"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139027854f_0_1552"/>
          <p:cNvSpPr/>
          <p:nvPr/>
        </p:nvSpPr>
        <p:spPr>
          <a:xfrm>
            <a:off x="66431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3139027854f_0_1552"/>
          <p:cNvSpPr/>
          <p:nvPr/>
        </p:nvSpPr>
        <p:spPr>
          <a:xfrm>
            <a:off x="6840205"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3139027854f_0_1552"/>
          <p:cNvSpPr/>
          <p:nvPr/>
        </p:nvSpPr>
        <p:spPr>
          <a:xfrm>
            <a:off x="7340050" y="22643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139027854f_0_1552"/>
          <p:cNvSpPr/>
          <p:nvPr/>
        </p:nvSpPr>
        <p:spPr>
          <a:xfrm>
            <a:off x="6997195" y="201238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139027854f_0_1552"/>
          <p:cNvSpPr/>
          <p:nvPr/>
        </p:nvSpPr>
        <p:spPr>
          <a:xfrm>
            <a:off x="6905889" y="199206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8" name="Google Shape;868;g3139027854f_0_1552"/>
          <p:cNvGrpSpPr/>
          <p:nvPr/>
        </p:nvGrpSpPr>
        <p:grpSpPr>
          <a:xfrm>
            <a:off x="1599418" y="2203442"/>
            <a:ext cx="295272" cy="295272"/>
            <a:chOff x="1190625" y="238125"/>
            <a:chExt cx="5226050" cy="5226050"/>
          </a:xfrm>
        </p:grpSpPr>
        <p:sp>
          <p:nvSpPr>
            <p:cNvPr id="869" name="Google Shape;869;g3139027854f_0_1552"/>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3139027854f_0_1552"/>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139027854f_0_1552"/>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139027854f_0_1552"/>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139027854f_0_1552"/>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139027854f_0_1552"/>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g3139027854f_0_1552"/>
          <p:cNvGrpSpPr/>
          <p:nvPr/>
        </p:nvGrpSpPr>
        <p:grpSpPr>
          <a:xfrm>
            <a:off x="4409906" y="2192159"/>
            <a:ext cx="317750" cy="317849"/>
            <a:chOff x="1191425" y="238125"/>
            <a:chExt cx="5217575" cy="5219200"/>
          </a:xfrm>
        </p:grpSpPr>
        <p:sp>
          <p:nvSpPr>
            <p:cNvPr id="876" name="Google Shape;876;g3139027854f_0_1552"/>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3139027854f_0_1552"/>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139027854f_0_1552"/>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139027854f_0_1552"/>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139027854f_0_1552"/>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139027854f_0_1552"/>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2" name="Google Shape;882;g3139027854f_0_1552"/>
          <p:cNvSpPr/>
          <p:nvPr/>
        </p:nvSpPr>
        <p:spPr>
          <a:xfrm>
            <a:off x="7213275" y="2174113"/>
            <a:ext cx="317516" cy="317516"/>
          </a:xfrm>
          <a:custGeom>
            <a:rect b="b" l="l" r="r" t="t"/>
            <a:pathLst>
              <a:path extrusionOk="0" h="187325" w="187325">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3" name="Google Shape;883;g3139027854f_0_155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887" name="Shape 887"/>
        <p:cNvGrpSpPr/>
        <p:nvPr/>
      </p:nvGrpSpPr>
      <p:grpSpPr>
        <a:xfrm>
          <a:off x="0" y="0"/>
          <a:ext cx="0" cy="0"/>
          <a:chOff x="0" y="0"/>
          <a:chExt cx="0" cy="0"/>
        </a:xfrm>
      </p:grpSpPr>
      <p:sp>
        <p:nvSpPr>
          <p:cNvPr id="888" name="Google Shape;888;g3139027854f_0_1294"/>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THANKS!</a:t>
            </a:r>
            <a:endParaRPr/>
          </a:p>
        </p:txBody>
      </p:sp>
      <p:sp>
        <p:nvSpPr>
          <p:cNvPr id="889" name="Google Shape;889;g3139027854f_0_1294"/>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s" sz="1000"/>
              <a:t>Does anyone have any question?</a:t>
            </a:r>
            <a:endParaRPr sz="1000"/>
          </a:p>
          <a:p>
            <a:pPr indent="0" lvl="0" marL="0" rtl="0" algn="l">
              <a:lnSpc>
                <a:spcPct val="100000"/>
              </a:lnSpc>
              <a:spcBef>
                <a:spcPts val="0"/>
              </a:spcBef>
              <a:spcAft>
                <a:spcPts val="0"/>
              </a:spcAft>
              <a:buSzPts val="1000"/>
              <a:buNone/>
            </a:pPr>
            <a:r>
              <a:t/>
            </a:r>
            <a:endParaRPr sz="1000"/>
          </a:p>
          <a:p>
            <a:pPr indent="0" lvl="0" marL="0" rtl="0" algn="l">
              <a:lnSpc>
                <a:spcPct val="100000"/>
              </a:lnSpc>
              <a:spcBef>
                <a:spcPts val="0"/>
              </a:spcBef>
              <a:spcAft>
                <a:spcPts val="0"/>
              </a:spcAft>
              <a:buSzPts val="1000"/>
              <a:buNone/>
            </a:pPr>
            <a:r>
              <a:t/>
            </a:r>
            <a:endParaRPr sz="1000"/>
          </a:p>
        </p:txBody>
      </p:sp>
      <p:grpSp>
        <p:nvGrpSpPr>
          <p:cNvPr id="890" name="Google Shape;890;g3139027854f_0_1294"/>
          <p:cNvGrpSpPr/>
          <p:nvPr/>
        </p:nvGrpSpPr>
        <p:grpSpPr>
          <a:xfrm flipH="1">
            <a:off x="-4531426" y="-117297"/>
            <a:ext cx="7324051" cy="5378088"/>
            <a:chOff x="238125" y="262775"/>
            <a:chExt cx="7092825" cy="5151425"/>
          </a:xfrm>
        </p:grpSpPr>
        <p:sp>
          <p:nvSpPr>
            <p:cNvPr id="891" name="Google Shape;891;g3139027854f_0_1294"/>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3139027854f_0_1294"/>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3139027854f_0_1294"/>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3139027854f_0_1294"/>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3139027854f_0_1294"/>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3139027854f_0_1294"/>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3139027854f_0_1294"/>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3139027854f_0_1294"/>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3139027854f_0_1294"/>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3139027854f_0_1294"/>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3139027854f_0_1294"/>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3139027854f_0_1294"/>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3139027854f_0_1294"/>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3139027854f_0_1294"/>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3139027854f_0_1294"/>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3139027854f_0_1294"/>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3139027854f_0_1294"/>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3139027854f_0_1294"/>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3139027854f_0_1294"/>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3139027854f_0_1294"/>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3139027854f_0_1294"/>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3139027854f_0_1294"/>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3139027854f_0_1294"/>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3139027854f_0_1294"/>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3139027854f_0_1294"/>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3139027854f_0_1294"/>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3139027854f_0_1294"/>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3139027854f_0_1294"/>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3139027854f_0_1294"/>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3139027854f_0_1294"/>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3139027854f_0_1294"/>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3139027854f_0_1294"/>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3139027854f_0_1294"/>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3139027854f_0_1294"/>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3139027854f_0_1294"/>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3139027854f_0_1294"/>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3139027854f_0_1294"/>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3139027854f_0_1294"/>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3139027854f_0_1294"/>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3139027854f_0_1294"/>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3139027854f_0_1294"/>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3139027854f_0_1294"/>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3139027854f_0_1294"/>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3139027854f_0_1294"/>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3139027854f_0_1294"/>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3139027854f_0_1294"/>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3139027854f_0_1294"/>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3139027854f_0_1294"/>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3139027854f_0_1294"/>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3139027854f_0_1294"/>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3139027854f_0_1294"/>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3139027854f_0_1294"/>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3139027854f_0_1294"/>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3139027854f_0_1294"/>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3139027854f_0_1294"/>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3139027854f_0_1294"/>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3139027854f_0_1294"/>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3139027854f_0_1294"/>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3139027854f_0_1294"/>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3139027854f_0_1294"/>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3139027854f_0_1294"/>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3139027854f_0_1294"/>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3139027854f_0_1294"/>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3139027854f_0_1294"/>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3139027854f_0_1294"/>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3139027854f_0_1294"/>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3139027854f_0_1294"/>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3139027854f_0_1294"/>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3139027854f_0_1294"/>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3139027854f_0_1294"/>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3139027854f_0_1294"/>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3139027854f_0_1294"/>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3139027854f_0_1294"/>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3139027854f_0_1294"/>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3139027854f_0_1294"/>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3139027854f_0_1294"/>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3139027854f_0_1294"/>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3139027854f_0_1294"/>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3139027854f_0_1294"/>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3139027854f_0_1294"/>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3139027854f_0_1294"/>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3139027854f_0_1294"/>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3139027854f_0_1294"/>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3139027854f_0_1294"/>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3139027854f_0_1294"/>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3139027854f_0_1294"/>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3139027854f_0_1294"/>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3139027854f_0_1294"/>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3139027854f_0_1294"/>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3139027854f_0_1294"/>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3139027854f_0_1294"/>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3139027854f_0_1294"/>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3139027854f_0_1294"/>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3139027854f_0_1294"/>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3139027854f_0_1294"/>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3139027854f_0_1294"/>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3139027854f_0_1294"/>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3139027854f_0_1294"/>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3139027854f_0_1294"/>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3139027854f_0_1294"/>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3139027854f_0_1294"/>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3139027854f_0_1294"/>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3139027854f_0_1294"/>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3139027854f_0_1294"/>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3139027854f_0_1294"/>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3139027854f_0_1294"/>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3139027854f_0_1294"/>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3139027854f_0_1294"/>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3139027854f_0_1294"/>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3139027854f_0_1294"/>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3139027854f_0_1294"/>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3139027854f_0_1294"/>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3139027854f_0_1294"/>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3139027854f_0_1294"/>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3139027854f_0_1294"/>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3139027854f_0_1294"/>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3139027854f_0_1294"/>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3139027854f_0_1294"/>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3139027854f_0_1294"/>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3139027854f_0_1294"/>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3139027854f_0_1294"/>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3139027854f_0_1294"/>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3139027854f_0_1294"/>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3139027854f_0_1294"/>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3139027854f_0_1294"/>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3139027854f_0_1294"/>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3139027854f_0_1294"/>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3139027854f_0_1294"/>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3139027854f_0_1294"/>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3139027854f_0_1294"/>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3139027854f_0_1294"/>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3139027854f_0_1294"/>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3139027854f_0_1294"/>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3139027854f_0_1294"/>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3139027854f_0_1294"/>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3139027854f_0_1294"/>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3139027854f_0_1294"/>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3139027854f_0_1294"/>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3139027854f_0_1294"/>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3139027854f_0_1294"/>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g3139027854f_0_1294"/>
          <p:cNvGrpSpPr/>
          <p:nvPr/>
        </p:nvGrpSpPr>
        <p:grpSpPr>
          <a:xfrm>
            <a:off x="4077226" y="3526070"/>
            <a:ext cx="137636" cy="137629"/>
            <a:chOff x="266768" y="1721375"/>
            <a:chExt cx="397907" cy="397887"/>
          </a:xfrm>
        </p:grpSpPr>
        <p:sp>
          <p:nvSpPr>
            <p:cNvPr id="1032" name="Google Shape;1032;g3139027854f_0_1294"/>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3139027854f_0_1294"/>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g3139027854f_0_1294"/>
          <p:cNvGrpSpPr/>
          <p:nvPr/>
        </p:nvGrpSpPr>
        <p:grpSpPr>
          <a:xfrm>
            <a:off x="4268945" y="3526070"/>
            <a:ext cx="137622" cy="137629"/>
            <a:chOff x="864491" y="1723250"/>
            <a:chExt cx="397866" cy="397887"/>
          </a:xfrm>
        </p:grpSpPr>
        <p:sp>
          <p:nvSpPr>
            <p:cNvPr id="1035" name="Google Shape;1035;g3139027854f_0_1294"/>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3139027854f_0_1294"/>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3139027854f_0_1294"/>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8" name="Google Shape;1038;g3139027854f_0_1294"/>
          <p:cNvSpPr/>
          <p:nvPr/>
        </p:nvSpPr>
        <p:spPr>
          <a:xfrm>
            <a:off x="4460678" y="3526139"/>
            <a:ext cx="168752" cy="13763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139027854f_0_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204" name="Google Shape;204;g3139027854f_0_6"/>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Knowledge Agents</a:t>
            </a:r>
            <a:endParaRPr>
              <a:solidFill>
                <a:schemeClr val="accent1"/>
              </a:solidFill>
            </a:endParaRPr>
          </a:p>
        </p:txBody>
      </p:sp>
      <p:sp>
        <p:nvSpPr>
          <p:cNvPr id="205" name="Google Shape;205;g3139027854f_0_6"/>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04</a:t>
            </a:r>
            <a:endParaRPr>
              <a:solidFill>
                <a:schemeClr val="accent1"/>
              </a:solidFill>
            </a:endParaRPr>
          </a:p>
        </p:txBody>
      </p:sp>
      <p:sp>
        <p:nvSpPr>
          <p:cNvPr id="206" name="Google Shape;206;g3139027854f_0_6"/>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Role division to create the project</a:t>
            </a:r>
            <a:endParaRPr>
              <a:solidFill>
                <a:schemeClr val="accent1"/>
              </a:solidFill>
            </a:endParaRPr>
          </a:p>
        </p:txBody>
      </p:sp>
      <p:sp>
        <p:nvSpPr>
          <p:cNvPr id="207" name="Google Shape;207;g3139027854f_0_6"/>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05</a:t>
            </a:r>
            <a:endParaRPr>
              <a:solidFill>
                <a:schemeClr val="accent1"/>
              </a:solidFill>
            </a:endParaRPr>
          </a:p>
        </p:txBody>
      </p:sp>
      <p:sp>
        <p:nvSpPr>
          <p:cNvPr id="208" name="Google Shape;208;g3139027854f_0_6"/>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Future directions to improve user experience</a:t>
            </a:r>
            <a:endParaRPr>
              <a:solidFill>
                <a:schemeClr val="accent1"/>
              </a:solidFill>
            </a:endParaRPr>
          </a:p>
        </p:txBody>
      </p:sp>
      <p:sp>
        <p:nvSpPr>
          <p:cNvPr id="209" name="Google Shape;209;g3139027854f_0_6"/>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06</a:t>
            </a:r>
            <a:endParaRPr>
              <a:solidFill>
                <a:schemeClr val="accent1"/>
              </a:solidFill>
            </a:endParaRPr>
          </a:p>
        </p:txBody>
      </p:sp>
      <p:sp>
        <p:nvSpPr>
          <p:cNvPr id="210" name="Google Shape;210;g3139027854f_0_6"/>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rPr lang="es">
                <a:solidFill>
                  <a:schemeClr val="accent1"/>
                </a:solidFill>
              </a:rPr>
              <a:t>The Problem and how Behavioural Insights can help</a:t>
            </a:r>
            <a:endParaRPr>
              <a:solidFill>
                <a:schemeClr val="accent1"/>
              </a:solidFill>
            </a:endParaRPr>
          </a:p>
        </p:txBody>
      </p:sp>
      <p:sp>
        <p:nvSpPr>
          <p:cNvPr id="211" name="Google Shape;211;g3139027854f_0_6"/>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01</a:t>
            </a:r>
            <a:endParaRPr>
              <a:solidFill>
                <a:schemeClr val="accent1"/>
              </a:solidFill>
            </a:endParaRPr>
          </a:p>
        </p:txBody>
      </p:sp>
      <p:sp>
        <p:nvSpPr>
          <p:cNvPr id="212" name="Google Shape;212;g3139027854f_0_6"/>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solidFill>
                  <a:schemeClr val="accent1"/>
                </a:solidFill>
              </a:rPr>
              <a:t>Implementing the solution in Chrome</a:t>
            </a:r>
            <a:endParaRPr>
              <a:solidFill>
                <a:schemeClr val="accent1"/>
              </a:solidFill>
            </a:endParaRPr>
          </a:p>
        </p:txBody>
      </p:sp>
      <p:sp>
        <p:nvSpPr>
          <p:cNvPr id="213" name="Google Shape;213;g3139027854f_0_6"/>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02</a:t>
            </a:r>
            <a:endParaRPr>
              <a:solidFill>
                <a:schemeClr val="accent1"/>
              </a:solidFill>
            </a:endParaRPr>
          </a:p>
        </p:txBody>
      </p:sp>
      <p:sp>
        <p:nvSpPr>
          <p:cNvPr id="214" name="Google Shape;214;g3139027854f_0_6"/>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solidFill>
                  <a:schemeClr val="accent1"/>
                </a:solidFill>
              </a:rPr>
              <a:t>Interaction, code integration, combination of functions</a:t>
            </a:r>
            <a:endParaRPr>
              <a:solidFill>
                <a:schemeClr val="accent1"/>
              </a:solidFill>
            </a:endParaRPr>
          </a:p>
        </p:txBody>
      </p:sp>
      <p:sp>
        <p:nvSpPr>
          <p:cNvPr id="215" name="Google Shape;215;g3139027854f_0_6"/>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03</a:t>
            </a:r>
            <a:endParaRPr>
              <a:solidFill>
                <a:schemeClr val="accent1"/>
              </a:solidFill>
            </a:endParaRPr>
          </a:p>
        </p:txBody>
      </p:sp>
      <p:sp>
        <p:nvSpPr>
          <p:cNvPr id="216" name="Google Shape;216;g3139027854f_0_6"/>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
              <a:t>Project Objectives</a:t>
            </a:r>
            <a:endParaRPr/>
          </a:p>
        </p:txBody>
      </p:sp>
      <p:sp>
        <p:nvSpPr>
          <p:cNvPr id="217" name="Google Shape;217;g3139027854f_0_6"/>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Features &amp; Functionality</a:t>
            </a:r>
            <a:endParaRPr/>
          </a:p>
        </p:txBody>
      </p:sp>
      <p:sp>
        <p:nvSpPr>
          <p:cNvPr id="218" name="Google Shape;218;g3139027854f_0_6"/>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Technical Challenges</a:t>
            </a:r>
            <a:br>
              <a:rPr lang="es"/>
            </a:br>
            <a:r>
              <a:rPr lang="es"/>
              <a:t>&amp; Solutions</a:t>
            </a:r>
            <a:endParaRPr/>
          </a:p>
        </p:txBody>
      </p:sp>
      <p:sp>
        <p:nvSpPr>
          <p:cNvPr id="219" name="Google Shape;219;g3139027854f_0_6"/>
          <p:cNvSpPr txBox="1"/>
          <p:nvPr>
            <p:ph idx="19" type="ctrTitle"/>
          </p:nvPr>
        </p:nvSpPr>
        <p:spPr>
          <a:xfrm>
            <a:off x="6402913" y="20507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Use of OnDemand API's</a:t>
            </a:r>
            <a:endParaRPr/>
          </a:p>
        </p:txBody>
      </p:sp>
      <p:sp>
        <p:nvSpPr>
          <p:cNvPr id="220" name="Google Shape;220;g3139027854f_0_6"/>
          <p:cNvSpPr txBox="1"/>
          <p:nvPr>
            <p:ph idx="20" type="ctrTitle"/>
          </p:nvPr>
        </p:nvSpPr>
        <p:spPr>
          <a:xfrm>
            <a:off x="6402913" y="29749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Team Contribution</a:t>
            </a:r>
            <a:endParaRPr/>
          </a:p>
        </p:txBody>
      </p:sp>
      <p:sp>
        <p:nvSpPr>
          <p:cNvPr id="221" name="Google Shape;221;g3139027854f_0_6"/>
          <p:cNvSpPr txBox="1"/>
          <p:nvPr>
            <p:ph idx="21" type="ctrTitle"/>
          </p:nvPr>
        </p:nvSpPr>
        <p:spPr>
          <a:xfrm>
            <a:off x="6417313" y="386390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Future Scope</a:t>
            </a:r>
            <a:endParaRPr/>
          </a:p>
        </p:txBody>
      </p:sp>
      <p:sp>
        <p:nvSpPr>
          <p:cNvPr id="222" name="Google Shape;222;g3139027854f_0_6"/>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g3139027854f_0_6"/>
          <p:cNvGrpSpPr/>
          <p:nvPr/>
        </p:nvGrpSpPr>
        <p:grpSpPr>
          <a:xfrm>
            <a:off x="3597855" y="2015863"/>
            <a:ext cx="428915" cy="426116"/>
            <a:chOff x="6226275" y="3911538"/>
            <a:chExt cx="900325" cy="894450"/>
          </a:xfrm>
        </p:grpSpPr>
        <p:sp>
          <p:nvSpPr>
            <p:cNvPr id="224" name="Google Shape;224;g3139027854f_0_6"/>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3139027854f_0_6"/>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3139027854f_0_6"/>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139027854f_0_6"/>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139027854f_0_6"/>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139027854f_0_6"/>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139027854f_0_6"/>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139027854f_0_6"/>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 name="Google Shape;232;g3139027854f_0_6"/>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g3139027854f_0_6"/>
          <p:cNvGrpSpPr/>
          <p:nvPr/>
        </p:nvGrpSpPr>
        <p:grpSpPr>
          <a:xfrm>
            <a:off x="5109479" y="2921463"/>
            <a:ext cx="432964" cy="431586"/>
            <a:chOff x="5812000" y="2553488"/>
            <a:chExt cx="769850" cy="767400"/>
          </a:xfrm>
        </p:grpSpPr>
        <p:sp>
          <p:nvSpPr>
            <p:cNvPr id="234" name="Google Shape;234;g3139027854f_0_6"/>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139027854f_0_6"/>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139027854f_0_6"/>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3139027854f_0_6"/>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3139027854f_0_6"/>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3139027854f_0_6"/>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g3139027854f_0_6"/>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3139027854f_0_6"/>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42" name="Google Shape;242;g3139027854f_0_6"/>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39027854f_4_96"/>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Project Objectives</a:t>
            </a:r>
            <a:endParaRPr/>
          </a:p>
        </p:txBody>
      </p:sp>
      <p:sp>
        <p:nvSpPr>
          <p:cNvPr id="248" name="Google Shape;248;g3139027854f_4_96"/>
          <p:cNvSpPr txBox="1"/>
          <p:nvPr/>
        </p:nvSpPr>
        <p:spPr>
          <a:xfrm>
            <a:off x="998325" y="1872600"/>
            <a:ext cx="29565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accent1"/>
                </a:solidFill>
                <a:latin typeface="Roboto Black"/>
                <a:ea typeface="Roboto Black"/>
                <a:cs typeface="Roboto Black"/>
                <a:sym typeface="Roboto Black"/>
              </a:rPr>
              <a:t>The Problem:</a:t>
            </a:r>
            <a:endParaRPr sz="1600">
              <a:solidFill>
                <a:schemeClr val="accent1"/>
              </a:solidFill>
              <a:latin typeface="Roboto Black"/>
              <a:ea typeface="Roboto Black"/>
              <a:cs typeface="Roboto Black"/>
              <a:sym typeface="Roboto Black"/>
            </a:endParaRPr>
          </a:p>
          <a:p>
            <a:pPr indent="0" lvl="0" marL="0" rtl="0" algn="l">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Compulsive spending affects 5-8% of the general population, leading to financial and social issues.</a:t>
            </a:r>
            <a:endParaRPr sz="2300">
              <a:solidFill>
                <a:srgbClr val="FFFFFF"/>
              </a:solidFill>
              <a:latin typeface="Roboto Light"/>
              <a:ea typeface="Roboto Light"/>
              <a:cs typeface="Roboto Light"/>
              <a:sym typeface="Roboto Light"/>
            </a:endParaRPr>
          </a:p>
        </p:txBody>
      </p:sp>
      <p:sp>
        <p:nvSpPr>
          <p:cNvPr id="249" name="Google Shape;249;g3139027854f_4_96"/>
          <p:cNvSpPr txBox="1"/>
          <p:nvPr/>
        </p:nvSpPr>
        <p:spPr>
          <a:xfrm>
            <a:off x="4787250" y="1447300"/>
            <a:ext cx="3958500" cy="28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800">
                <a:solidFill>
                  <a:srgbClr val="1EFFC1"/>
                </a:solidFill>
                <a:latin typeface="Roboto"/>
                <a:ea typeface="Roboto"/>
                <a:cs typeface="Roboto"/>
                <a:sym typeface="Roboto"/>
              </a:rPr>
              <a:t>Behavioural Insights Backed Objectives:</a:t>
            </a:r>
            <a:endParaRPr b="1" sz="1800">
              <a:solidFill>
                <a:srgbClr val="1EFFC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1800">
                <a:solidFill>
                  <a:srgbClr val="1EFFC1"/>
                </a:solidFill>
                <a:latin typeface="Roboto Light"/>
                <a:ea typeface="Roboto Light"/>
                <a:cs typeface="Roboto Light"/>
                <a:sym typeface="Roboto Light"/>
              </a:rPr>
              <a:t>Chrome extension for real-time spending support</a:t>
            </a:r>
            <a:endParaRPr sz="1800">
              <a:solidFill>
                <a:srgbClr val="1EFFC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s" sz="1800">
                <a:solidFill>
                  <a:srgbClr val="1EFFC1"/>
                </a:solidFill>
                <a:latin typeface="Roboto Light"/>
                <a:ea typeface="Roboto Light"/>
                <a:cs typeface="Roboto Light"/>
                <a:sym typeface="Roboto Light"/>
              </a:rPr>
              <a:t>AI-driven insights and prompts at checkout</a:t>
            </a:r>
            <a:endParaRPr sz="1800">
              <a:solidFill>
                <a:srgbClr val="1EFFC1"/>
              </a:solidFill>
              <a:latin typeface="Roboto Light"/>
              <a:ea typeface="Roboto Light"/>
              <a:cs typeface="Roboto Light"/>
              <a:sym typeface="Roboto Light"/>
            </a:endParaRPr>
          </a:p>
          <a:p>
            <a:pPr indent="0" lvl="0" marL="0" rtl="0" algn="l">
              <a:spcBef>
                <a:spcPts val="0"/>
              </a:spcBef>
              <a:spcAft>
                <a:spcPts val="0"/>
              </a:spcAft>
              <a:buNone/>
            </a:pPr>
            <a:r>
              <a:rPr lang="es" sz="1800">
                <a:solidFill>
                  <a:srgbClr val="1EFFC1"/>
                </a:solidFill>
                <a:latin typeface="Roboto Light"/>
                <a:ea typeface="Roboto Light"/>
                <a:cs typeface="Roboto Light"/>
                <a:sym typeface="Roboto Light"/>
              </a:rPr>
              <a:t>Personalized based on user’s spending data</a:t>
            </a:r>
            <a:endParaRPr sz="1800">
              <a:solidFill>
                <a:srgbClr val="1EFFC1"/>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39027854f_0_225"/>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200">
                <a:solidFill>
                  <a:srgbClr val="FFFFFF"/>
                </a:solidFill>
              </a:rPr>
              <a:t>Features &amp;</a:t>
            </a:r>
            <a:br>
              <a:rPr lang="es" sz="3200">
                <a:solidFill>
                  <a:srgbClr val="FFFFFF"/>
                </a:solidFill>
              </a:rPr>
            </a:br>
            <a:r>
              <a:rPr lang="es" sz="3200">
                <a:solidFill>
                  <a:srgbClr val="FFFFFF"/>
                </a:solidFill>
              </a:rPr>
              <a:t>Functionality</a:t>
            </a:r>
            <a:endParaRPr sz="3200">
              <a:solidFill>
                <a:srgbClr val="FFFFFF"/>
              </a:solidFill>
            </a:endParaRPr>
          </a:p>
        </p:txBody>
      </p:sp>
      <p:sp>
        <p:nvSpPr>
          <p:cNvPr id="255" name="Google Shape;255;g3139027854f_0_225"/>
          <p:cNvSpPr txBox="1"/>
          <p:nvPr>
            <p:ph idx="1" type="subTitle"/>
          </p:nvPr>
        </p:nvSpPr>
        <p:spPr>
          <a:xfrm>
            <a:off x="4893700" y="2637519"/>
            <a:ext cx="3457500" cy="142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rgbClr val="FFFFFF"/>
                </a:solidFill>
              </a:rPr>
              <a:t>We designed a chatbot that serves as an intelligent financial assistant, using behavioral insights to help users reflect on spending patterns based on their transaction history.</a:t>
            </a:r>
            <a:endParaRPr sz="1200">
              <a:solidFill>
                <a:srgbClr val="FFFFFF"/>
              </a:solidFill>
            </a:endParaRPr>
          </a:p>
        </p:txBody>
      </p:sp>
      <p:cxnSp>
        <p:nvCxnSpPr>
          <p:cNvPr id="256" name="Google Shape;256;g3139027854f_0_225"/>
          <p:cNvCxnSpPr/>
          <p:nvPr/>
        </p:nvCxnSpPr>
        <p:spPr>
          <a:xfrm>
            <a:off x="4979350" y="2462076"/>
            <a:ext cx="4448400" cy="0"/>
          </a:xfrm>
          <a:prstGeom prst="straightConnector1">
            <a:avLst/>
          </a:prstGeom>
          <a:noFill/>
          <a:ln cap="flat" cmpd="sng" w="9525">
            <a:solidFill>
              <a:schemeClr val="accent1"/>
            </a:solidFill>
            <a:prstDash val="solid"/>
            <a:round/>
            <a:headEnd len="sm" w="sm" type="none"/>
            <a:tailEnd len="sm" w="sm" type="none"/>
          </a:ln>
        </p:spPr>
      </p:cxnSp>
      <p:sp>
        <p:nvSpPr>
          <p:cNvPr id="257" name="Google Shape;257;g3139027854f_0_225"/>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139027854f_0_225"/>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139027854f_0_225"/>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139027854f_0_225"/>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3139027854f_0_225"/>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3139027854f_0_225"/>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139027854f_0_225"/>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139027854f_0_225"/>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3139027854f_0_225"/>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3139027854f_0_225"/>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3139027854f_0_225"/>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3139027854f_0_225"/>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3139027854f_0_225"/>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3139027854f_0_225"/>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3139027854f_0_225"/>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3139027854f_0_225"/>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3139027854f_0_225"/>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3139027854f_0_225"/>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3139027854f_0_225"/>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3139027854f_0_225"/>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3139027854f_0_225"/>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3139027854f_0_225"/>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139027854f_0_225"/>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139027854f_0_225"/>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139027854f_0_225"/>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3139027854f_0_225"/>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3139027854f_0_225"/>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3139027854f_0_225"/>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3139027854f_0_225"/>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3139027854f_0_225"/>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3139027854f_0_225"/>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3139027854f_0_225"/>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139027854f_0_225"/>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3139027854f_0_225"/>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3139027854f_0_225"/>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3139027854f_0_225"/>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3139027854f_0_225"/>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139027854f_0_225"/>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3139027854f_0_225"/>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3139027854f_0_225"/>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3139027854f_0_225"/>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3139027854f_0_225"/>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3139027854f_0_225"/>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139027854f_0_225"/>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3139027854f_0_225"/>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3139027854f_0_225"/>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3139027854f_0_225"/>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4" name="Google Shape;304;g3139027854f_0_225"/>
          <p:cNvGrpSpPr/>
          <p:nvPr/>
        </p:nvGrpSpPr>
        <p:grpSpPr>
          <a:xfrm>
            <a:off x="2624430" y="1068391"/>
            <a:ext cx="373819" cy="412843"/>
            <a:chOff x="3040350" y="1113200"/>
            <a:chExt cx="1704600" cy="1882550"/>
          </a:xfrm>
        </p:grpSpPr>
        <p:sp>
          <p:nvSpPr>
            <p:cNvPr id="305" name="Google Shape;305;g3139027854f_0_225"/>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sp>
          <p:nvSpPr>
            <p:cNvPr id="306" name="Google Shape;306;g3139027854f_0_225"/>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grpSp>
      <p:grpSp>
        <p:nvGrpSpPr>
          <p:cNvPr id="307" name="Google Shape;307;g3139027854f_0_225"/>
          <p:cNvGrpSpPr/>
          <p:nvPr/>
        </p:nvGrpSpPr>
        <p:grpSpPr>
          <a:xfrm>
            <a:off x="3390291" y="1782576"/>
            <a:ext cx="406573" cy="402537"/>
            <a:chOff x="462200" y="569000"/>
            <a:chExt cx="1901650" cy="1882775"/>
          </a:xfrm>
        </p:grpSpPr>
        <p:sp>
          <p:nvSpPr>
            <p:cNvPr id="308" name="Google Shape;308;g3139027854f_0_225"/>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139027854f_0_225"/>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139027854f_0_225"/>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3139027854f_0_225"/>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g3139027854f_0_225"/>
          <p:cNvGrpSpPr/>
          <p:nvPr/>
        </p:nvGrpSpPr>
        <p:grpSpPr>
          <a:xfrm>
            <a:off x="3208668" y="3620568"/>
            <a:ext cx="372185" cy="370679"/>
            <a:chOff x="4991125" y="2436850"/>
            <a:chExt cx="1890225" cy="1882575"/>
          </a:xfrm>
        </p:grpSpPr>
        <p:sp>
          <p:nvSpPr>
            <p:cNvPr id="313" name="Google Shape;313;g3139027854f_0_225"/>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3139027854f_0_225"/>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3139027854f_0_225"/>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3139027854f_0_225"/>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g3139027854f_0_225"/>
          <p:cNvGrpSpPr/>
          <p:nvPr/>
        </p:nvGrpSpPr>
        <p:grpSpPr>
          <a:xfrm>
            <a:off x="1112846" y="3454559"/>
            <a:ext cx="372245" cy="369356"/>
            <a:chOff x="5249675" y="238125"/>
            <a:chExt cx="1897275" cy="1882550"/>
          </a:xfrm>
        </p:grpSpPr>
        <p:sp>
          <p:nvSpPr>
            <p:cNvPr id="318" name="Google Shape;318;g3139027854f_0_225"/>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3139027854f_0_225"/>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139027854f_0_225"/>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3139027854f_0_225"/>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3139027854f_0_225"/>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g3139027854f_0_225"/>
          <p:cNvGrpSpPr/>
          <p:nvPr/>
        </p:nvGrpSpPr>
        <p:grpSpPr>
          <a:xfrm>
            <a:off x="1126337" y="1869843"/>
            <a:ext cx="357689" cy="347178"/>
            <a:chOff x="2652075" y="3639925"/>
            <a:chExt cx="1882575" cy="1827250"/>
          </a:xfrm>
        </p:grpSpPr>
        <p:sp>
          <p:nvSpPr>
            <p:cNvPr id="324" name="Google Shape;324;g3139027854f_0_225"/>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3139027854f_0_225"/>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139027854f_0_225"/>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3139027854f_0_225"/>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3139027854f_0_225"/>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3139027854f_0_225"/>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3139027854f_0_225"/>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3139027854f_0_389"/>
          <p:cNvSpPr/>
          <p:nvPr/>
        </p:nvSpPr>
        <p:spPr>
          <a:xfrm>
            <a:off x="1123415" y="4014146"/>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36" name="Google Shape;336;g3139027854f_0_389"/>
          <p:cNvSpPr/>
          <p:nvPr/>
        </p:nvSpPr>
        <p:spPr>
          <a:xfrm>
            <a:off x="1092790" y="254051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37" name="Google Shape;337;g3139027854f_0_389"/>
          <p:cNvSpPr/>
          <p:nvPr/>
        </p:nvSpPr>
        <p:spPr>
          <a:xfrm>
            <a:off x="1111885" y="143480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38" name="Google Shape;338;g3139027854f_0_389"/>
          <p:cNvSpPr txBox="1"/>
          <p:nvPr>
            <p:ph idx="4" type="ctrTitle"/>
          </p:nvPr>
        </p:nvSpPr>
        <p:spPr>
          <a:xfrm>
            <a:off x="500956" y="608378"/>
            <a:ext cx="7833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solidFill>
                  <a:srgbClr val="FFFFFF"/>
                </a:solidFill>
              </a:rPr>
              <a:t>Basic Framework</a:t>
            </a:r>
            <a:endParaRPr>
              <a:solidFill>
                <a:srgbClr val="FFFFFF"/>
              </a:solidFill>
            </a:endParaRPr>
          </a:p>
        </p:txBody>
      </p:sp>
      <p:sp>
        <p:nvSpPr>
          <p:cNvPr id="339" name="Google Shape;339;g3139027854f_0_389"/>
          <p:cNvSpPr txBox="1"/>
          <p:nvPr>
            <p:ph type="ctrTitle"/>
          </p:nvPr>
        </p:nvSpPr>
        <p:spPr>
          <a:xfrm>
            <a:off x="1128499" y="1453480"/>
            <a:ext cx="2382000" cy="3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On-Demand Agent Deployment</a:t>
            </a:r>
            <a:endParaRPr>
              <a:solidFill>
                <a:schemeClr val="dk1"/>
              </a:solidFill>
            </a:endParaRPr>
          </a:p>
        </p:txBody>
      </p:sp>
      <p:sp>
        <p:nvSpPr>
          <p:cNvPr id="340" name="Google Shape;340;g3139027854f_0_389"/>
          <p:cNvSpPr txBox="1"/>
          <p:nvPr>
            <p:ph idx="2" type="ctrTitle"/>
          </p:nvPr>
        </p:nvSpPr>
        <p:spPr>
          <a:xfrm>
            <a:off x="1127575" y="4253668"/>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WebSocket for Real-Time Communication</a:t>
            </a:r>
            <a:endParaRPr>
              <a:solidFill>
                <a:schemeClr val="dk1"/>
              </a:solidFill>
            </a:endParaRPr>
          </a:p>
        </p:txBody>
      </p:sp>
      <p:sp>
        <p:nvSpPr>
          <p:cNvPr id="341" name="Google Shape;341;g3139027854f_0_389"/>
          <p:cNvSpPr txBox="1"/>
          <p:nvPr>
            <p:ph idx="3" type="ctrTitle"/>
          </p:nvPr>
        </p:nvSpPr>
        <p:spPr>
          <a:xfrm>
            <a:off x="1127575" y="270348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Chatbot REST API</a:t>
            </a:r>
            <a:endParaRPr>
              <a:solidFill>
                <a:schemeClr val="dk1"/>
              </a:solidFill>
            </a:endParaRPr>
          </a:p>
        </p:txBody>
      </p:sp>
      <p:cxnSp>
        <p:nvCxnSpPr>
          <p:cNvPr id="342" name="Google Shape;342;g3139027854f_0_389"/>
          <p:cNvCxnSpPr/>
          <p:nvPr/>
        </p:nvCxnSpPr>
        <p:spPr>
          <a:xfrm>
            <a:off x="0" y="1197575"/>
            <a:ext cx="4298400" cy="0"/>
          </a:xfrm>
          <a:prstGeom prst="straightConnector1">
            <a:avLst/>
          </a:prstGeom>
          <a:noFill/>
          <a:ln cap="flat" cmpd="sng" w="9525">
            <a:solidFill>
              <a:schemeClr val="accent1"/>
            </a:solidFill>
            <a:prstDash val="solid"/>
            <a:round/>
            <a:headEnd len="sm" w="sm" type="none"/>
            <a:tailEnd len="sm" w="sm" type="none"/>
          </a:ln>
        </p:spPr>
      </p:cxnSp>
      <p:sp>
        <p:nvSpPr>
          <p:cNvPr id="343" name="Google Shape;343;g3139027854f_0_389"/>
          <p:cNvSpPr/>
          <p:nvPr/>
        </p:nvSpPr>
        <p:spPr>
          <a:xfrm>
            <a:off x="561194" y="14062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44" name="Google Shape;344;g3139027854f_0_389"/>
          <p:cNvSpPr/>
          <p:nvPr/>
        </p:nvSpPr>
        <p:spPr>
          <a:xfrm>
            <a:off x="576490" y="251906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45" name="Google Shape;345;g3139027854f_0_389"/>
          <p:cNvSpPr/>
          <p:nvPr/>
        </p:nvSpPr>
        <p:spPr>
          <a:xfrm>
            <a:off x="685260" y="1518491"/>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6" name="Google Shape;346;g3139027854f_0_389"/>
          <p:cNvSpPr/>
          <p:nvPr/>
        </p:nvSpPr>
        <p:spPr>
          <a:xfrm>
            <a:off x="564808" y="4012853"/>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347" name="Google Shape;347;g3139027854f_0_389"/>
          <p:cNvGrpSpPr/>
          <p:nvPr/>
        </p:nvGrpSpPr>
        <p:grpSpPr>
          <a:xfrm flipH="1" rot="10800000">
            <a:off x="637115" y="2649163"/>
            <a:ext cx="302125" cy="163726"/>
            <a:chOff x="1319675" y="779200"/>
            <a:chExt cx="2343875" cy="1270175"/>
          </a:xfrm>
        </p:grpSpPr>
        <p:sp>
          <p:nvSpPr>
            <p:cNvPr id="348" name="Google Shape;348;g3139027854f_0_389"/>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9" name="Google Shape;349;g3139027854f_0_389"/>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0" name="Google Shape;350;g3139027854f_0_389"/>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351" name="Google Shape;351;g3139027854f_0_389"/>
          <p:cNvGrpSpPr/>
          <p:nvPr/>
        </p:nvGrpSpPr>
        <p:grpSpPr>
          <a:xfrm>
            <a:off x="643614" y="4142940"/>
            <a:ext cx="265768" cy="163730"/>
            <a:chOff x="1319675" y="2389025"/>
            <a:chExt cx="2224000" cy="1370125"/>
          </a:xfrm>
        </p:grpSpPr>
        <p:sp>
          <p:nvSpPr>
            <p:cNvPr id="352" name="Google Shape;352;g3139027854f_0_389"/>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3" name="Google Shape;353;g3139027854f_0_389"/>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54" name="Google Shape;354;g3139027854f_0_389"/>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3139027854f_0_389"/>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1A51"/>
              </a:solidFill>
              <a:latin typeface="Arial"/>
              <a:ea typeface="Arial"/>
              <a:cs typeface="Arial"/>
              <a:sym typeface="Arial"/>
            </a:endParaRPr>
          </a:p>
        </p:txBody>
      </p:sp>
      <p:sp>
        <p:nvSpPr>
          <p:cNvPr id="356" name="Google Shape;356;g3139027854f_0_389"/>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57" name="Google Shape;357;g3139027854f_0_389"/>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3139027854f_0_389"/>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3139027854f_0_389"/>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3139027854f_0_389"/>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3139027854f_0_389"/>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62" name="Google Shape;362;g3139027854f_0_389"/>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63" name="Google Shape;363;g3139027854f_0_389"/>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3139027854f_0_389"/>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3139027854f_0_389"/>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3139027854f_0_389"/>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3139027854f_0_389"/>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3139027854f_0_389"/>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3139027854f_0_389"/>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70" name="Google Shape;370;g3139027854f_0_389"/>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71" name="Google Shape;371;g3139027854f_0_389"/>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3139027854f_0_389"/>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3139027854f_0_389"/>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3139027854f_0_389"/>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3139027854f_0_389"/>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3139027854f_0_389"/>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3139027854f_0_389"/>
          <p:cNvSpPr txBox="1"/>
          <p:nvPr/>
        </p:nvSpPr>
        <p:spPr>
          <a:xfrm>
            <a:off x="1103366" y="1769958"/>
            <a:ext cx="3381600" cy="8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Agents are available on-demand, powered by the GPT-4.0 model to provide intelligent, context-aware responses.</a:t>
            </a:r>
            <a:endParaRPr/>
          </a:p>
        </p:txBody>
      </p:sp>
      <p:sp>
        <p:nvSpPr>
          <p:cNvPr id="378" name="Google Shape;378;g3139027854f_0_389"/>
          <p:cNvSpPr txBox="1"/>
          <p:nvPr/>
        </p:nvSpPr>
        <p:spPr>
          <a:xfrm>
            <a:off x="1090254" y="2904241"/>
            <a:ext cx="3481200" cy="8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We employ a REST API to connect to the on-demand server, facilitating bidirectional interactions between the chatbot and backend, allowing it to retrieve and process user-specific data dynamically.</a:t>
            </a:r>
            <a:endParaRPr/>
          </a:p>
        </p:txBody>
      </p:sp>
      <p:sp>
        <p:nvSpPr>
          <p:cNvPr id="379" name="Google Shape;379;g3139027854f_0_389"/>
          <p:cNvSpPr txBox="1"/>
          <p:nvPr/>
        </p:nvSpPr>
        <p:spPr>
          <a:xfrm>
            <a:off x="1090832" y="4396549"/>
            <a:ext cx="3481200" cy="52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WebSocket connection enables continuous, bidirectional communication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139027854f_0_521"/>
          <p:cNvSpPr/>
          <p:nvPr/>
        </p:nvSpPr>
        <p:spPr>
          <a:xfrm rot="10800000">
            <a:off x="5485250" y="1481081"/>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3139027854f_0_521"/>
          <p:cNvSpPr/>
          <p:nvPr/>
        </p:nvSpPr>
        <p:spPr>
          <a:xfrm rot="10800000">
            <a:off x="5511050" y="30576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3139027854f_0_521"/>
          <p:cNvSpPr txBox="1"/>
          <p:nvPr>
            <p:ph idx="4" type="ctrTitle"/>
          </p:nvPr>
        </p:nvSpPr>
        <p:spPr>
          <a:xfrm>
            <a:off x="457800" y="609127"/>
            <a:ext cx="7833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rgbClr val="FFFFFF"/>
                </a:solidFill>
              </a:rPr>
              <a:t>Basic Framework</a:t>
            </a:r>
            <a:endParaRPr>
              <a:solidFill>
                <a:srgbClr val="FFFFFF"/>
              </a:solidFill>
            </a:endParaRPr>
          </a:p>
        </p:txBody>
      </p:sp>
      <p:sp>
        <p:nvSpPr>
          <p:cNvPr id="387" name="Google Shape;387;g3139027854f_0_521"/>
          <p:cNvSpPr/>
          <p:nvPr/>
        </p:nvSpPr>
        <p:spPr>
          <a:xfrm>
            <a:off x="7878150" y="1425581"/>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3139027854f_0_521"/>
          <p:cNvSpPr/>
          <p:nvPr/>
        </p:nvSpPr>
        <p:spPr>
          <a:xfrm>
            <a:off x="7995311" y="1542744"/>
            <a:ext cx="189568" cy="189570"/>
          </a:xfrm>
          <a:custGeom>
            <a:rect b="b" l="l" r="r" t="t"/>
            <a:pathLst>
              <a:path extrusionOk="0" h="92473" w="92472">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3139027854f_0_521"/>
          <p:cNvSpPr/>
          <p:nvPr/>
        </p:nvSpPr>
        <p:spPr>
          <a:xfrm>
            <a:off x="7903950" y="30001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g3139027854f_0_521"/>
          <p:cNvGrpSpPr/>
          <p:nvPr/>
        </p:nvGrpSpPr>
        <p:grpSpPr>
          <a:xfrm>
            <a:off x="7983117" y="3091406"/>
            <a:ext cx="265543" cy="269920"/>
            <a:chOff x="4151375" y="238125"/>
            <a:chExt cx="2141475" cy="2176775"/>
          </a:xfrm>
        </p:grpSpPr>
        <p:sp>
          <p:nvSpPr>
            <p:cNvPr id="391" name="Google Shape;391;g3139027854f_0_521"/>
            <p:cNvSpPr/>
            <p:nvPr/>
          </p:nvSpPr>
          <p:spPr>
            <a:xfrm>
              <a:off x="4151375" y="399250"/>
              <a:ext cx="2141475" cy="2015650"/>
            </a:xfrm>
            <a:custGeom>
              <a:rect b="b" l="l" r="r" t="t"/>
              <a:pathLst>
                <a:path extrusionOk="0" h="80626" w="85659">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3139027854f_0_521"/>
            <p:cNvSpPr/>
            <p:nvPr/>
          </p:nvSpPr>
          <p:spPr>
            <a:xfrm>
              <a:off x="4788450" y="238125"/>
              <a:ext cx="867350" cy="1403950"/>
            </a:xfrm>
            <a:custGeom>
              <a:rect b="b" l="l" r="r" t="t"/>
              <a:pathLst>
                <a:path extrusionOk="0" h="56158" w="34694">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3" name="Google Shape;393;g3139027854f_0_521"/>
          <p:cNvCxnSpPr/>
          <p:nvPr/>
        </p:nvCxnSpPr>
        <p:spPr>
          <a:xfrm>
            <a:off x="4680000" y="1195336"/>
            <a:ext cx="4543200" cy="0"/>
          </a:xfrm>
          <a:prstGeom prst="straightConnector1">
            <a:avLst/>
          </a:prstGeom>
          <a:noFill/>
          <a:ln cap="flat" cmpd="sng" w="9525">
            <a:solidFill>
              <a:schemeClr val="accent1"/>
            </a:solidFill>
            <a:prstDash val="solid"/>
            <a:round/>
            <a:headEnd len="sm" w="sm" type="none"/>
            <a:tailEnd len="sm" w="sm" type="none"/>
          </a:ln>
        </p:spPr>
      </p:cxnSp>
      <p:sp>
        <p:nvSpPr>
          <p:cNvPr id="394" name="Google Shape;394;g3139027854f_0_521"/>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3139027854f_0_521"/>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3139027854f_0_521"/>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3139027854f_0_521"/>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3139027854f_0_521"/>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3139027854f_0_521"/>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3139027854f_0_521"/>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3139027854f_0_521"/>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3139027854f_0_521"/>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3139027854f_0_521"/>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3139027854f_0_521"/>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3139027854f_0_521"/>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3139027854f_0_521"/>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3139027854f_0_521"/>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139027854f_0_521"/>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3139027854f_0_521"/>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3139027854f_0_521"/>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3139027854f_0_521"/>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3139027854f_0_521"/>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3139027854f_0_521"/>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3139027854f_0_521"/>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3139027854f_0_521"/>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3139027854f_0_521"/>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3139027854f_0_521"/>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3139027854f_0_521"/>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3139027854f_0_521"/>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3139027854f_0_521"/>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3139027854f_0_521"/>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3139027854f_0_521"/>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3139027854f_0_521"/>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3139027854f_0_521"/>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3139027854f_0_521"/>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3139027854f_0_521"/>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3139027854f_0_521"/>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3139027854f_0_521"/>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3139027854f_0_521"/>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3139027854f_0_521"/>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3139027854f_0_521"/>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3139027854f_0_521"/>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3139027854f_0_521"/>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3139027854f_0_521"/>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3139027854f_0_521"/>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3139027854f_0_521"/>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3139027854f_0_521"/>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3139027854f_0_521"/>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3139027854f_0_521"/>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3139027854f_0_521"/>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3139027854f_0_521"/>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3139027854f_0_521"/>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3139027854f_0_521"/>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3139027854f_0_521"/>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3139027854f_0_521"/>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3139027854f_0_521"/>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3139027854f_0_521"/>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3139027854f_0_521"/>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3139027854f_0_521"/>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3139027854f_0_521"/>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3139027854f_0_521"/>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3139027854f_0_521"/>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3139027854f_0_521"/>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3139027854f_0_521"/>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3139027854f_0_521"/>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3139027854f_0_521"/>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3139027854f_0_521"/>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3139027854f_0_521"/>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3139027854f_0_521"/>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3139027854f_0_521"/>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3139027854f_0_521"/>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3139027854f_0_521"/>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3139027854f_0_521"/>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3139027854f_0_521"/>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3139027854f_0_521"/>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3139027854f_0_521"/>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3139027854f_0_521"/>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3139027854f_0_521"/>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3139027854f_0_521"/>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3139027854f_0_521"/>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3139027854f_0_521"/>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3139027854f_0_521"/>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3139027854f_0_521"/>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3139027854f_0_521"/>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3139027854f_0_521"/>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3139027854f_0_521"/>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3139027854f_0_521"/>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3139027854f_0_521"/>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3139027854f_0_521"/>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3139027854f_0_521"/>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3139027854f_0_521"/>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3139027854f_0_521"/>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3139027854f_0_521"/>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3139027854f_0_521"/>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3139027854f_0_521"/>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3139027854f_0_521"/>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3139027854f_0_521"/>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3139027854f_0_521"/>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3139027854f_0_521"/>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3139027854f_0_521"/>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3139027854f_0_521"/>
          <p:cNvSpPr txBox="1"/>
          <p:nvPr>
            <p:ph idx="2" type="ctrTitle"/>
          </p:nvPr>
        </p:nvSpPr>
        <p:spPr>
          <a:xfrm>
            <a:off x="5610500" y="322475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sz="1200">
                <a:solidFill>
                  <a:srgbClr val="0E2A47"/>
                </a:solidFill>
              </a:rPr>
              <a:t>Testing with Mock Data</a:t>
            </a:r>
            <a:endParaRPr sz="1200">
              <a:solidFill>
                <a:srgbClr val="0E2A47"/>
              </a:solidFill>
            </a:endParaRPr>
          </a:p>
        </p:txBody>
      </p:sp>
      <p:sp>
        <p:nvSpPr>
          <p:cNvPr id="492" name="Google Shape;492;g3139027854f_0_521"/>
          <p:cNvSpPr txBox="1"/>
          <p:nvPr>
            <p:ph idx="3" type="ctrTitle"/>
          </p:nvPr>
        </p:nvSpPr>
        <p:spPr>
          <a:xfrm>
            <a:off x="5548975" y="1653281"/>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sz="1200">
                <a:solidFill>
                  <a:srgbClr val="0E2A47"/>
                </a:solidFill>
              </a:rPr>
              <a:t>Chrome Extension</a:t>
            </a:r>
            <a:endParaRPr sz="1200">
              <a:solidFill>
                <a:srgbClr val="0E2A47"/>
              </a:solidFill>
            </a:endParaRPr>
          </a:p>
        </p:txBody>
      </p:sp>
      <p:sp>
        <p:nvSpPr>
          <p:cNvPr id="493" name="Google Shape;493;g3139027854f_0_521"/>
          <p:cNvSpPr txBox="1"/>
          <p:nvPr/>
        </p:nvSpPr>
        <p:spPr>
          <a:xfrm>
            <a:off x="4716000" y="1978255"/>
            <a:ext cx="3180900" cy="522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The chatbot is delivered through a Chrome extension, which will enable us to later integrates seamlessly into the user’s browsing experience, particularly on e-commerce sites.</a:t>
            </a:r>
            <a:endParaRPr/>
          </a:p>
        </p:txBody>
      </p:sp>
      <p:sp>
        <p:nvSpPr>
          <p:cNvPr id="494" name="Google Shape;494;g3139027854f_0_521"/>
          <p:cNvSpPr txBox="1"/>
          <p:nvPr/>
        </p:nvSpPr>
        <p:spPr>
          <a:xfrm>
            <a:off x="4665108" y="3525894"/>
            <a:ext cx="3238800" cy="88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We simulate user transaction history through mock data to rigorously test the chatbot’s response patterns, ensuring accurate and relevant advice based on spending history.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3139027854f_0_71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u="sng">
                <a:solidFill>
                  <a:schemeClr val="hlink"/>
                </a:solidFill>
                <a:hlinkClick r:id="rId3"/>
              </a:rPr>
              <a:t>DEMO</a:t>
            </a:r>
            <a:endParaRPr/>
          </a:p>
        </p:txBody>
      </p:sp>
      <p:sp>
        <p:nvSpPr>
          <p:cNvPr id="500" name="Google Shape;500;g3139027854f_0_719"/>
          <p:cNvSpPr/>
          <p:nvPr/>
        </p:nvSpPr>
        <p:spPr>
          <a:xfrm>
            <a:off x="705600" y="1412873"/>
            <a:ext cx="7754505" cy="3483508"/>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3139027854f_0_719"/>
          <p:cNvSpPr/>
          <p:nvPr/>
        </p:nvSpPr>
        <p:spPr>
          <a:xfrm>
            <a:off x="2781850" y="1698625"/>
            <a:ext cx="3571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3139027854f_0_719"/>
          <p:cNvSpPr/>
          <p:nvPr/>
        </p:nvSpPr>
        <p:spPr>
          <a:xfrm>
            <a:off x="2786100" y="2671025"/>
            <a:ext cx="919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3139027854f_0_719"/>
          <p:cNvSpPr/>
          <p:nvPr/>
        </p:nvSpPr>
        <p:spPr>
          <a:xfrm>
            <a:off x="3795875" y="2671025"/>
            <a:ext cx="2557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g3139027854f_0_719"/>
          <p:cNvGrpSpPr/>
          <p:nvPr/>
        </p:nvGrpSpPr>
        <p:grpSpPr>
          <a:xfrm>
            <a:off x="2786120" y="3643425"/>
            <a:ext cx="3567611" cy="379200"/>
            <a:chOff x="1071175" y="3688175"/>
            <a:chExt cx="3257200" cy="379200"/>
          </a:xfrm>
        </p:grpSpPr>
        <p:sp>
          <p:nvSpPr>
            <p:cNvPr id="505" name="Google Shape;505;g3139027854f_0_719"/>
            <p:cNvSpPr/>
            <p:nvPr/>
          </p:nvSpPr>
          <p:spPr>
            <a:xfrm>
              <a:off x="1071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3139027854f_0_719"/>
            <p:cNvSpPr/>
            <p:nvPr/>
          </p:nvSpPr>
          <p:spPr>
            <a:xfrm>
              <a:off x="15474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3139027854f_0_719"/>
            <p:cNvSpPr/>
            <p:nvPr/>
          </p:nvSpPr>
          <p:spPr>
            <a:xfrm>
              <a:off x="20236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3139027854f_0_719"/>
            <p:cNvSpPr/>
            <p:nvPr/>
          </p:nvSpPr>
          <p:spPr>
            <a:xfrm>
              <a:off x="24999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3139027854f_0_719"/>
            <p:cNvSpPr/>
            <p:nvPr/>
          </p:nvSpPr>
          <p:spPr>
            <a:xfrm>
              <a:off x="2976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3139027854f_0_719"/>
            <p:cNvSpPr/>
            <p:nvPr/>
          </p:nvSpPr>
          <p:spPr>
            <a:xfrm>
              <a:off x="3446838"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3139027854f_0_719"/>
            <p:cNvSpPr/>
            <p:nvPr/>
          </p:nvSpPr>
          <p:spPr>
            <a:xfrm>
              <a:off x="39230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2" name="Google Shape;512;g3139027854f_0_719"/>
          <p:cNvCxnSpPr/>
          <p:nvPr/>
        </p:nvCxnSpPr>
        <p:spPr>
          <a:xfrm>
            <a:off x="2800900" y="1717675"/>
            <a:ext cx="3552900" cy="838200"/>
          </a:xfrm>
          <a:prstGeom prst="straightConnector1">
            <a:avLst/>
          </a:prstGeom>
          <a:noFill/>
          <a:ln cap="flat" cmpd="sng" w="9525">
            <a:solidFill>
              <a:schemeClr val="accent1"/>
            </a:solidFill>
            <a:prstDash val="solid"/>
            <a:round/>
            <a:headEnd len="sm" w="sm" type="none"/>
            <a:tailEnd len="sm" w="sm" type="none"/>
          </a:ln>
        </p:spPr>
      </p:cxnSp>
      <p:cxnSp>
        <p:nvCxnSpPr>
          <p:cNvPr id="513" name="Google Shape;513;g3139027854f_0_719"/>
          <p:cNvCxnSpPr/>
          <p:nvPr/>
        </p:nvCxnSpPr>
        <p:spPr>
          <a:xfrm flipH="1" rot="10800000">
            <a:off x="2810425" y="1703725"/>
            <a:ext cx="3536400" cy="871200"/>
          </a:xfrm>
          <a:prstGeom prst="straightConnector1">
            <a:avLst/>
          </a:prstGeom>
          <a:noFill/>
          <a:ln cap="flat" cmpd="sng" w="9525">
            <a:solidFill>
              <a:schemeClr val="accent1"/>
            </a:solidFill>
            <a:prstDash val="solid"/>
            <a:round/>
            <a:headEnd len="sm" w="sm" type="none"/>
            <a:tailEnd len="sm" w="sm" type="none"/>
          </a:ln>
        </p:spPr>
      </p:cxnSp>
      <p:cxnSp>
        <p:nvCxnSpPr>
          <p:cNvPr id="514" name="Google Shape;514;g3139027854f_0_719"/>
          <p:cNvCxnSpPr/>
          <p:nvPr/>
        </p:nvCxnSpPr>
        <p:spPr>
          <a:xfrm>
            <a:off x="2788800" y="28225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5" name="Google Shape;515;g3139027854f_0_719"/>
          <p:cNvCxnSpPr/>
          <p:nvPr/>
        </p:nvCxnSpPr>
        <p:spPr>
          <a:xfrm>
            <a:off x="2788800" y="292735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6" name="Google Shape;516;g3139027854f_0_719"/>
          <p:cNvCxnSpPr/>
          <p:nvPr/>
        </p:nvCxnSpPr>
        <p:spPr>
          <a:xfrm>
            <a:off x="2788800" y="30273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7" name="Google Shape;517;g3139027854f_0_719"/>
          <p:cNvCxnSpPr/>
          <p:nvPr/>
        </p:nvCxnSpPr>
        <p:spPr>
          <a:xfrm>
            <a:off x="2788800" y="31091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8" name="Google Shape;518;g3139027854f_0_719"/>
          <p:cNvCxnSpPr/>
          <p:nvPr/>
        </p:nvCxnSpPr>
        <p:spPr>
          <a:xfrm>
            <a:off x="2788800" y="319490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9" name="Google Shape;519;g3139027854f_0_719"/>
          <p:cNvCxnSpPr/>
          <p:nvPr/>
        </p:nvCxnSpPr>
        <p:spPr>
          <a:xfrm>
            <a:off x="2788800" y="327585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0" name="Google Shape;520;g3139027854f_0_719"/>
          <p:cNvCxnSpPr/>
          <p:nvPr/>
        </p:nvCxnSpPr>
        <p:spPr>
          <a:xfrm>
            <a:off x="2788800" y="334730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1" name="Google Shape;521;g3139027854f_0_719"/>
          <p:cNvCxnSpPr/>
          <p:nvPr/>
        </p:nvCxnSpPr>
        <p:spPr>
          <a:xfrm>
            <a:off x="2788800" y="342812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2" name="Google Shape;522;g3139027854f_0_719"/>
          <p:cNvCxnSpPr/>
          <p:nvPr/>
        </p:nvCxnSpPr>
        <p:spPr>
          <a:xfrm>
            <a:off x="2781850" y="274552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3" name="Google Shape;523;g3139027854f_0_7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524" name="Google Shape;524;g3139027854f_0_719"/>
          <p:cNvPicPr preferRelativeResize="0"/>
          <p:nvPr/>
        </p:nvPicPr>
        <p:blipFill rotWithShape="1">
          <a:blip r:embed="rId4">
            <a:alphaModFix/>
          </a:blip>
          <a:srcRect b="1719" l="0" r="0" t="0"/>
          <a:stretch/>
        </p:blipFill>
        <p:spPr>
          <a:xfrm>
            <a:off x="928268" y="1574828"/>
            <a:ext cx="7298163" cy="25937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3139027854f_0_144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Technical Challenges &amp; Solutions</a:t>
            </a:r>
            <a:endParaRPr/>
          </a:p>
        </p:txBody>
      </p:sp>
      <p:sp>
        <p:nvSpPr>
          <p:cNvPr id="530" name="Google Shape;530;g3139027854f_0_1448"/>
          <p:cNvSpPr txBox="1"/>
          <p:nvPr>
            <p:ph idx="1" type="subTitle"/>
          </p:nvPr>
        </p:nvSpPr>
        <p:spPr>
          <a:xfrm>
            <a:off x="311700" y="3371975"/>
            <a:ext cx="30363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s"/>
              <a:t>Initially, we explored multiple methods to integrate the on-demand functionality into the main design and thoroughly tested the platform’s capabilities. Through this iterative process, we achieved a bidirectional interaction between users and the on-demand agent, accessible via a pop-up interface.</a:t>
            </a:r>
            <a:endParaRPr/>
          </a:p>
        </p:txBody>
      </p:sp>
      <p:sp>
        <p:nvSpPr>
          <p:cNvPr id="531" name="Google Shape;531;g3139027854f_0_1448"/>
          <p:cNvSpPr txBox="1"/>
          <p:nvPr>
            <p:ph idx="2" type="subTitle"/>
          </p:nvPr>
        </p:nvSpPr>
        <p:spPr>
          <a:xfrm>
            <a:off x="6218656" y="3397725"/>
            <a:ext cx="23976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s"/>
              <a:t>The final issue is combining different functions, our current main focus. We plan to enhance this further by integrating the pop-up with real-time interactive notifications on the webpage.</a:t>
            </a:r>
            <a:endParaRPr/>
          </a:p>
        </p:txBody>
      </p:sp>
      <p:sp>
        <p:nvSpPr>
          <p:cNvPr id="532" name="Google Shape;532;g3139027854f_0_1448"/>
          <p:cNvSpPr txBox="1"/>
          <p:nvPr>
            <p:ph idx="3" type="subTitle"/>
          </p:nvPr>
        </p:nvSpPr>
        <p:spPr>
          <a:xfrm>
            <a:off x="3463200" y="3408650"/>
            <a:ext cx="24048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s"/>
              <a:t>The second issue was code integration. We resolved this by isolating issues, conducting targeted testing, and streamlining data handling, ultimately achieving smooth integration.</a:t>
            </a:r>
            <a:endParaRPr/>
          </a:p>
        </p:txBody>
      </p:sp>
      <p:sp>
        <p:nvSpPr>
          <p:cNvPr id="533" name="Google Shape;533;g3139027854f_0_1448"/>
          <p:cNvSpPr txBox="1"/>
          <p:nvPr>
            <p:ph type="ctrTitle"/>
          </p:nvPr>
        </p:nvSpPr>
        <p:spPr>
          <a:xfrm>
            <a:off x="726631" y="32529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Interaction</a:t>
            </a:r>
            <a:endParaRPr/>
          </a:p>
        </p:txBody>
      </p:sp>
      <p:sp>
        <p:nvSpPr>
          <p:cNvPr id="534" name="Google Shape;534;g3139027854f_0_1448"/>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Combination of Functions</a:t>
            </a:r>
            <a:endParaRPr/>
          </a:p>
        </p:txBody>
      </p:sp>
      <p:sp>
        <p:nvSpPr>
          <p:cNvPr id="535" name="Google Shape;535;g3139027854f_0_1448"/>
          <p:cNvSpPr txBox="1"/>
          <p:nvPr>
            <p:ph idx="5" type="ctrTitle"/>
          </p:nvPr>
        </p:nvSpPr>
        <p:spPr>
          <a:xfrm>
            <a:off x="3540631" y="32673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Code Integration</a:t>
            </a:r>
            <a:endParaRPr/>
          </a:p>
        </p:txBody>
      </p:sp>
      <p:sp>
        <p:nvSpPr>
          <p:cNvPr id="536" name="Google Shape;536;g3139027854f_0_1448"/>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g3139027854f_0_1448"/>
          <p:cNvGrpSpPr/>
          <p:nvPr/>
        </p:nvGrpSpPr>
        <p:grpSpPr>
          <a:xfrm>
            <a:off x="4081142" y="2083606"/>
            <a:ext cx="994978" cy="830447"/>
            <a:chOff x="6666900" y="628300"/>
            <a:chExt cx="5236725" cy="4370775"/>
          </a:xfrm>
        </p:grpSpPr>
        <p:sp>
          <p:nvSpPr>
            <p:cNvPr id="538" name="Google Shape;538;g3139027854f_0_1448"/>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3139027854f_0_1448"/>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3139027854f_0_1448"/>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g3139027854f_0_1448"/>
          <p:cNvGrpSpPr/>
          <p:nvPr/>
        </p:nvGrpSpPr>
        <p:grpSpPr>
          <a:xfrm>
            <a:off x="6877940" y="2077049"/>
            <a:ext cx="1002833" cy="837003"/>
            <a:chOff x="12618250" y="628300"/>
            <a:chExt cx="5236725" cy="4370775"/>
          </a:xfrm>
        </p:grpSpPr>
        <p:sp>
          <p:nvSpPr>
            <p:cNvPr id="542" name="Google Shape;542;g3139027854f_0_1448"/>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3139027854f_0_1448"/>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4" name="Google Shape;544;g3139027854f_0_1448"/>
          <p:cNvSpPr/>
          <p:nvPr/>
        </p:nvSpPr>
        <p:spPr>
          <a:xfrm>
            <a:off x="1609000" y="2221850"/>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5" name="Google Shape;545;g3139027854f_0_144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3139027854f_0_8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Use of OnDemand API's</a:t>
            </a:r>
            <a:endParaRPr/>
          </a:p>
        </p:txBody>
      </p:sp>
      <p:sp>
        <p:nvSpPr>
          <p:cNvPr id="551" name="Google Shape;551;g3139027854f_0_832"/>
          <p:cNvSpPr/>
          <p:nvPr/>
        </p:nvSpPr>
        <p:spPr>
          <a:xfrm>
            <a:off x="4346435" y="41460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3139027854f_0_832"/>
          <p:cNvSpPr/>
          <p:nvPr/>
        </p:nvSpPr>
        <p:spPr>
          <a:xfrm>
            <a:off x="4402857" y="41917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3139027854f_0_832"/>
          <p:cNvSpPr/>
          <p:nvPr/>
        </p:nvSpPr>
        <p:spPr>
          <a:xfrm>
            <a:off x="4453451" y="4174355"/>
            <a:ext cx="20" cy="68039"/>
          </a:xfrm>
          <a:custGeom>
            <a:rect b="b" l="l" r="r" t="t"/>
            <a:pathLst>
              <a:path extrusionOk="0" h="3432" w="1">
                <a:moveTo>
                  <a:pt x="1" y="0"/>
                </a:moveTo>
                <a:lnTo>
                  <a:pt x="1" y="3432"/>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3139027854f_0_832"/>
          <p:cNvSpPr/>
          <p:nvPr/>
        </p:nvSpPr>
        <p:spPr>
          <a:xfrm>
            <a:off x="4453451" y="41743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highlight>
                <a:srgbClr val="0E2A47"/>
              </a:highlight>
              <a:latin typeface="Arial"/>
              <a:ea typeface="Arial"/>
              <a:cs typeface="Arial"/>
              <a:sym typeface="Arial"/>
            </a:endParaRPr>
          </a:p>
        </p:txBody>
      </p:sp>
      <p:sp>
        <p:nvSpPr>
          <p:cNvPr id="555" name="Google Shape;555;g3139027854f_0_832"/>
          <p:cNvSpPr/>
          <p:nvPr/>
        </p:nvSpPr>
        <p:spPr>
          <a:xfrm>
            <a:off x="3124390" y="29178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3139027854f_0_832"/>
          <p:cNvSpPr/>
          <p:nvPr/>
        </p:nvSpPr>
        <p:spPr>
          <a:xfrm>
            <a:off x="2931510" y="23350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3139027854f_0_832"/>
          <p:cNvSpPr/>
          <p:nvPr/>
        </p:nvSpPr>
        <p:spPr>
          <a:xfrm>
            <a:off x="3797852" y="24968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3139027854f_0_832"/>
          <p:cNvSpPr/>
          <p:nvPr/>
        </p:nvSpPr>
        <p:spPr>
          <a:xfrm>
            <a:off x="2689247" y="19625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3139027854f_0_832"/>
          <p:cNvSpPr/>
          <p:nvPr/>
        </p:nvSpPr>
        <p:spPr>
          <a:xfrm>
            <a:off x="4453867" y="35952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3139027854f_0_832"/>
          <p:cNvSpPr/>
          <p:nvPr/>
        </p:nvSpPr>
        <p:spPr>
          <a:xfrm>
            <a:off x="3631915" y="37740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3139027854f_0_832"/>
          <p:cNvSpPr/>
          <p:nvPr/>
        </p:nvSpPr>
        <p:spPr>
          <a:xfrm>
            <a:off x="4412611" y="37740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3139027854f_0_832"/>
          <p:cNvSpPr/>
          <p:nvPr/>
        </p:nvSpPr>
        <p:spPr>
          <a:xfrm>
            <a:off x="4441236" y="39175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3139027854f_0_832"/>
          <p:cNvSpPr/>
          <p:nvPr/>
        </p:nvSpPr>
        <p:spPr>
          <a:xfrm>
            <a:off x="4412611" y="34824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3139027854f_0_832"/>
          <p:cNvSpPr/>
          <p:nvPr/>
        </p:nvSpPr>
        <p:spPr>
          <a:xfrm>
            <a:off x="4791332" y="34824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3139027854f_0_832"/>
          <p:cNvSpPr/>
          <p:nvPr/>
        </p:nvSpPr>
        <p:spPr>
          <a:xfrm>
            <a:off x="3813811" y="32070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3139027854f_0_832"/>
          <p:cNvSpPr/>
          <p:nvPr/>
        </p:nvSpPr>
        <p:spPr>
          <a:xfrm>
            <a:off x="3111523" y="29054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3139027854f_0_832"/>
          <p:cNvSpPr/>
          <p:nvPr/>
        </p:nvSpPr>
        <p:spPr>
          <a:xfrm>
            <a:off x="3506441" y="19505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3139027854f_0_832"/>
          <p:cNvSpPr/>
          <p:nvPr/>
        </p:nvSpPr>
        <p:spPr>
          <a:xfrm>
            <a:off x="2676816" y="23101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3139027854f_0_832"/>
          <p:cNvSpPr/>
          <p:nvPr/>
        </p:nvSpPr>
        <p:spPr>
          <a:xfrm>
            <a:off x="4819741" y="23226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3139027854f_0_832"/>
          <p:cNvSpPr/>
          <p:nvPr/>
        </p:nvSpPr>
        <p:spPr>
          <a:xfrm>
            <a:off x="5718021" y="24864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3139027854f_0_832"/>
          <p:cNvSpPr/>
          <p:nvPr/>
        </p:nvSpPr>
        <p:spPr>
          <a:xfrm>
            <a:off x="6074147" y="35927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3139027854f_0_832"/>
          <p:cNvSpPr/>
          <p:nvPr/>
        </p:nvSpPr>
        <p:spPr>
          <a:xfrm>
            <a:off x="5523060" y="39026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3139027854f_0_832"/>
          <p:cNvSpPr/>
          <p:nvPr/>
        </p:nvSpPr>
        <p:spPr>
          <a:xfrm>
            <a:off x="5533230" y="21869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3139027854f_0_832"/>
          <p:cNvSpPr/>
          <p:nvPr/>
        </p:nvSpPr>
        <p:spPr>
          <a:xfrm>
            <a:off x="5533627" y="19613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3139027854f_0_832"/>
          <p:cNvSpPr/>
          <p:nvPr/>
        </p:nvSpPr>
        <p:spPr>
          <a:xfrm>
            <a:off x="5758880" y="19617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3139027854f_0_832"/>
          <p:cNvSpPr/>
          <p:nvPr/>
        </p:nvSpPr>
        <p:spPr>
          <a:xfrm>
            <a:off x="5758880" y="21873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3139027854f_0_832"/>
          <p:cNvSpPr/>
          <p:nvPr/>
        </p:nvSpPr>
        <p:spPr>
          <a:xfrm>
            <a:off x="3533820" y="14025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3139027854f_0_832"/>
          <p:cNvSpPr/>
          <p:nvPr/>
        </p:nvSpPr>
        <p:spPr>
          <a:xfrm>
            <a:off x="4065023" y="15368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3139027854f_0_832"/>
          <p:cNvSpPr/>
          <p:nvPr/>
        </p:nvSpPr>
        <p:spPr>
          <a:xfrm>
            <a:off x="5188093" y="17443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3139027854f_0_832"/>
          <p:cNvSpPr/>
          <p:nvPr/>
        </p:nvSpPr>
        <p:spPr>
          <a:xfrm>
            <a:off x="5168701" y="18881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3139027854f_0_832"/>
          <p:cNvSpPr/>
          <p:nvPr/>
        </p:nvSpPr>
        <p:spPr>
          <a:xfrm>
            <a:off x="3388620" y="16257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3139027854f_0_832"/>
          <p:cNvSpPr/>
          <p:nvPr/>
        </p:nvSpPr>
        <p:spPr>
          <a:xfrm>
            <a:off x="3397343" y="16481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3139027854f_0_832"/>
          <p:cNvSpPr/>
          <p:nvPr/>
        </p:nvSpPr>
        <p:spPr>
          <a:xfrm>
            <a:off x="3518871" y="1670111"/>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3139027854f_0_832"/>
          <p:cNvSpPr/>
          <p:nvPr/>
        </p:nvSpPr>
        <p:spPr>
          <a:xfrm>
            <a:off x="4503232" y="17352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3139027854f_0_832"/>
          <p:cNvSpPr/>
          <p:nvPr/>
        </p:nvSpPr>
        <p:spPr>
          <a:xfrm>
            <a:off x="4090908" y="32866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3139027854f_0_832"/>
          <p:cNvSpPr/>
          <p:nvPr/>
        </p:nvSpPr>
        <p:spPr>
          <a:xfrm>
            <a:off x="3659095" y="28510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3139027854f_0_832"/>
          <p:cNvSpPr/>
          <p:nvPr/>
        </p:nvSpPr>
        <p:spPr>
          <a:xfrm>
            <a:off x="5968770" y="33737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3139027854f_0_832"/>
          <p:cNvSpPr/>
          <p:nvPr/>
        </p:nvSpPr>
        <p:spPr>
          <a:xfrm>
            <a:off x="5968770" y="33737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3139027854f_0_832"/>
          <p:cNvSpPr/>
          <p:nvPr/>
        </p:nvSpPr>
        <p:spPr>
          <a:xfrm>
            <a:off x="2564388" y="21313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3139027854f_0_832"/>
          <p:cNvSpPr/>
          <p:nvPr/>
        </p:nvSpPr>
        <p:spPr>
          <a:xfrm>
            <a:off x="2564388" y="2106504"/>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3139027854f_0_832"/>
          <p:cNvSpPr/>
          <p:nvPr/>
        </p:nvSpPr>
        <p:spPr>
          <a:xfrm>
            <a:off x="5990143" y="27108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3139027854f_0_832"/>
          <p:cNvSpPr/>
          <p:nvPr/>
        </p:nvSpPr>
        <p:spPr>
          <a:xfrm>
            <a:off x="4602378" y="27494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3139027854f_0_832"/>
          <p:cNvSpPr/>
          <p:nvPr/>
        </p:nvSpPr>
        <p:spPr>
          <a:xfrm>
            <a:off x="4581224" y="28618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3139027854f_0_832"/>
          <p:cNvSpPr/>
          <p:nvPr/>
        </p:nvSpPr>
        <p:spPr>
          <a:xfrm>
            <a:off x="4527716" y="22491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3139027854f_0_832"/>
          <p:cNvSpPr/>
          <p:nvPr/>
        </p:nvSpPr>
        <p:spPr>
          <a:xfrm>
            <a:off x="4529778" y="22288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3139027854f_0_832"/>
          <p:cNvSpPr/>
          <p:nvPr/>
        </p:nvSpPr>
        <p:spPr>
          <a:xfrm>
            <a:off x="4531443" y="22085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3139027854f_0_832"/>
          <p:cNvSpPr/>
          <p:nvPr/>
        </p:nvSpPr>
        <p:spPr>
          <a:xfrm>
            <a:off x="4515266" y="23100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3139027854f_0_832"/>
          <p:cNvSpPr/>
          <p:nvPr/>
        </p:nvSpPr>
        <p:spPr>
          <a:xfrm>
            <a:off x="4520658" y="22894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3139027854f_0_832"/>
          <p:cNvSpPr/>
          <p:nvPr/>
        </p:nvSpPr>
        <p:spPr>
          <a:xfrm>
            <a:off x="4524802" y="22695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3139027854f_0_832"/>
          <p:cNvSpPr/>
          <p:nvPr/>
        </p:nvSpPr>
        <p:spPr>
          <a:xfrm>
            <a:off x="4494529" y="23678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3139027854f_0_832"/>
          <p:cNvSpPr/>
          <p:nvPr/>
        </p:nvSpPr>
        <p:spPr>
          <a:xfrm>
            <a:off x="4502399" y="23487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3139027854f_0_832"/>
          <p:cNvSpPr/>
          <p:nvPr/>
        </p:nvSpPr>
        <p:spPr>
          <a:xfrm>
            <a:off x="4509041" y="23284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3139027854f_0_832"/>
          <p:cNvSpPr/>
          <p:nvPr/>
        </p:nvSpPr>
        <p:spPr>
          <a:xfrm>
            <a:off x="4465485" y="24221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3139027854f_0_832"/>
          <p:cNvSpPr/>
          <p:nvPr/>
        </p:nvSpPr>
        <p:spPr>
          <a:xfrm>
            <a:off x="4476686" y="24051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3139027854f_0_832"/>
          <p:cNvSpPr/>
          <p:nvPr/>
        </p:nvSpPr>
        <p:spPr>
          <a:xfrm>
            <a:off x="4485806" y="23864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3139027854f_0_832"/>
          <p:cNvSpPr/>
          <p:nvPr/>
        </p:nvSpPr>
        <p:spPr>
          <a:xfrm>
            <a:off x="4429819" y="24731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3139027854f_0_832"/>
          <p:cNvSpPr/>
          <p:nvPr/>
        </p:nvSpPr>
        <p:spPr>
          <a:xfrm>
            <a:off x="4442250" y="24565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3139027854f_0_832"/>
          <p:cNvSpPr/>
          <p:nvPr/>
        </p:nvSpPr>
        <p:spPr>
          <a:xfrm>
            <a:off x="4454700" y="24403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3139027854f_0_832"/>
          <p:cNvSpPr/>
          <p:nvPr/>
        </p:nvSpPr>
        <p:spPr>
          <a:xfrm>
            <a:off x="4386680" y="25175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3139027854f_0_832"/>
          <p:cNvSpPr/>
          <p:nvPr/>
        </p:nvSpPr>
        <p:spPr>
          <a:xfrm>
            <a:off x="4402024" y="25042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3139027854f_0_832"/>
          <p:cNvSpPr/>
          <p:nvPr/>
        </p:nvSpPr>
        <p:spPr>
          <a:xfrm>
            <a:off x="4415704" y="24885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3139027854f_0_832"/>
          <p:cNvSpPr/>
          <p:nvPr/>
        </p:nvSpPr>
        <p:spPr>
          <a:xfrm>
            <a:off x="4338148" y="25565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3139027854f_0_832"/>
          <p:cNvSpPr/>
          <p:nvPr/>
        </p:nvSpPr>
        <p:spPr>
          <a:xfrm>
            <a:off x="4354741" y="25437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3139027854f_0_832"/>
          <p:cNvSpPr/>
          <p:nvPr/>
        </p:nvSpPr>
        <p:spPr>
          <a:xfrm>
            <a:off x="4370919" y="25316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3139027854f_0_832"/>
          <p:cNvSpPr/>
          <p:nvPr/>
        </p:nvSpPr>
        <p:spPr>
          <a:xfrm>
            <a:off x="4284620" y="25876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3139027854f_0_832"/>
          <p:cNvSpPr/>
          <p:nvPr/>
        </p:nvSpPr>
        <p:spPr>
          <a:xfrm>
            <a:off x="4302879" y="25777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3139027854f_0_832"/>
          <p:cNvSpPr/>
          <p:nvPr/>
        </p:nvSpPr>
        <p:spPr>
          <a:xfrm>
            <a:off x="4321138" y="25673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3139027854f_0_832"/>
          <p:cNvSpPr/>
          <p:nvPr/>
        </p:nvSpPr>
        <p:spPr>
          <a:xfrm>
            <a:off x="4227801" y="26109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3139027854f_0_832"/>
          <p:cNvSpPr/>
          <p:nvPr/>
        </p:nvSpPr>
        <p:spPr>
          <a:xfrm>
            <a:off x="4246872" y="26046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3139027854f_0_832"/>
          <p:cNvSpPr/>
          <p:nvPr/>
        </p:nvSpPr>
        <p:spPr>
          <a:xfrm>
            <a:off x="4265964" y="25963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3139027854f_0_832"/>
          <p:cNvSpPr/>
          <p:nvPr/>
        </p:nvSpPr>
        <p:spPr>
          <a:xfrm>
            <a:off x="4167651" y="26266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3139027854f_0_832"/>
          <p:cNvSpPr/>
          <p:nvPr/>
        </p:nvSpPr>
        <p:spPr>
          <a:xfrm>
            <a:off x="4187555" y="26217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3139027854f_0_832"/>
          <p:cNvSpPr/>
          <p:nvPr/>
        </p:nvSpPr>
        <p:spPr>
          <a:xfrm>
            <a:off x="4207896" y="26171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3139027854f_0_832"/>
          <p:cNvSpPr/>
          <p:nvPr/>
        </p:nvSpPr>
        <p:spPr>
          <a:xfrm>
            <a:off x="4106252" y="26333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3139027854f_0_832"/>
          <p:cNvSpPr/>
          <p:nvPr/>
        </p:nvSpPr>
        <p:spPr>
          <a:xfrm>
            <a:off x="4126989" y="26316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3139027854f_0_832"/>
          <p:cNvSpPr/>
          <p:nvPr/>
        </p:nvSpPr>
        <p:spPr>
          <a:xfrm>
            <a:off x="4147330" y="26295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3139027854f_0_832"/>
          <p:cNvSpPr/>
          <p:nvPr/>
        </p:nvSpPr>
        <p:spPr>
          <a:xfrm>
            <a:off x="4044457" y="26295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3139027854f_0_832"/>
          <p:cNvSpPr/>
          <p:nvPr/>
        </p:nvSpPr>
        <p:spPr>
          <a:xfrm>
            <a:off x="4064778" y="26316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3139027854f_0_832"/>
          <p:cNvSpPr/>
          <p:nvPr/>
        </p:nvSpPr>
        <p:spPr>
          <a:xfrm>
            <a:off x="4085515" y="26329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3139027854f_0_832"/>
          <p:cNvSpPr/>
          <p:nvPr/>
        </p:nvSpPr>
        <p:spPr>
          <a:xfrm>
            <a:off x="3983059" y="26171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3139027854f_0_832"/>
          <p:cNvSpPr/>
          <p:nvPr/>
        </p:nvSpPr>
        <p:spPr>
          <a:xfrm>
            <a:off x="4003379" y="26225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3139027854f_0_832"/>
          <p:cNvSpPr/>
          <p:nvPr/>
        </p:nvSpPr>
        <p:spPr>
          <a:xfrm>
            <a:off x="4023720" y="26266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3139027854f_0_832"/>
          <p:cNvSpPr/>
          <p:nvPr/>
        </p:nvSpPr>
        <p:spPr>
          <a:xfrm>
            <a:off x="3924574" y="25959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3139027854f_0_832"/>
          <p:cNvSpPr/>
          <p:nvPr/>
        </p:nvSpPr>
        <p:spPr>
          <a:xfrm>
            <a:off x="3944062" y="26042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3139027854f_0_832"/>
          <p:cNvSpPr/>
          <p:nvPr/>
        </p:nvSpPr>
        <p:spPr>
          <a:xfrm>
            <a:off x="3963570" y="26109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3139027854f_0_832"/>
          <p:cNvSpPr/>
          <p:nvPr/>
        </p:nvSpPr>
        <p:spPr>
          <a:xfrm>
            <a:off x="3869817" y="25673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3139027854f_0_832"/>
          <p:cNvSpPr/>
          <p:nvPr/>
        </p:nvSpPr>
        <p:spPr>
          <a:xfrm>
            <a:off x="3887660" y="25785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3139027854f_0_832"/>
          <p:cNvSpPr/>
          <p:nvPr/>
        </p:nvSpPr>
        <p:spPr>
          <a:xfrm>
            <a:off x="3905899" y="25876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3139027854f_0_832"/>
          <p:cNvSpPr/>
          <p:nvPr/>
        </p:nvSpPr>
        <p:spPr>
          <a:xfrm>
            <a:off x="3819620" y="25312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3139027854f_0_832"/>
          <p:cNvSpPr/>
          <p:nvPr/>
        </p:nvSpPr>
        <p:spPr>
          <a:xfrm>
            <a:off x="3835797" y="25441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3139027854f_0_832"/>
          <p:cNvSpPr/>
          <p:nvPr/>
        </p:nvSpPr>
        <p:spPr>
          <a:xfrm>
            <a:off x="3851974" y="25561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3139027854f_0_832"/>
          <p:cNvSpPr/>
          <p:nvPr/>
        </p:nvSpPr>
        <p:spPr>
          <a:xfrm>
            <a:off x="3774815" y="24885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3139027854f_0_832"/>
          <p:cNvSpPr/>
          <p:nvPr/>
        </p:nvSpPr>
        <p:spPr>
          <a:xfrm>
            <a:off x="3788930" y="25038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3139027854f_0_832"/>
          <p:cNvSpPr/>
          <p:nvPr/>
        </p:nvSpPr>
        <p:spPr>
          <a:xfrm>
            <a:off x="3803859" y="25175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3139027854f_0_832"/>
          <p:cNvSpPr/>
          <p:nvPr/>
        </p:nvSpPr>
        <p:spPr>
          <a:xfrm>
            <a:off x="3737068" y="24400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3139027854f_0_832"/>
          <p:cNvSpPr/>
          <p:nvPr/>
        </p:nvSpPr>
        <p:spPr>
          <a:xfrm>
            <a:off x="3749101" y="24565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3139027854f_0_832"/>
          <p:cNvSpPr/>
          <p:nvPr/>
        </p:nvSpPr>
        <p:spPr>
          <a:xfrm>
            <a:off x="3761968" y="24727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3139027854f_0_832"/>
          <p:cNvSpPr/>
          <p:nvPr/>
        </p:nvSpPr>
        <p:spPr>
          <a:xfrm>
            <a:off x="3706378" y="23864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3139027854f_0_832"/>
          <p:cNvSpPr/>
          <p:nvPr/>
        </p:nvSpPr>
        <p:spPr>
          <a:xfrm>
            <a:off x="3715914" y="24047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3139027854f_0_832"/>
          <p:cNvSpPr/>
          <p:nvPr/>
        </p:nvSpPr>
        <p:spPr>
          <a:xfrm>
            <a:off x="3726283" y="24229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g3139027854f_0_832"/>
          <p:cNvSpPr/>
          <p:nvPr/>
        </p:nvSpPr>
        <p:spPr>
          <a:xfrm>
            <a:off x="3684392" y="23296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3139027854f_0_832"/>
          <p:cNvSpPr/>
          <p:nvPr/>
        </p:nvSpPr>
        <p:spPr>
          <a:xfrm>
            <a:off x="3690617" y="23487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3139027854f_0_832"/>
          <p:cNvSpPr/>
          <p:nvPr/>
        </p:nvSpPr>
        <p:spPr>
          <a:xfrm>
            <a:off x="3698488" y="23678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3139027854f_0_832"/>
          <p:cNvSpPr/>
          <p:nvPr/>
        </p:nvSpPr>
        <p:spPr>
          <a:xfrm>
            <a:off x="3670296" y="22695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3139027854f_0_832"/>
          <p:cNvSpPr/>
          <p:nvPr/>
        </p:nvSpPr>
        <p:spPr>
          <a:xfrm>
            <a:off x="3674440" y="22894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3139027854f_0_832"/>
          <p:cNvSpPr/>
          <p:nvPr/>
        </p:nvSpPr>
        <p:spPr>
          <a:xfrm>
            <a:off x="3678583" y="23097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3139027854f_0_832"/>
          <p:cNvSpPr/>
          <p:nvPr/>
        </p:nvSpPr>
        <p:spPr>
          <a:xfrm>
            <a:off x="3665717" y="22081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3139027854f_0_832"/>
          <p:cNvSpPr/>
          <p:nvPr/>
        </p:nvSpPr>
        <p:spPr>
          <a:xfrm>
            <a:off x="3666133" y="22288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3139027854f_0_832"/>
          <p:cNvSpPr/>
          <p:nvPr/>
        </p:nvSpPr>
        <p:spPr>
          <a:xfrm>
            <a:off x="3667798" y="22491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3139027854f_0_832"/>
          <p:cNvSpPr/>
          <p:nvPr/>
        </p:nvSpPr>
        <p:spPr>
          <a:xfrm>
            <a:off x="3667798" y="17700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3139027854f_0_832"/>
          <p:cNvSpPr/>
          <p:nvPr/>
        </p:nvSpPr>
        <p:spPr>
          <a:xfrm>
            <a:off x="3647894" y="21927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3139027854f_0_832"/>
          <p:cNvSpPr/>
          <p:nvPr/>
        </p:nvSpPr>
        <p:spPr>
          <a:xfrm>
            <a:off x="4085099" y="26146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3139027854f_0_832"/>
          <p:cNvSpPr/>
          <p:nvPr/>
        </p:nvSpPr>
        <p:spPr>
          <a:xfrm>
            <a:off x="4512371" y="21927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3139027854f_0_832"/>
          <p:cNvSpPr/>
          <p:nvPr/>
        </p:nvSpPr>
        <p:spPr>
          <a:xfrm>
            <a:off x="3741231" y="18488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3139027854f_0_832"/>
          <p:cNvSpPr/>
          <p:nvPr/>
        </p:nvSpPr>
        <p:spPr>
          <a:xfrm>
            <a:off x="4693638" y="20676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3139027854f_0_832"/>
          <p:cNvSpPr/>
          <p:nvPr/>
        </p:nvSpPr>
        <p:spPr>
          <a:xfrm>
            <a:off x="4706901" y="20798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3139027854f_0_832"/>
          <p:cNvSpPr/>
          <p:nvPr/>
        </p:nvSpPr>
        <p:spPr>
          <a:xfrm>
            <a:off x="2986268" y="26967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3139027854f_0_832"/>
          <p:cNvSpPr/>
          <p:nvPr/>
        </p:nvSpPr>
        <p:spPr>
          <a:xfrm>
            <a:off x="3010732" y="27204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3139027854f_0_832"/>
          <p:cNvSpPr/>
          <p:nvPr/>
        </p:nvSpPr>
        <p:spPr>
          <a:xfrm>
            <a:off x="3010732" y="27693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3139027854f_0_832"/>
          <p:cNvSpPr/>
          <p:nvPr/>
        </p:nvSpPr>
        <p:spPr>
          <a:xfrm>
            <a:off x="3116519" y="27249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3139027854f_0_832"/>
          <p:cNvSpPr/>
          <p:nvPr/>
        </p:nvSpPr>
        <p:spPr>
          <a:xfrm>
            <a:off x="3116519" y="27423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3139027854f_0_832"/>
          <p:cNvSpPr/>
          <p:nvPr/>
        </p:nvSpPr>
        <p:spPr>
          <a:xfrm>
            <a:off x="3116519" y="27594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3139027854f_0_832"/>
          <p:cNvSpPr/>
          <p:nvPr/>
        </p:nvSpPr>
        <p:spPr>
          <a:xfrm>
            <a:off x="3116519" y="277641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3139027854f_0_832"/>
          <p:cNvSpPr/>
          <p:nvPr/>
        </p:nvSpPr>
        <p:spPr>
          <a:xfrm>
            <a:off x="3116519" y="27934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3139027854f_0_832"/>
          <p:cNvSpPr/>
          <p:nvPr/>
        </p:nvSpPr>
        <p:spPr>
          <a:xfrm>
            <a:off x="3116519" y="28104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3139027854f_0_832"/>
          <p:cNvSpPr/>
          <p:nvPr/>
        </p:nvSpPr>
        <p:spPr>
          <a:xfrm>
            <a:off x="3116519" y="28278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3139027854f_0_832"/>
          <p:cNvSpPr/>
          <p:nvPr/>
        </p:nvSpPr>
        <p:spPr>
          <a:xfrm>
            <a:off x="3116519" y="284487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3139027854f_0_832"/>
          <p:cNvSpPr/>
          <p:nvPr/>
        </p:nvSpPr>
        <p:spPr>
          <a:xfrm>
            <a:off x="3126888" y="2623764"/>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3139027854f_0_832"/>
          <p:cNvSpPr/>
          <p:nvPr/>
        </p:nvSpPr>
        <p:spPr>
          <a:xfrm>
            <a:off x="3126888" y="2635798"/>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3139027854f_0_832"/>
          <p:cNvSpPr/>
          <p:nvPr/>
        </p:nvSpPr>
        <p:spPr>
          <a:xfrm>
            <a:off x="3126888" y="264741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3139027854f_0_832"/>
          <p:cNvSpPr/>
          <p:nvPr/>
        </p:nvSpPr>
        <p:spPr>
          <a:xfrm>
            <a:off x="3126888" y="2589348"/>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3139027854f_0_832"/>
          <p:cNvSpPr/>
          <p:nvPr/>
        </p:nvSpPr>
        <p:spPr>
          <a:xfrm>
            <a:off x="3126888" y="260054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3139027854f_0_832"/>
          <p:cNvSpPr/>
          <p:nvPr/>
        </p:nvSpPr>
        <p:spPr>
          <a:xfrm>
            <a:off x="3126888" y="2612147"/>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3139027854f_0_832"/>
          <p:cNvSpPr/>
          <p:nvPr/>
        </p:nvSpPr>
        <p:spPr>
          <a:xfrm>
            <a:off x="3126888" y="2554079"/>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3139027854f_0_832"/>
          <p:cNvSpPr/>
          <p:nvPr/>
        </p:nvSpPr>
        <p:spPr>
          <a:xfrm>
            <a:off x="3126888" y="256528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3139027854f_0_832"/>
          <p:cNvSpPr/>
          <p:nvPr/>
        </p:nvSpPr>
        <p:spPr>
          <a:xfrm>
            <a:off x="3126888" y="257731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3139027854f_0_832"/>
          <p:cNvSpPr/>
          <p:nvPr/>
        </p:nvSpPr>
        <p:spPr>
          <a:xfrm>
            <a:off x="3126888" y="251882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3139027854f_0_832"/>
          <p:cNvSpPr/>
          <p:nvPr/>
        </p:nvSpPr>
        <p:spPr>
          <a:xfrm>
            <a:off x="3126888" y="2530427"/>
            <a:ext cx="4163" cy="7078"/>
          </a:xfrm>
          <a:custGeom>
            <a:rect b="b" l="l" r="r" t="t"/>
            <a:pathLst>
              <a:path extrusionOk="0" h="357" w="210">
                <a:moveTo>
                  <a:pt x="0" y="1"/>
                </a:moveTo>
                <a:lnTo>
                  <a:pt x="209" y="1"/>
                </a:lnTo>
                <a:lnTo>
                  <a:pt x="209" y="357"/>
                </a:lnTo>
                <a:lnTo>
                  <a:pt x="0"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3139027854f_0_832"/>
          <p:cNvSpPr/>
          <p:nvPr/>
        </p:nvSpPr>
        <p:spPr>
          <a:xfrm>
            <a:off x="3126888" y="254204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3139027854f_0_832"/>
          <p:cNvSpPr/>
          <p:nvPr/>
        </p:nvSpPr>
        <p:spPr>
          <a:xfrm>
            <a:off x="3126888" y="248356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3139027854f_0_832"/>
          <p:cNvSpPr/>
          <p:nvPr/>
        </p:nvSpPr>
        <p:spPr>
          <a:xfrm>
            <a:off x="3126888" y="249559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3139027854f_0_832"/>
          <p:cNvSpPr/>
          <p:nvPr/>
        </p:nvSpPr>
        <p:spPr>
          <a:xfrm>
            <a:off x="3126888" y="250679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3139027854f_0_832"/>
          <p:cNvSpPr/>
          <p:nvPr/>
        </p:nvSpPr>
        <p:spPr>
          <a:xfrm>
            <a:off x="3126888" y="2448727"/>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3139027854f_0_832"/>
          <p:cNvSpPr/>
          <p:nvPr/>
        </p:nvSpPr>
        <p:spPr>
          <a:xfrm>
            <a:off x="3126888" y="246032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3139027854f_0_832"/>
          <p:cNvSpPr/>
          <p:nvPr/>
        </p:nvSpPr>
        <p:spPr>
          <a:xfrm>
            <a:off x="3126888" y="2471943"/>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3139027854f_0_832"/>
          <p:cNvSpPr/>
          <p:nvPr/>
        </p:nvSpPr>
        <p:spPr>
          <a:xfrm>
            <a:off x="3125639" y="2413458"/>
            <a:ext cx="4580" cy="6661"/>
          </a:xfrm>
          <a:custGeom>
            <a:rect b="b" l="l" r="r" t="t"/>
            <a:pathLst>
              <a:path extrusionOk="0" h="336" w="231">
                <a:moveTo>
                  <a:pt x="42" y="335"/>
                </a:moveTo>
                <a:lnTo>
                  <a:pt x="231" y="335"/>
                </a:lnTo>
                <a:lnTo>
                  <a:pt x="210" y="1"/>
                </a:lnTo>
                <a:lnTo>
                  <a:pt x="0" y="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3139027854f_0_832"/>
          <p:cNvSpPr/>
          <p:nvPr/>
        </p:nvSpPr>
        <p:spPr>
          <a:xfrm>
            <a:off x="3126888" y="2425492"/>
            <a:ext cx="3331" cy="6245"/>
          </a:xfrm>
          <a:custGeom>
            <a:rect b="b" l="l" r="r" t="t"/>
            <a:pathLst>
              <a:path extrusionOk="0" h="315" w="168">
                <a:moveTo>
                  <a:pt x="0" y="314"/>
                </a:moveTo>
                <a:lnTo>
                  <a:pt x="168" y="314"/>
                </a:lnTo>
                <a:lnTo>
                  <a:pt x="168" y="0"/>
                </a:lnTo>
                <a:lnTo>
                  <a:pt x="0" y="0"/>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3139027854f_0_832"/>
          <p:cNvSpPr/>
          <p:nvPr/>
        </p:nvSpPr>
        <p:spPr>
          <a:xfrm>
            <a:off x="3126888" y="2436694"/>
            <a:ext cx="4163" cy="7058"/>
          </a:xfrm>
          <a:custGeom>
            <a:rect b="b" l="l" r="r" t="t"/>
            <a:pathLst>
              <a:path extrusionOk="0" h="356" w="210">
                <a:moveTo>
                  <a:pt x="0" y="0"/>
                </a:moveTo>
                <a:lnTo>
                  <a:pt x="209" y="0"/>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3139027854f_0_832"/>
          <p:cNvSpPr/>
          <p:nvPr/>
        </p:nvSpPr>
        <p:spPr>
          <a:xfrm>
            <a:off x="3122724" y="2378209"/>
            <a:ext cx="4599" cy="7474"/>
          </a:xfrm>
          <a:custGeom>
            <a:rect b="b" l="l" r="r" t="t"/>
            <a:pathLst>
              <a:path extrusionOk="0" h="377" w="232">
                <a:moveTo>
                  <a:pt x="22" y="377"/>
                </a:moveTo>
                <a:lnTo>
                  <a:pt x="231" y="335"/>
                </a:lnTo>
                <a:lnTo>
                  <a:pt x="189" y="0"/>
                </a:lnTo>
                <a:lnTo>
                  <a:pt x="1" y="2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3139027854f_0_832"/>
          <p:cNvSpPr/>
          <p:nvPr/>
        </p:nvSpPr>
        <p:spPr>
          <a:xfrm>
            <a:off x="3124390" y="2390223"/>
            <a:ext cx="4580" cy="6661"/>
          </a:xfrm>
          <a:custGeom>
            <a:rect b="b" l="l" r="r" t="t"/>
            <a:pathLst>
              <a:path extrusionOk="0" h="336" w="231">
                <a:moveTo>
                  <a:pt x="42" y="336"/>
                </a:moveTo>
                <a:lnTo>
                  <a:pt x="231" y="315"/>
                </a:lnTo>
                <a:lnTo>
                  <a:pt x="168" y="1"/>
                </a:lnTo>
                <a:lnTo>
                  <a:pt x="1" y="2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3139027854f_0_832"/>
          <p:cNvSpPr/>
          <p:nvPr/>
        </p:nvSpPr>
        <p:spPr>
          <a:xfrm>
            <a:off x="3125222" y="2401424"/>
            <a:ext cx="4163" cy="7078"/>
          </a:xfrm>
          <a:custGeom>
            <a:rect b="b" l="l" r="r" t="t"/>
            <a:pathLst>
              <a:path extrusionOk="0" h="357" w="210">
                <a:moveTo>
                  <a:pt x="21" y="356"/>
                </a:moveTo>
                <a:lnTo>
                  <a:pt x="210" y="356"/>
                </a:lnTo>
                <a:lnTo>
                  <a:pt x="210" y="1"/>
                </a:lnTo>
                <a:lnTo>
                  <a:pt x="0" y="4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3139027854f_0_832"/>
          <p:cNvSpPr/>
          <p:nvPr/>
        </p:nvSpPr>
        <p:spPr>
          <a:xfrm>
            <a:off x="3114437" y="2344189"/>
            <a:ext cx="5412" cy="7058"/>
          </a:xfrm>
          <a:custGeom>
            <a:rect b="b" l="l" r="r" t="t"/>
            <a:pathLst>
              <a:path extrusionOk="0" h="356" w="273">
                <a:moveTo>
                  <a:pt x="105" y="356"/>
                </a:moveTo>
                <a:lnTo>
                  <a:pt x="272" y="314"/>
                </a:lnTo>
                <a:lnTo>
                  <a:pt x="210" y="0"/>
                </a:lnTo>
                <a:lnTo>
                  <a:pt x="0" y="4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3139027854f_0_832"/>
          <p:cNvSpPr/>
          <p:nvPr/>
        </p:nvSpPr>
        <p:spPr>
          <a:xfrm>
            <a:off x="3117332" y="2355390"/>
            <a:ext cx="5412" cy="7474"/>
          </a:xfrm>
          <a:custGeom>
            <a:rect b="b" l="l" r="r" t="t"/>
            <a:pathLst>
              <a:path extrusionOk="0" h="377" w="273">
                <a:moveTo>
                  <a:pt x="85" y="377"/>
                </a:moveTo>
                <a:lnTo>
                  <a:pt x="273" y="314"/>
                </a:lnTo>
                <a:lnTo>
                  <a:pt x="189"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3139027854f_0_832"/>
          <p:cNvSpPr/>
          <p:nvPr/>
        </p:nvSpPr>
        <p:spPr>
          <a:xfrm>
            <a:off x="3120663" y="23670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3139027854f_0_832"/>
          <p:cNvSpPr/>
          <p:nvPr/>
        </p:nvSpPr>
        <p:spPr>
          <a:xfrm>
            <a:off x="3102404" y="2311002"/>
            <a:ext cx="6245" cy="7078"/>
          </a:xfrm>
          <a:custGeom>
            <a:rect b="b" l="l" r="r" t="t"/>
            <a:pathLst>
              <a:path extrusionOk="0" h="357" w="315">
                <a:moveTo>
                  <a:pt x="126" y="356"/>
                </a:moveTo>
                <a:lnTo>
                  <a:pt x="315" y="272"/>
                </a:lnTo>
                <a:lnTo>
                  <a:pt x="168"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3139027854f_0_832"/>
          <p:cNvSpPr/>
          <p:nvPr/>
        </p:nvSpPr>
        <p:spPr>
          <a:xfrm>
            <a:off x="3106547" y="2321786"/>
            <a:ext cx="6245" cy="7078"/>
          </a:xfrm>
          <a:custGeom>
            <a:rect b="b" l="l" r="r" t="t"/>
            <a:pathLst>
              <a:path extrusionOk="0" h="357" w="315">
                <a:moveTo>
                  <a:pt x="126" y="356"/>
                </a:moveTo>
                <a:lnTo>
                  <a:pt x="315" y="314"/>
                </a:lnTo>
                <a:lnTo>
                  <a:pt x="189" y="0"/>
                </a:lnTo>
                <a:lnTo>
                  <a:pt x="1"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3139027854f_0_832"/>
          <p:cNvSpPr/>
          <p:nvPr/>
        </p:nvSpPr>
        <p:spPr>
          <a:xfrm>
            <a:off x="3110710" y="2332571"/>
            <a:ext cx="5829" cy="7494"/>
          </a:xfrm>
          <a:custGeom>
            <a:rect b="b" l="l" r="r" t="t"/>
            <a:pathLst>
              <a:path extrusionOk="0" h="378" w="294">
                <a:moveTo>
                  <a:pt x="105" y="377"/>
                </a:moveTo>
                <a:lnTo>
                  <a:pt x="293" y="314"/>
                </a:lnTo>
                <a:lnTo>
                  <a:pt x="188" y="0"/>
                </a:lnTo>
                <a:lnTo>
                  <a:pt x="0"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3139027854f_0_832"/>
          <p:cNvSpPr/>
          <p:nvPr/>
        </p:nvSpPr>
        <p:spPr>
          <a:xfrm>
            <a:off x="3085810" y="2279896"/>
            <a:ext cx="6661" cy="7058"/>
          </a:xfrm>
          <a:custGeom>
            <a:rect b="b" l="l" r="r" t="t"/>
            <a:pathLst>
              <a:path extrusionOk="0" h="356" w="336">
                <a:moveTo>
                  <a:pt x="147" y="356"/>
                </a:moveTo>
                <a:lnTo>
                  <a:pt x="335" y="272"/>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3139027854f_0_832"/>
          <p:cNvSpPr/>
          <p:nvPr/>
        </p:nvSpPr>
        <p:spPr>
          <a:xfrm>
            <a:off x="3091619" y="22902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3139027854f_0_832"/>
          <p:cNvSpPr/>
          <p:nvPr/>
        </p:nvSpPr>
        <p:spPr>
          <a:xfrm>
            <a:off x="3097427" y="2299800"/>
            <a:ext cx="6245" cy="7890"/>
          </a:xfrm>
          <a:custGeom>
            <a:rect b="b" l="l" r="r" t="t"/>
            <a:pathLst>
              <a:path extrusionOk="0" h="398" w="315">
                <a:moveTo>
                  <a:pt x="126" y="398"/>
                </a:moveTo>
                <a:lnTo>
                  <a:pt x="314" y="314"/>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3139027854f_0_832"/>
          <p:cNvSpPr/>
          <p:nvPr/>
        </p:nvSpPr>
        <p:spPr>
          <a:xfrm>
            <a:off x="3065489" y="2250852"/>
            <a:ext cx="7494" cy="7078"/>
          </a:xfrm>
          <a:custGeom>
            <a:rect b="b" l="l" r="r" t="t"/>
            <a:pathLst>
              <a:path extrusionOk="0" h="357" w="378">
                <a:moveTo>
                  <a:pt x="210" y="356"/>
                </a:moveTo>
                <a:lnTo>
                  <a:pt x="377" y="252"/>
                </a:lnTo>
                <a:lnTo>
                  <a:pt x="168" y="0"/>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139027854f_0_832"/>
          <p:cNvSpPr/>
          <p:nvPr/>
        </p:nvSpPr>
        <p:spPr>
          <a:xfrm>
            <a:off x="3072963" y="2259971"/>
            <a:ext cx="6641" cy="7494"/>
          </a:xfrm>
          <a:custGeom>
            <a:rect b="b" l="l" r="r" t="t"/>
            <a:pathLst>
              <a:path extrusionOk="0" h="378" w="335">
                <a:moveTo>
                  <a:pt x="188" y="377"/>
                </a:moveTo>
                <a:lnTo>
                  <a:pt x="335" y="273"/>
                </a:lnTo>
                <a:lnTo>
                  <a:pt x="147" y="1"/>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3139027854f_0_832"/>
          <p:cNvSpPr/>
          <p:nvPr/>
        </p:nvSpPr>
        <p:spPr>
          <a:xfrm>
            <a:off x="3079585" y="2269527"/>
            <a:ext cx="6661" cy="7474"/>
          </a:xfrm>
          <a:custGeom>
            <a:rect b="b" l="l" r="r" t="t"/>
            <a:pathLst>
              <a:path extrusionOk="0" h="377" w="336">
                <a:moveTo>
                  <a:pt x="189" y="377"/>
                </a:moveTo>
                <a:lnTo>
                  <a:pt x="336" y="272"/>
                </a:lnTo>
                <a:lnTo>
                  <a:pt x="168"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3139027854f_0_832"/>
          <p:cNvSpPr/>
          <p:nvPr/>
        </p:nvSpPr>
        <p:spPr>
          <a:xfrm>
            <a:off x="3042254" y="22243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3139027854f_0_832"/>
          <p:cNvSpPr/>
          <p:nvPr/>
        </p:nvSpPr>
        <p:spPr>
          <a:xfrm>
            <a:off x="3050561" y="2233009"/>
            <a:ext cx="7058" cy="7494"/>
          </a:xfrm>
          <a:custGeom>
            <a:rect b="b" l="l" r="r" t="t"/>
            <a:pathLst>
              <a:path extrusionOk="0" h="378" w="356">
                <a:moveTo>
                  <a:pt x="209" y="377"/>
                </a:moveTo>
                <a:lnTo>
                  <a:pt x="356" y="231"/>
                </a:lnTo>
                <a:lnTo>
                  <a:pt x="126" y="1"/>
                </a:lnTo>
                <a:lnTo>
                  <a:pt x="0"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3139027854f_0_832"/>
          <p:cNvSpPr/>
          <p:nvPr/>
        </p:nvSpPr>
        <p:spPr>
          <a:xfrm>
            <a:off x="3058431" y="2241316"/>
            <a:ext cx="7078" cy="7890"/>
          </a:xfrm>
          <a:custGeom>
            <a:rect b="b" l="l" r="r" t="t"/>
            <a:pathLst>
              <a:path extrusionOk="0" h="398" w="357">
                <a:moveTo>
                  <a:pt x="210" y="398"/>
                </a:moveTo>
                <a:lnTo>
                  <a:pt x="356" y="272"/>
                </a:lnTo>
                <a:lnTo>
                  <a:pt x="126" y="0"/>
                </a:lnTo>
                <a:lnTo>
                  <a:pt x="1"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139027854f_0_832"/>
          <p:cNvSpPr/>
          <p:nvPr/>
        </p:nvSpPr>
        <p:spPr>
          <a:xfrm>
            <a:off x="3015708" y="2201487"/>
            <a:ext cx="7494" cy="7078"/>
          </a:xfrm>
          <a:custGeom>
            <a:rect b="b" l="l" r="r" t="t"/>
            <a:pathLst>
              <a:path extrusionOk="0" h="357" w="378">
                <a:moveTo>
                  <a:pt x="273" y="356"/>
                </a:moveTo>
                <a:lnTo>
                  <a:pt x="377" y="210"/>
                </a:lnTo>
                <a:lnTo>
                  <a:pt x="105" y="1"/>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139027854f_0_832"/>
          <p:cNvSpPr/>
          <p:nvPr/>
        </p:nvSpPr>
        <p:spPr>
          <a:xfrm>
            <a:off x="3024828" y="22085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139027854f_0_832"/>
          <p:cNvSpPr/>
          <p:nvPr/>
        </p:nvSpPr>
        <p:spPr>
          <a:xfrm>
            <a:off x="3033551" y="2216415"/>
            <a:ext cx="7890" cy="7494"/>
          </a:xfrm>
          <a:custGeom>
            <a:rect b="b" l="l" r="r" t="t"/>
            <a:pathLst>
              <a:path extrusionOk="0" h="378" w="398">
                <a:moveTo>
                  <a:pt x="251" y="377"/>
                </a:moveTo>
                <a:lnTo>
                  <a:pt x="398" y="231"/>
                </a:lnTo>
                <a:lnTo>
                  <a:pt x="126" y="1"/>
                </a:lnTo>
                <a:lnTo>
                  <a:pt x="0" y="16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3139027854f_0_832"/>
          <p:cNvSpPr/>
          <p:nvPr/>
        </p:nvSpPr>
        <p:spPr>
          <a:xfrm>
            <a:off x="2986664" y="2182415"/>
            <a:ext cx="7494" cy="6641"/>
          </a:xfrm>
          <a:custGeom>
            <a:rect b="b" l="l" r="r" t="t"/>
            <a:pathLst>
              <a:path extrusionOk="0" h="335" w="378">
                <a:moveTo>
                  <a:pt x="273" y="335"/>
                </a:moveTo>
                <a:lnTo>
                  <a:pt x="378" y="147"/>
                </a:lnTo>
                <a:lnTo>
                  <a:pt x="85" y="0"/>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3139027854f_0_832"/>
          <p:cNvSpPr/>
          <p:nvPr/>
        </p:nvSpPr>
        <p:spPr>
          <a:xfrm>
            <a:off x="2996636" y="2188620"/>
            <a:ext cx="7890" cy="6245"/>
          </a:xfrm>
          <a:custGeom>
            <a:rect b="b" l="l" r="r" t="t"/>
            <a:pathLst>
              <a:path extrusionOk="0" h="315" w="398">
                <a:moveTo>
                  <a:pt x="272" y="315"/>
                </a:moveTo>
                <a:lnTo>
                  <a:pt x="398" y="147"/>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3139027854f_0_832"/>
          <p:cNvSpPr/>
          <p:nvPr/>
        </p:nvSpPr>
        <p:spPr>
          <a:xfrm>
            <a:off x="3006588" y="2194846"/>
            <a:ext cx="7058" cy="6661"/>
          </a:xfrm>
          <a:custGeom>
            <a:rect b="b" l="l" r="r" t="t"/>
            <a:pathLst>
              <a:path extrusionOk="0" h="336" w="356">
                <a:moveTo>
                  <a:pt x="251" y="336"/>
                </a:moveTo>
                <a:lnTo>
                  <a:pt x="356" y="168"/>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3139027854f_0_832"/>
          <p:cNvSpPr/>
          <p:nvPr/>
        </p:nvSpPr>
        <p:spPr>
          <a:xfrm>
            <a:off x="2955142" y="21666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3139027854f_0_832"/>
          <p:cNvSpPr/>
          <p:nvPr/>
        </p:nvSpPr>
        <p:spPr>
          <a:xfrm>
            <a:off x="2965927" y="2171214"/>
            <a:ext cx="7494" cy="6225"/>
          </a:xfrm>
          <a:custGeom>
            <a:rect b="b" l="l" r="r" t="t"/>
            <a:pathLst>
              <a:path extrusionOk="0" h="314" w="378">
                <a:moveTo>
                  <a:pt x="294" y="314"/>
                </a:moveTo>
                <a:lnTo>
                  <a:pt x="377" y="168"/>
                </a:lnTo>
                <a:lnTo>
                  <a:pt x="84"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139027854f_0_832"/>
          <p:cNvSpPr/>
          <p:nvPr/>
        </p:nvSpPr>
        <p:spPr>
          <a:xfrm>
            <a:off x="2976296" y="2176606"/>
            <a:ext cx="7910" cy="6225"/>
          </a:xfrm>
          <a:custGeom>
            <a:rect b="b" l="l" r="r" t="t"/>
            <a:pathLst>
              <a:path extrusionOk="0" h="314" w="399">
                <a:moveTo>
                  <a:pt x="294" y="314"/>
                </a:moveTo>
                <a:lnTo>
                  <a:pt x="398" y="147"/>
                </a:lnTo>
                <a:lnTo>
                  <a:pt x="85"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139027854f_0_832"/>
          <p:cNvSpPr/>
          <p:nvPr/>
        </p:nvSpPr>
        <p:spPr>
          <a:xfrm>
            <a:off x="2921955" y="2155453"/>
            <a:ext cx="7494" cy="5412"/>
          </a:xfrm>
          <a:custGeom>
            <a:rect b="b" l="l" r="r" t="t"/>
            <a:pathLst>
              <a:path extrusionOk="0" h="273" w="378">
                <a:moveTo>
                  <a:pt x="315" y="272"/>
                </a:moveTo>
                <a:lnTo>
                  <a:pt x="378" y="105"/>
                </a:lnTo>
                <a:lnTo>
                  <a:pt x="64" y="0"/>
                </a:lnTo>
                <a:lnTo>
                  <a:pt x="1"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3139027854f_0_832"/>
          <p:cNvSpPr/>
          <p:nvPr/>
        </p:nvSpPr>
        <p:spPr>
          <a:xfrm>
            <a:off x="2933572" y="2158347"/>
            <a:ext cx="7078" cy="6245"/>
          </a:xfrm>
          <a:custGeom>
            <a:rect b="b" l="l" r="r" t="t"/>
            <a:pathLst>
              <a:path extrusionOk="0" h="315" w="357">
                <a:moveTo>
                  <a:pt x="315" y="314"/>
                </a:moveTo>
                <a:lnTo>
                  <a:pt x="356" y="126"/>
                </a:lnTo>
                <a:lnTo>
                  <a:pt x="43" y="0"/>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3139027854f_0_832"/>
          <p:cNvSpPr/>
          <p:nvPr/>
        </p:nvSpPr>
        <p:spPr>
          <a:xfrm>
            <a:off x="2944357" y="2162491"/>
            <a:ext cx="7078" cy="5829"/>
          </a:xfrm>
          <a:custGeom>
            <a:rect b="b" l="l" r="r" t="t"/>
            <a:pathLst>
              <a:path extrusionOk="0" h="294" w="357">
                <a:moveTo>
                  <a:pt x="315" y="294"/>
                </a:moveTo>
                <a:lnTo>
                  <a:pt x="356" y="105"/>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3139027854f_0_832"/>
          <p:cNvSpPr/>
          <p:nvPr/>
        </p:nvSpPr>
        <p:spPr>
          <a:xfrm>
            <a:off x="2887954" y="2148395"/>
            <a:ext cx="7058" cy="4996"/>
          </a:xfrm>
          <a:custGeom>
            <a:rect b="b" l="l" r="r" t="t"/>
            <a:pathLst>
              <a:path extrusionOk="0" h="252" w="356">
                <a:moveTo>
                  <a:pt x="335" y="251"/>
                </a:moveTo>
                <a:lnTo>
                  <a:pt x="356" y="63"/>
                </a:lnTo>
                <a:lnTo>
                  <a:pt x="21" y="0"/>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3139027854f_0_832"/>
          <p:cNvSpPr/>
          <p:nvPr/>
        </p:nvSpPr>
        <p:spPr>
          <a:xfrm>
            <a:off x="2899572" y="2150060"/>
            <a:ext cx="7058" cy="5412"/>
          </a:xfrm>
          <a:custGeom>
            <a:rect b="b" l="l" r="r" t="t"/>
            <a:pathLst>
              <a:path extrusionOk="0" h="273" w="356">
                <a:moveTo>
                  <a:pt x="314" y="272"/>
                </a:moveTo>
                <a:lnTo>
                  <a:pt x="356" y="63"/>
                </a:lnTo>
                <a:lnTo>
                  <a:pt x="42" y="0"/>
                </a:lnTo>
                <a:lnTo>
                  <a:pt x="0"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3139027854f_0_832"/>
          <p:cNvSpPr/>
          <p:nvPr/>
        </p:nvSpPr>
        <p:spPr>
          <a:xfrm>
            <a:off x="2910753" y="2152538"/>
            <a:ext cx="7078" cy="5412"/>
          </a:xfrm>
          <a:custGeom>
            <a:rect b="b" l="l" r="r" t="t"/>
            <a:pathLst>
              <a:path extrusionOk="0" h="273" w="357">
                <a:moveTo>
                  <a:pt x="336" y="273"/>
                </a:moveTo>
                <a:lnTo>
                  <a:pt x="357" y="84"/>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139027854f_0_832"/>
          <p:cNvSpPr/>
          <p:nvPr/>
        </p:nvSpPr>
        <p:spPr>
          <a:xfrm>
            <a:off x="2853102" y="2145897"/>
            <a:ext cx="6661" cy="4183"/>
          </a:xfrm>
          <a:custGeom>
            <a:rect b="b" l="l" r="r" t="t"/>
            <a:pathLst>
              <a:path extrusionOk="0" h="211" w="336">
                <a:moveTo>
                  <a:pt x="335" y="210"/>
                </a:moveTo>
                <a:lnTo>
                  <a:pt x="335" y="1"/>
                </a:lnTo>
                <a:lnTo>
                  <a:pt x="1" y="1"/>
                </a:lnTo>
                <a:lnTo>
                  <a:pt x="1" y="189"/>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3139027854f_0_832"/>
          <p:cNvSpPr/>
          <p:nvPr/>
        </p:nvSpPr>
        <p:spPr>
          <a:xfrm>
            <a:off x="2865136" y="2146313"/>
            <a:ext cx="6661" cy="4163"/>
          </a:xfrm>
          <a:custGeom>
            <a:rect b="b" l="l" r="r" t="t"/>
            <a:pathLst>
              <a:path extrusionOk="0" h="210" w="336">
                <a:moveTo>
                  <a:pt x="314" y="210"/>
                </a:moveTo>
                <a:lnTo>
                  <a:pt x="335" y="1"/>
                </a:lnTo>
                <a:lnTo>
                  <a:pt x="0" y="1"/>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3139027854f_0_832"/>
          <p:cNvSpPr/>
          <p:nvPr/>
        </p:nvSpPr>
        <p:spPr>
          <a:xfrm>
            <a:off x="2875921" y="21475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3139027854f_0_832"/>
          <p:cNvSpPr/>
          <p:nvPr/>
        </p:nvSpPr>
        <p:spPr>
          <a:xfrm>
            <a:off x="5746723" y="2232937"/>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3139027854f_0_832"/>
          <p:cNvSpPr/>
          <p:nvPr/>
        </p:nvSpPr>
        <p:spPr>
          <a:xfrm>
            <a:off x="5698497" y="2158214"/>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139027854f_0_832"/>
          <p:cNvSpPr/>
          <p:nvPr/>
        </p:nvSpPr>
        <p:spPr>
          <a:xfrm>
            <a:off x="5727421" y="2198024"/>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3139027854f_0_832"/>
          <p:cNvSpPr/>
          <p:nvPr/>
        </p:nvSpPr>
        <p:spPr>
          <a:xfrm>
            <a:off x="5727421" y="2198024"/>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3139027854f_0_832"/>
          <p:cNvSpPr/>
          <p:nvPr/>
        </p:nvSpPr>
        <p:spPr>
          <a:xfrm>
            <a:off x="5667153" y="2117252"/>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3139027854f_0_832"/>
          <p:cNvSpPr/>
          <p:nvPr/>
        </p:nvSpPr>
        <p:spPr>
          <a:xfrm>
            <a:off x="5698497" y="2158214"/>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3139027854f_0_832"/>
          <p:cNvSpPr/>
          <p:nvPr/>
        </p:nvSpPr>
        <p:spPr>
          <a:xfrm>
            <a:off x="6084509" y="300000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139027854f_0_832"/>
          <p:cNvSpPr/>
          <p:nvPr/>
        </p:nvSpPr>
        <p:spPr>
          <a:xfrm>
            <a:off x="6084509" y="298755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3139027854f_0_832"/>
          <p:cNvSpPr/>
          <p:nvPr/>
        </p:nvSpPr>
        <p:spPr>
          <a:xfrm>
            <a:off x="6084509" y="297512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139027854f_0_832"/>
          <p:cNvSpPr/>
          <p:nvPr/>
        </p:nvSpPr>
        <p:spPr>
          <a:xfrm>
            <a:off x="6084509" y="3037339"/>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3139027854f_0_832"/>
          <p:cNvSpPr/>
          <p:nvPr/>
        </p:nvSpPr>
        <p:spPr>
          <a:xfrm>
            <a:off x="6084509" y="302488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3139027854f_0_832"/>
          <p:cNvSpPr/>
          <p:nvPr/>
        </p:nvSpPr>
        <p:spPr>
          <a:xfrm>
            <a:off x="6084509" y="301245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139027854f_0_832"/>
          <p:cNvSpPr/>
          <p:nvPr/>
        </p:nvSpPr>
        <p:spPr>
          <a:xfrm>
            <a:off x="6084509" y="307508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139027854f_0_832"/>
          <p:cNvSpPr/>
          <p:nvPr/>
        </p:nvSpPr>
        <p:spPr>
          <a:xfrm>
            <a:off x="6084509" y="3062636"/>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139027854f_0_832"/>
          <p:cNvSpPr/>
          <p:nvPr/>
        </p:nvSpPr>
        <p:spPr>
          <a:xfrm>
            <a:off x="6084509" y="305020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3139027854f_0_832"/>
          <p:cNvSpPr/>
          <p:nvPr/>
        </p:nvSpPr>
        <p:spPr>
          <a:xfrm>
            <a:off x="6084509" y="311241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139027854f_0_832"/>
          <p:cNvSpPr/>
          <p:nvPr/>
        </p:nvSpPr>
        <p:spPr>
          <a:xfrm>
            <a:off x="6084509" y="3099986"/>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139027854f_0_832"/>
          <p:cNvSpPr/>
          <p:nvPr/>
        </p:nvSpPr>
        <p:spPr>
          <a:xfrm>
            <a:off x="6084509" y="3087536"/>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139027854f_0_832"/>
          <p:cNvSpPr/>
          <p:nvPr/>
        </p:nvSpPr>
        <p:spPr>
          <a:xfrm>
            <a:off x="6084509" y="314974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3139027854f_0_832"/>
          <p:cNvSpPr/>
          <p:nvPr/>
        </p:nvSpPr>
        <p:spPr>
          <a:xfrm>
            <a:off x="6084509" y="313731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3139027854f_0_832"/>
          <p:cNvSpPr/>
          <p:nvPr/>
        </p:nvSpPr>
        <p:spPr>
          <a:xfrm>
            <a:off x="6084509" y="3124867"/>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139027854f_0_832"/>
          <p:cNvSpPr/>
          <p:nvPr/>
        </p:nvSpPr>
        <p:spPr>
          <a:xfrm>
            <a:off x="6084509" y="318709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139027854f_0_832"/>
          <p:cNvSpPr/>
          <p:nvPr/>
        </p:nvSpPr>
        <p:spPr>
          <a:xfrm>
            <a:off x="6084509" y="3174648"/>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139027854f_0_832"/>
          <p:cNvSpPr/>
          <p:nvPr/>
        </p:nvSpPr>
        <p:spPr>
          <a:xfrm>
            <a:off x="6084509" y="316219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139027854f_0_832"/>
          <p:cNvSpPr/>
          <p:nvPr/>
        </p:nvSpPr>
        <p:spPr>
          <a:xfrm>
            <a:off x="6084509" y="3224846"/>
            <a:ext cx="4163" cy="7058"/>
          </a:xfrm>
          <a:custGeom>
            <a:rect b="b" l="l" r="r" t="t"/>
            <a:pathLst>
              <a:path extrusionOk="0" h="356"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3139027854f_0_832"/>
          <p:cNvSpPr/>
          <p:nvPr/>
        </p:nvSpPr>
        <p:spPr>
          <a:xfrm>
            <a:off x="6084509" y="321239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3139027854f_0_832"/>
          <p:cNvSpPr/>
          <p:nvPr/>
        </p:nvSpPr>
        <p:spPr>
          <a:xfrm>
            <a:off x="6084509" y="3199945"/>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3139027854f_0_832"/>
          <p:cNvSpPr/>
          <p:nvPr/>
        </p:nvSpPr>
        <p:spPr>
          <a:xfrm>
            <a:off x="6084509" y="3262177"/>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139027854f_0_832"/>
          <p:cNvSpPr/>
          <p:nvPr/>
        </p:nvSpPr>
        <p:spPr>
          <a:xfrm>
            <a:off x="6084509" y="324972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139027854f_0_832"/>
          <p:cNvSpPr/>
          <p:nvPr/>
        </p:nvSpPr>
        <p:spPr>
          <a:xfrm>
            <a:off x="6084509" y="3237276"/>
            <a:ext cx="4163" cy="7078"/>
          </a:xfrm>
          <a:custGeom>
            <a:rect b="b" l="l" r="r" t="t"/>
            <a:pathLst>
              <a:path extrusionOk="0" h="357" w="210">
                <a:moveTo>
                  <a:pt x="1" y="1"/>
                </a:moveTo>
                <a:lnTo>
                  <a:pt x="210" y="1"/>
                </a:lnTo>
                <a:lnTo>
                  <a:pt x="210" y="357"/>
                </a:lnTo>
                <a:lnTo>
                  <a:pt x="1"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139027854f_0_832"/>
          <p:cNvSpPr/>
          <p:nvPr/>
        </p:nvSpPr>
        <p:spPr>
          <a:xfrm>
            <a:off x="6084509" y="3299507"/>
            <a:ext cx="4163" cy="7078"/>
          </a:xfrm>
          <a:custGeom>
            <a:rect b="b" l="l" r="r" t="t"/>
            <a:pathLst>
              <a:path extrusionOk="0" h="357"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139027854f_0_832"/>
          <p:cNvSpPr/>
          <p:nvPr/>
        </p:nvSpPr>
        <p:spPr>
          <a:xfrm>
            <a:off x="6084509" y="3287057"/>
            <a:ext cx="4163" cy="7078"/>
          </a:xfrm>
          <a:custGeom>
            <a:rect b="b" l="l" r="r" t="t"/>
            <a:pathLst>
              <a:path extrusionOk="0" h="357" w="210">
                <a:moveTo>
                  <a:pt x="1" y="1"/>
                </a:moveTo>
                <a:lnTo>
                  <a:pt x="210" y="1"/>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3139027854f_0_832"/>
          <p:cNvSpPr/>
          <p:nvPr/>
        </p:nvSpPr>
        <p:spPr>
          <a:xfrm>
            <a:off x="6084509" y="327460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3139027854f_0_832"/>
          <p:cNvSpPr/>
          <p:nvPr/>
        </p:nvSpPr>
        <p:spPr>
          <a:xfrm>
            <a:off x="5104312" y="34675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139027854f_0_832"/>
          <p:cNvSpPr/>
          <p:nvPr/>
        </p:nvSpPr>
        <p:spPr>
          <a:xfrm>
            <a:off x="4929672" y="27175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139027854f_0_832"/>
          <p:cNvSpPr/>
          <p:nvPr/>
        </p:nvSpPr>
        <p:spPr>
          <a:xfrm>
            <a:off x="4960778" y="27486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139027854f_0_832"/>
          <p:cNvSpPr/>
          <p:nvPr/>
        </p:nvSpPr>
        <p:spPr>
          <a:xfrm>
            <a:off x="5018429" y="29243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139027854f_0_832"/>
          <p:cNvSpPr/>
          <p:nvPr/>
        </p:nvSpPr>
        <p:spPr>
          <a:xfrm>
            <a:off x="5018429" y="28730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139027854f_0_832"/>
          <p:cNvSpPr/>
          <p:nvPr/>
        </p:nvSpPr>
        <p:spPr>
          <a:xfrm>
            <a:off x="5018429" y="29733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139027854f_0_832"/>
          <p:cNvSpPr/>
          <p:nvPr/>
        </p:nvSpPr>
        <p:spPr>
          <a:xfrm>
            <a:off x="5018429" y="30744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3139027854f_0_832"/>
          <p:cNvSpPr/>
          <p:nvPr/>
        </p:nvSpPr>
        <p:spPr>
          <a:xfrm>
            <a:off x="5018429" y="31269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139027854f_0_832"/>
          <p:cNvSpPr/>
          <p:nvPr/>
        </p:nvSpPr>
        <p:spPr>
          <a:xfrm>
            <a:off x="5018429" y="31763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139027854f_0_832"/>
          <p:cNvSpPr/>
          <p:nvPr/>
        </p:nvSpPr>
        <p:spPr>
          <a:xfrm>
            <a:off x="5519115" y="37346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139027854f_0_832"/>
          <p:cNvSpPr/>
          <p:nvPr/>
        </p:nvSpPr>
        <p:spPr>
          <a:xfrm>
            <a:off x="5535708" y="38155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139027854f_0_832"/>
          <p:cNvSpPr/>
          <p:nvPr/>
        </p:nvSpPr>
        <p:spPr>
          <a:xfrm>
            <a:off x="5499210" y="37188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139027854f_0_832"/>
          <p:cNvSpPr/>
          <p:nvPr/>
        </p:nvSpPr>
        <p:spPr>
          <a:xfrm>
            <a:off x="5559776" y="36944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139027854f_0_832"/>
          <p:cNvSpPr/>
          <p:nvPr/>
        </p:nvSpPr>
        <p:spPr>
          <a:xfrm>
            <a:off x="5603748" y="37188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139027854f_0_832"/>
          <p:cNvSpPr/>
          <p:nvPr/>
        </p:nvSpPr>
        <p:spPr>
          <a:xfrm>
            <a:off x="4298319" y="42893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139027854f_0_832"/>
          <p:cNvSpPr/>
          <p:nvPr/>
        </p:nvSpPr>
        <p:spPr>
          <a:xfrm>
            <a:off x="4482078" y="49006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139027854f_0_832"/>
          <p:cNvSpPr/>
          <p:nvPr/>
        </p:nvSpPr>
        <p:spPr>
          <a:xfrm>
            <a:off x="4461341" y="48239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139027854f_0_832"/>
          <p:cNvSpPr/>
          <p:nvPr/>
        </p:nvSpPr>
        <p:spPr>
          <a:xfrm>
            <a:off x="4482078" y="49006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3139027854f_0_832"/>
          <p:cNvSpPr/>
          <p:nvPr/>
        </p:nvSpPr>
        <p:spPr>
          <a:xfrm>
            <a:off x="4491198" y="49537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3139027854f_0_832"/>
          <p:cNvSpPr/>
          <p:nvPr/>
        </p:nvSpPr>
        <p:spPr>
          <a:xfrm>
            <a:off x="4023900" y="21665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52643"/>
              </a:solidFill>
              <a:latin typeface="Arial"/>
              <a:ea typeface="Arial"/>
              <a:cs typeface="Arial"/>
              <a:sym typeface="Arial"/>
            </a:endParaRPr>
          </a:p>
        </p:txBody>
      </p:sp>
      <p:sp>
        <p:nvSpPr>
          <p:cNvPr id="788" name="Google Shape;788;g3139027854f_0_832"/>
          <p:cNvSpPr txBox="1"/>
          <p:nvPr>
            <p:ph idx="4294967295" type="subTitle"/>
          </p:nvPr>
        </p:nvSpPr>
        <p:spPr>
          <a:xfrm>
            <a:off x="6527425" y="1729400"/>
            <a:ext cx="1454700" cy="13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Using OnDemand’s public API  key based authentication. Allowing for our application to access OnDemand models without having them downloaded.</a:t>
            </a:r>
            <a:endParaRPr b="0" i="0" sz="900" u="none" cap="none" strike="noStrike">
              <a:solidFill>
                <a:srgbClr val="FFFFFF"/>
              </a:solidFill>
              <a:latin typeface="Roboto Light"/>
              <a:ea typeface="Roboto Light"/>
              <a:cs typeface="Roboto Light"/>
              <a:sym typeface="Roboto Light"/>
            </a:endParaRPr>
          </a:p>
        </p:txBody>
      </p:sp>
      <p:sp>
        <p:nvSpPr>
          <p:cNvPr id="789" name="Google Shape;789;g3139027854f_0_832"/>
          <p:cNvSpPr txBox="1"/>
          <p:nvPr>
            <p:ph idx="4294967295" type="ctrTitle"/>
          </p:nvPr>
        </p:nvSpPr>
        <p:spPr>
          <a:xfrm>
            <a:off x="6527425" y="1508275"/>
            <a:ext cx="12546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lang="es" sz="900"/>
              <a:t>API Key</a:t>
            </a:r>
            <a:endParaRPr b="0" i="0" sz="900" u="none" cap="none" strike="noStrike">
              <a:solidFill>
                <a:srgbClr val="FFFFFF"/>
              </a:solidFill>
              <a:latin typeface="Roboto Black"/>
              <a:ea typeface="Roboto Black"/>
              <a:cs typeface="Roboto Black"/>
              <a:sym typeface="Roboto Black"/>
            </a:endParaRPr>
          </a:p>
        </p:txBody>
      </p:sp>
      <p:sp>
        <p:nvSpPr>
          <p:cNvPr id="790" name="Google Shape;790;g3139027854f_0_832"/>
          <p:cNvSpPr txBox="1"/>
          <p:nvPr>
            <p:ph idx="4294967295" type="subTitle"/>
          </p:nvPr>
        </p:nvSpPr>
        <p:spPr>
          <a:xfrm>
            <a:off x="659975" y="3362550"/>
            <a:ext cx="1992000" cy="7440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FFFFFF"/>
              </a:buClr>
              <a:buSzPts val="1800"/>
              <a:buFont typeface="Roboto Light"/>
              <a:buNone/>
            </a:pPr>
            <a:r>
              <a:rPr lang="es" sz="900"/>
              <a:t>We created a knowledge agent equipped with our transaction dataset. API requests could include it simply by referring its plugin ID</a:t>
            </a:r>
            <a:endParaRPr b="0" i="0" sz="900" u="none" cap="none" strike="noStrike">
              <a:solidFill>
                <a:srgbClr val="FFFFFF"/>
              </a:solidFill>
              <a:latin typeface="Roboto Light"/>
              <a:ea typeface="Roboto Light"/>
              <a:cs typeface="Roboto Light"/>
              <a:sym typeface="Roboto Light"/>
            </a:endParaRPr>
          </a:p>
        </p:txBody>
      </p:sp>
      <p:sp>
        <p:nvSpPr>
          <p:cNvPr id="791" name="Google Shape;791;g3139027854f_0_832"/>
          <p:cNvSpPr txBox="1"/>
          <p:nvPr>
            <p:ph idx="4294967295" type="ctrTitle"/>
          </p:nvPr>
        </p:nvSpPr>
        <p:spPr>
          <a:xfrm>
            <a:off x="1228825" y="3131900"/>
            <a:ext cx="1173600" cy="19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FFFFFF"/>
              </a:buClr>
              <a:buSzPts val="2800"/>
              <a:buFont typeface="Roboto Black"/>
              <a:buNone/>
            </a:pPr>
            <a:r>
              <a:rPr lang="es" sz="900"/>
              <a:t>Knowledge Agent</a:t>
            </a:r>
            <a:endParaRPr b="0" i="0" sz="900" u="none" cap="none" strike="noStrike">
              <a:solidFill>
                <a:srgbClr val="FFFFFF"/>
              </a:solidFill>
              <a:latin typeface="Roboto Black"/>
              <a:ea typeface="Roboto Black"/>
              <a:cs typeface="Roboto Black"/>
              <a:sym typeface="Roboto Black"/>
            </a:endParaRPr>
          </a:p>
        </p:txBody>
      </p:sp>
      <p:sp>
        <p:nvSpPr>
          <p:cNvPr id="792" name="Google Shape;792;g3139027854f_0_832"/>
          <p:cNvSpPr txBox="1"/>
          <p:nvPr>
            <p:ph idx="4294967295" type="subTitle"/>
          </p:nvPr>
        </p:nvSpPr>
        <p:spPr>
          <a:xfrm>
            <a:off x="6527425" y="3639175"/>
            <a:ext cx="1992000" cy="7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OnDemand documentation taught us how to include presets in our requests, quickly retrieving our custom configurations.</a:t>
            </a:r>
            <a:endParaRPr b="0" i="0" sz="900" u="none" cap="none" strike="noStrike">
              <a:solidFill>
                <a:srgbClr val="FFFFFF"/>
              </a:solidFill>
              <a:latin typeface="Roboto Light"/>
              <a:ea typeface="Roboto Light"/>
              <a:cs typeface="Roboto Light"/>
              <a:sym typeface="Roboto Light"/>
            </a:endParaRPr>
          </a:p>
        </p:txBody>
      </p:sp>
      <p:sp>
        <p:nvSpPr>
          <p:cNvPr id="793" name="Google Shape;793;g3139027854f_0_832"/>
          <p:cNvSpPr txBox="1"/>
          <p:nvPr>
            <p:ph idx="4294967295" type="ctrTitle"/>
          </p:nvPr>
        </p:nvSpPr>
        <p:spPr>
          <a:xfrm>
            <a:off x="6527425" y="3408488"/>
            <a:ext cx="20760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lang="es" sz="900"/>
              <a:t>Playground Preset</a:t>
            </a:r>
            <a:endParaRPr b="0" i="0" sz="900" u="none" cap="none" strike="noStrike">
              <a:solidFill>
                <a:srgbClr val="FFFFFF"/>
              </a:solidFill>
              <a:latin typeface="Roboto Black"/>
              <a:ea typeface="Roboto Black"/>
              <a:cs typeface="Roboto Black"/>
              <a:sym typeface="Roboto Black"/>
            </a:endParaRPr>
          </a:p>
        </p:txBody>
      </p:sp>
      <p:cxnSp>
        <p:nvCxnSpPr>
          <p:cNvPr id="794" name="Google Shape;794;g3139027854f_0_832"/>
          <p:cNvCxnSpPr>
            <a:endCxn id="790" idx="2"/>
          </p:cNvCxnSpPr>
          <p:nvPr/>
        </p:nvCxnSpPr>
        <p:spPr>
          <a:xfrm flipH="1">
            <a:off x="1655975" y="3830550"/>
            <a:ext cx="1992000" cy="276000"/>
          </a:xfrm>
          <a:prstGeom prst="bentConnector4">
            <a:avLst>
              <a:gd fmla="val 25000" name="adj1"/>
              <a:gd fmla="val 186277" name="adj2"/>
            </a:avLst>
          </a:prstGeom>
          <a:noFill/>
          <a:ln cap="flat" cmpd="sng" w="28575">
            <a:solidFill>
              <a:srgbClr val="FFFFFF"/>
            </a:solidFill>
            <a:prstDash val="solid"/>
            <a:round/>
            <a:headEnd len="med" w="med" type="oval"/>
            <a:tailEnd len="med" w="med" type="oval"/>
          </a:ln>
        </p:spPr>
      </p:cxnSp>
      <p:cxnSp>
        <p:nvCxnSpPr>
          <p:cNvPr id="795" name="Google Shape;795;g3139027854f_0_832"/>
          <p:cNvCxnSpPr/>
          <p:nvPr/>
        </p:nvCxnSpPr>
        <p:spPr>
          <a:xfrm flipH="1">
            <a:off x="5734150" y="1671125"/>
            <a:ext cx="840900" cy="8247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796" name="Google Shape;796;g3139027854f_0_832"/>
          <p:cNvCxnSpPr>
            <a:endCxn id="792" idx="2"/>
          </p:cNvCxnSpPr>
          <p:nvPr/>
        </p:nvCxnSpPr>
        <p:spPr>
          <a:xfrm>
            <a:off x="5887525" y="3967075"/>
            <a:ext cx="1635900" cy="416100"/>
          </a:xfrm>
          <a:prstGeom prst="bentConnector4">
            <a:avLst>
              <a:gd fmla="val 19558" name="adj1"/>
              <a:gd fmla="val 157228" name="adj2"/>
            </a:avLst>
          </a:prstGeom>
          <a:noFill/>
          <a:ln cap="flat" cmpd="sng" w="28575">
            <a:solidFill>
              <a:srgbClr val="FFFFFF"/>
            </a:solidFill>
            <a:prstDash val="solid"/>
            <a:round/>
            <a:headEnd len="med" w="med" type="oval"/>
            <a:tailEnd len="med" w="med" type="oval"/>
          </a:ln>
        </p:spPr>
      </p:cxnSp>
      <p:cxnSp>
        <p:nvCxnSpPr>
          <p:cNvPr id="797" name="Google Shape;797;g3139027854f_0_83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李小引</dc:creator>
</cp:coreProperties>
</file>