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0" r:id="rId2"/>
    <p:sldId id="268" r:id="rId3"/>
    <p:sldId id="304" r:id="rId4"/>
    <p:sldId id="265" r:id="rId5"/>
    <p:sldId id="264" r:id="rId6"/>
    <p:sldId id="267" r:id="rId7"/>
    <p:sldId id="269" r:id="rId8"/>
    <p:sldId id="270" r:id="rId9"/>
    <p:sldId id="271" r:id="rId10"/>
    <p:sldId id="266" r:id="rId11"/>
    <p:sldId id="280" r:id="rId12"/>
    <p:sldId id="273" r:id="rId13"/>
    <p:sldId id="282" r:id="rId14"/>
    <p:sldId id="283" r:id="rId15"/>
    <p:sldId id="298" r:id="rId16"/>
    <p:sldId id="286" r:id="rId17"/>
    <p:sldId id="290" r:id="rId18"/>
    <p:sldId id="301" r:id="rId19"/>
    <p:sldId id="302" r:id="rId20"/>
    <p:sldId id="289" r:id="rId21"/>
    <p:sldId id="291" r:id="rId22"/>
    <p:sldId id="303" r:id="rId23"/>
    <p:sldId id="305" r:id="rId24"/>
    <p:sldId id="306" r:id="rId25"/>
    <p:sldId id="30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86052" autoAdjust="0"/>
  </p:normalViewPr>
  <p:slideViewPr>
    <p:cSldViewPr snapToGrid="0">
      <p:cViewPr varScale="1">
        <p:scale>
          <a:sx n="141" d="100"/>
          <a:sy n="141" d="100"/>
        </p:scale>
        <p:origin x="1052"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SG"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B4D08-DD5C-4D33-8318-1D62111DD580}" type="datetimeFigureOut">
              <a:rPr lang="zh-SG" altLang="en-US" smtClean="0"/>
              <a:t>25/11/2022</a:t>
            </a:fld>
            <a:endParaRPr lang="zh-SG"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SG"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SG"/>
              <a:t>Click to edit Master text styles</a:t>
            </a:r>
          </a:p>
          <a:p>
            <a:pPr lvl="1"/>
            <a:r>
              <a:rPr lang="en-US" altLang="zh-SG"/>
              <a:t>Second level</a:t>
            </a:r>
          </a:p>
          <a:p>
            <a:pPr lvl="2"/>
            <a:r>
              <a:rPr lang="en-US" altLang="zh-SG"/>
              <a:t>Third level</a:t>
            </a:r>
          </a:p>
          <a:p>
            <a:pPr lvl="3"/>
            <a:r>
              <a:rPr lang="en-US" altLang="zh-SG"/>
              <a:t>Fourth level</a:t>
            </a:r>
          </a:p>
          <a:p>
            <a:pPr lvl="4"/>
            <a:r>
              <a:rPr lang="en-US" altLang="zh-SG"/>
              <a:t>Fifth level</a:t>
            </a:r>
            <a:endParaRPr lang="zh-SG"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SG"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1EBB8-EA9D-4A47-B50E-D9F102059A80}" type="slidenum">
              <a:rPr lang="zh-SG" altLang="en-US" smtClean="0"/>
              <a:t>‹#›</a:t>
            </a:fld>
            <a:endParaRPr lang="zh-SG" altLang="en-US"/>
          </a:p>
        </p:txBody>
      </p:sp>
    </p:spTree>
    <p:extLst>
      <p:ext uri="{BB962C8B-B14F-4D97-AF65-F5344CB8AC3E}">
        <p14:creationId xmlns:p14="http://schemas.microsoft.com/office/powerpoint/2010/main" val="354654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Hello everyone. It is my pleasure to present our work, deep stable representation learning on electronic health records here. My name is Yingtao.</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1</a:t>
            </a:fld>
            <a:endParaRPr lang="zh-SG" altLang="en-US"/>
          </a:p>
        </p:txBody>
      </p:sp>
    </p:spTree>
    <p:extLst>
      <p:ext uri="{BB962C8B-B14F-4D97-AF65-F5344CB8AC3E}">
        <p14:creationId xmlns:p14="http://schemas.microsoft.com/office/powerpoint/2010/main" val="3015368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The way we perform such decorrelation is by first measuring the </a:t>
            </a:r>
            <a:r>
              <a:rPr lang="en-US" altLang="zh-CN" sz="1200" dirty="0">
                <a:latin typeface="Times New Roman" panose="02020603050405020304" pitchFamily="18" charset="0"/>
                <a:cs typeface="Times New Roman" panose="02020603050405020304" pitchFamily="18" charset="0"/>
              </a:rPr>
              <a:t>Hilbert Schmidt Independence Criterion, abbreviated as HSIC here. This criterion measures the difference between two distributions nonlinearly. If we can reduce HSIC during training through sample weighting, we will be able to minimize the conditional covariance required by causal inference theory.</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10</a:t>
            </a:fld>
            <a:endParaRPr lang="zh-SG" altLang="en-US"/>
          </a:p>
        </p:txBody>
      </p:sp>
    </p:spTree>
    <p:extLst>
      <p:ext uri="{BB962C8B-B14F-4D97-AF65-F5344CB8AC3E}">
        <p14:creationId xmlns:p14="http://schemas.microsoft.com/office/powerpoint/2010/main" val="4089986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11</a:t>
            </a:fld>
            <a:endParaRPr lang="zh-SG" altLang="en-US"/>
          </a:p>
        </p:txBody>
      </p:sp>
    </p:spTree>
    <p:extLst>
      <p:ext uri="{BB962C8B-B14F-4D97-AF65-F5344CB8AC3E}">
        <p14:creationId xmlns:p14="http://schemas.microsoft.com/office/powerpoint/2010/main" val="3122652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Overall, our method, the causal health embedding, simply calculates the HSIC from the encoded diagnosis sequence and procedure sequence and try to minimize HSIC by assigning individual weights to each patients. Then, the weights are assigned to the loss function to guide the model optimization.</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12</a:t>
            </a:fld>
            <a:endParaRPr lang="zh-SG" altLang="en-US"/>
          </a:p>
        </p:txBody>
      </p:sp>
    </p:spTree>
    <p:extLst>
      <p:ext uri="{BB962C8B-B14F-4D97-AF65-F5344CB8AC3E}">
        <p14:creationId xmlns:p14="http://schemas.microsoft.com/office/powerpoint/2010/main" val="287601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In more details, when we calculate the overall HSIC, we sum up the local HSIC of each visit of each patient. We use kernel trick here to accelerate the calculation of HSIC. Basically, the minimization of HSIC to obtain sample weights and the minimization of weighted loss function are iteratively performed.</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13</a:t>
            </a:fld>
            <a:endParaRPr lang="zh-SG" altLang="en-US"/>
          </a:p>
        </p:txBody>
      </p:sp>
    </p:spTree>
    <p:extLst>
      <p:ext uri="{BB962C8B-B14F-4D97-AF65-F5344CB8AC3E}">
        <p14:creationId xmlns:p14="http://schemas.microsoft.com/office/powerpoint/2010/main" val="2294200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We also set a hyperparameter \epsilon here in front of the HSIC as a scaling factor, which controls how important we regard the minimization of HSIC and its optimization speed.</a:t>
            </a: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To sum up, our approach does not need to distinguish between confounders and treatments, since we simply decorrelates all the them. </a:t>
            </a:r>
          </a:p>
          <a:p>
            <a:r>
              <a:rPr lang="en-US" altLang="zh-CN" sz="1200" dirty="0">
                <a:latin typeface="Times New Roman" panose="02020603050405020304" pitchFamily="18" charset="0"/>
                <a:cs typeface="Times New Roman" panose="02020603050405020304" pitchFamily="18" charset="0"/>
              </a:rPr>
              <a:t>Our approach also </a:t>
            </a:r>
            <a:r>
              <a:rPr lang="en-US" altLang="zh-CN" sz="1200" b="1" dirty="0">
                <a:latin typeface="Times New Roman" panose="02020603050405020304" pitchFamily="18" charset="0"/>
                <a:cs typeface="Times New Roman" panose="02020603050405020304" pitchFamily="18" charset="0"/>
              </a:rPr>
              <a:t>bypasses the inaccuracy challenge </a:t>
            </a:r>
            <a:r>
              <a:rPr lang="en-US" altLang="zh-CN" sz="1200" dirty="0">
                <a:latin typeface="Times New Roman" panose="02020603050405020304" pitchFamily="18" charset="0"/>
                <a:cs typeface="Times New Roman" panose="02020603050405020304" pitchFamily="18" charset="0"/>
              </a:rPr>
              <a:t>in the counterfactual learning (e.g., inverse propensity-based methods) to estimate the propensity score from limited data. Instead of having an exponentially growing space to estimate, our method only calculates HSIC between diagnoses and procedures, which only grows linearly in the number of total hospital visits.</a:t>
            </a:r>
            <a:endParaRPr lang="en-US" altLang="zh-SG"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Another advantage of our method is the computational efficiency. The complexity of computing HSIC grows linearly in the number of visits in the training data, which is acceptable to the original model training process.</a:t>
            </a:r>
          </a:p>
          <a:p>
            <a:endParaRPr lang="en-US" altLang="zh-SG" sz="1200" dirty="0">
              <a:latin typeface="Times New Roman" panose="02020603050405020304" pitchFamily="18" charset="0"/>
              <a:cs typeface="Times New Roman" panose="02020603050405020304" pitchFamily="18" charset="0"/>
            </a:endParaRPr>
          </a:p>
          <a:p>
            <a:r>
              <a:rPr lang="en-US" altLang="zh-SG" sz="1200" dirty="0">
                <a:latin typeface="Times New Roman" panose="02020603050405020304" pitchFamily="18" charset="0"/>
                <a:cs typeface="Times New Roman" panose="02020603050405020304" pitchFamily="18" charset="0"/>
              </a:rPr>
              <a:t>The datasets we use in the experiments are MIMIC-III and MIMIC-IV datasets. These datasets are frequently used by many papers in the literature; hence, these datasets will be representative for comparison.</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14</a:t>
            </a:fld>
            <a:endParaRPr lang="zh-SG" altLang="en-US"/>
          </a:p>
        </p:txBody>
      </p:sp>
    </p:spTree>
    <p:extLst>
      <p:ext uri="{BB962C8B-B14F-4D97-AF65-F5344CB8AC3E}">
        <p14:creationId xmlns:p14="http://schemas.microsoft.com/office/powerpoint/2010/main" val="1038092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We consider two kinds of experiments. One is the in-distribution and the other is the out-of-distribution. Remember when we discuss about the example of dog images with grass background. If a model is able to learn from core features of the dog independently without any confounders like the grass, the model will be encouraged to solely rely on the dog instead of the background, since the spurious relationship between dog and grass is removed. If the model is asked to do tasks for dog images with snow background, we will expect it to perform well. </a:t>
            </a:r>
          </a:p>
          <a:p>
            <a:endParaRPr lang="en-US" altLang="zh-SG" dirty="0"/>
          </a:p>
          <a:p>
            <a:r>
              <a:rPr lang="en-US" altLang="zh-SG" dirty="0"/>
              <a:t>In this case, we expect to our model, which removes the spurious relationship between diagnoses and procedure, to improve out-of-distribution generalization performance of machine learning models.</a:t>
            </a:r>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15</a:t>
            </a:fld>
            <a:endParaRPr lang="zh-SG" altLang="en-US"/>
          </a:p>
        </p:txBody>
      </p:sp>
    </p:spTree>
    <p:extLst>
      <p:ext uri="{BB962C8B-B14F-4D97-AF65-F5344CB8AC3E}">
        <p14:creationId xmlns:p14="http://schemas.microsoft.com/office/powerpoint/2010/main" val="1337784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The machine learning models we consider include LSTM, RETAIN, Dipole, </a:t>
            </a:r>
            <a:r>
              <a:rPr lang="en-US" altLang="zh-SG" dirty="0" err="1"/>
              <a:t>Concare</a:t>
            </a:r>
            <a:r>
              <a:rPr lang="en-US" altLang="zh-SG" dirty="0"/>
              <a:t>, and </a:t>
            </a:r>
            <a:r>
              <a:rPr lang="en-US" altLang="zh-SG" dirty="0" err="1"/>
              <a:t>StageNet</a:t>
            </a:r>
            <a:r>
              <a:rPr lang="en-US" altLang="zh-SG" dirty="0"/>
              <a:t>. We will see if our method works on those baselines. </a:t>
            </a:r>
          </a:p>
          <a:p>
            <a:endParaRPr lang="en-US" altLang="zh-SG" dirty="0"/>
          </a:p>
          <a:p>
            <a:r>
              <a:rPr lang="en-US" altLang="zh-SG" dirty="0"/>
              <a:t>We also consider a counterfactual learning method that performs binary inverse propensity weighting on EHR to estimate the propensity of different patient history. </a:t>
            </a:r>
          </a:p>
          <a:p>
            <a:endParaRPr lang="en-US" altLang="zh-SG" dirty="0"/>
          </a:p>
          <a:p>
            <a:r>
              <a:rPr lang="en-US" altLang="zh-SG" dirty="0"/>
              <a:t>The results of baselines, </a:t>
            </a:r>
            <a:r>
              <a:rPr lang="en-US" altLang="zh-SG" dirty="0" err="1"/>
              <a:t>CHE+baselines</a:t>
            </a:r>
            <a:r>
              <a:rPr lang="en-US" altLang="zh-SG" dirty="0"/>
              <a:t>, and </a:t>
            </a:r>
            <a:r>
              <a:rPr lang="en-US" altLang="zh-SG" dirty="0" err="1"/>
              <a:t>PW+baselines</a:t>
            </a:r>
            <a:r>
              <a:rPr lang="en-US" altLang="zh-SG" dirty="0"/>
              <a:t> we are going to show are based on each one’s best performance tuning the hyperparameters such as learning rate, hidden neural dimension, etc. </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16</a:t>
            </a:fld>
            <a:endParaRPr lang="zh-SG" altLang="en-US"/>
          </a:p>
        </p:txBody>
      </p:sp>
    </p:spTree>
    <p:extLst>
      <p:ext uri="{BB962C8B-B14F-4D97-AF65-F5344CB8AC3E}">
        <p14:creationId xmlns:p14="http://schemas.microsoft.com/office/powerpoint/2010/main" val="2923174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The ID experiments show some that our method has some minor improvements on average, about 3-4%. On the contrary, the counterfactual learning does not work well. This is not surprising, since the traditional way to perform inverse propensity weighting requires a large space to estimate, which is too difficult.</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17</a:t>
            </a:fld>
            <a:endParaRPr lang="zh-SG" altLang="en-US"/>
          </a:p>
        </p:txBody>
      </p:sp>
    </p:spTree>
    <p:extLst>
      <p:ext uri="{BB962C8B-B14F-4D97-AF65-F5344CB8AC3E}">
        <p14:creationId xmlns:p14="http://schemas.microsoft.com/office/powerpoint/2010/main" val="1504594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In the OOD experiment, we find that our method can improve the performance of baselines significantly, about 8-9% on average. </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18</a:t>
            </a:fld>
            <a:endParaRPr lang="zh-SG" altLang="en-US"/>
          </a:p>
        </p:txBody>
      </p:sp>
    </p:spTree>
    <p:extLst>
      <p:ext uri="{BB962C8B-B14F-4D97-AF65-F5344CB8AC3E}">
        <p14:creationId xmlns:p14="http://schemas.microsoft.com/office/powerpoint/2010/main" val="3489158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In the hyperparameter sensitivity experiment, we find that our method is quite sensitive to the change of a core hyperparameter – the weighting coefficient, which can a limitation to apply in real practice. An observation is that the weighting coefficient should not be too large.</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19</a:t>
            </a:fld>
            <a:endParaRPr lang="zh-SG" altLang="en-US"/>
          </a:p>
        </p:txBody>
      </p:sp>
    </p:spTree>
    <p:extLst>
      <p:ext uri="{BB962C8B-B14F-4D97-AF65-F5344CB8AC3E}">
        <p14:creationId xmlns:p14="http://schemas.microsoft.com/office/powerpoint/2010/main" val="239972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The problem we are considering here is the diagnoses prediction based on electronic health records, which contain the historical diagnosis and procedure sequences of patients. Each diagnosis is represented by an ICD-9 diagnosis code and each procedure is also denoted by an ICD-9 procedure code. The diagnosis code is mostly classified by the first three numbers in the code while the procedure code is mostly classified by the first two numbers in the code. The problem here is whether we can leverage the historical information and potentially the demographical information of patients to make future prediction of diagnosis as a warning indicator.</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2</a:t>
            </a:fld>
            <a:endParaRPr lang="zh-SG" altLang="en-US"/>
          </a:p>
        </p:txBody>
      </p:sp>
    </p:spTree>
    <p:extLst>
      <p:ext uri="{BB962C8B-B14F-4D97-AF65-F5344CB8AC3E}">
        <p14:creationId xmlns:p14="http://schemas.microsoft.com/office/powerpoint/2010/main" val="192727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We also visualize the feature interpretations of a patient diagnosed with diabetes. The feature interpretation is calculated by the gradient multiplying the feature embedding as the contribution to the final output. </a:t>
            </a:r>
          </a:p>
          <a:p>
            <a:endParaRPr lang="en-US" altLang="zh-SG" dirty="0"/>
          </a:p>
          <a:p>
            <a:r>
              <a:rPr lang="en-US" altLang="zh-SG" dirty="0"/>
              <a:t>The first hospital visit of this patient contains two common diseases. The second hospital visit of this patient contains highly related features such as diabetic retinopathy, polyneuropathy in diabetes, etc. The third visit contains complications of transplanted kidney, which might be related if not highly related. For a model powered by causality, we expect the model to weigh more on the second visit to give the prediction of diabetes complication. And in experiments, we do find that our </a:t>
            </a:r>
            <a:r>
              <a:rPr lang="en-US" altLang="zh-SG" dirty="0" err="1"/>
              <a:t>CHE+Dipole</a:t>
            </a:r>
            <a:r>
              <a:rPr lang="en-US" altLang="zh-SG" dirty="0"/>
              <a:t> weighs more on the second visit while Dipole itself does not weigh too much on the second visit. </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21</a:t>
            </a:fld>
            <a:endParaRPr lang="zh-SG" altLang="en-US"/>
          </a:p>
        </p:txBody>
      </p:sp>
    </p:spTree>
    <p:extLst>
      <p:ext uri="{BB962C8B-B14F-4D97-AF65-F5344CB8AC3E}">
        <p14:creationId xmlns:p14="http://schemas.microsoft.com/office/powerpoint/2010/main" val="442260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We also visualize both the NDCG curve and the HSIC curve in the number of training epochs on the test set. We observe that the minimization of HSIC is highly related to the consistent increase of NDCG in more training steps. This is a clue that HSIC does help the model training.</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22</a:t>
            </a:fld>
            <a:endParaRPr lang="zh-SG" altLang="en-US"/>
          </a:p>
        </p:txBody>
      </p:sp>
    </p:spTree>
    <p:extLst>
      <p:ext uri="{BB962C8B-B14F-4D97-AF65-F5344CB8AC3E}">
        <p14:creationId xmlns:p14="http://schemas.microsoft.com/office/powerpoint/2010/main" val="3122372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Electronic health records, or EHR, have been widely used in this decade. There have been many deep learning attempts for understanding the patterns hidden in EHR, such as what is the stage of diseases, what is the probability for patients to be readmitted to hospitals, etc. The performance of deep learning outperforms many traditional statistical methods, but at least two problems are still not fully resolved. </a:t>
            </a:r>
          </a:p>
          <a:p>
            <a:endParaRPr lang="en-US" altLang="zh-SG" dirty="0"/>
          </a:p>
          <a:p>
            <a:r>
              <a:rPr lang="en-US" altLang="zh-SG" dirty="0"/>
              <a:t>First, it is hard to guarantee the causality in deep learning models, since most of the training datasets contain spurious correlations that can be harmful for causality. A well-known example in computer vision is that, if we always feed dog images with grass background to a machine learning model, whenever there is an image with grass, the model will simply predict it as a dog even there is no dog in it. In electronic health records, a similar example is that if we always feed diabetes diagnoses with insulin treatment to the model, the model might learn from the spurious relationship between insulin and diabetes complications such as puffiness. If a patient with diabetes is not treated with insulin, the model will not be that confident to predict diabetes complications. </a:t>
            </a:r>
          </a:p>
          <a:p>
            <a:endParaRPr lang="en-US" altLang="zh-SG" dirty="0"/>
          </a:p>
          <a:p>
            <a:r>
              <a:rPr lang="en-US" altLang="zh-SG" u="none" dirty="0"/>
              <a:t>Second, how to make out-of-distribution generalization for electronic health records is rarely discussed. </a:t>
            </a:r>
            <a:endParaRPr lang="zh-SG" altLang="en-US" u="none"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3</a:t>
            </a:fld>
            <a:endParaRPr lang="zh-SG" altLang="en-US"/>
          </a:p>
        </p:txBody>
      </p:sp>
    </p:spTree>
    <p:extLst>
      <p:ext uri="{BB962C8B-B14F-4D97-AF65-F5344CB8AC3E}">
        <p14:creationId xmlns:p14="http://schemas.microsoft.com/office/powerpoint/2010/main" val="92899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Most machine learning methods are developed under the IID hypothesis, but in the real world the training dataset is often biased due to the data collection restrictions and other factors. For example, the training data collected from city hospitals may not apply to university hospitals due their difference in patient demography. </a:t>
            </a:r>
          </a:p>
          <a:p>
            <a:endParaRPr lang="en-US" altLang="zh-SG" dirty="0"/>
          </a:p>
          <a:p>
            <a:r>
              <a:rPr lang="en-US" altLang="zh-SG" dirty="0"/>
              <a:t>In literature, there are many works that discuss domain adaption and out-of-distribution generalization, but many of them require the test distribution knowledge, which is not always available to us. Therefore, we are interested in developing methods that can improve generalization without knowing test distribution a priori.</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4</a:t>
            </a:fld>
            <a:endParaRPr lang="zh-SG" altLang="en-US"/>
          </a:p>
        </p:txBody>
      </p:sp>
    </p:spTree>
    <p:extLst>
      <p:ext uri="{BB962C8B-B14F-4D97-AF65-F5344CB8AC3E}">
        <p14:creationId xmlns:p14="http://schemas.microsoft.com/office/powerpoint/2010/main" val="1378575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In the past, there are also literature in leveraging causal inference for the machine learning models. The basic concept to ensure causality is to break the dependence between confounder and treatment, so we can simulate the randomized experiments. In this way, the estimation of treatment can be independent from covariates. </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5</a:t>
            </a:fld>
            <a:endParaRPr lang="zh-SG" altLang="en-US"/>
          </a:p>
        </p:txBody>
      </p:sp>
    </p:spTree>
    <p:extLst>
      <p:ext uri="{BB962C8B-B14F-4D97-AF65-F5344CB8AC3E}">
        <p14:creationId xmlns:p14="http://schemas.microsoft.com/office/powerpoint/2010/main" val="7757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One of the most famous approaches in causal inference to do so is the propensity score estimation. The basic idea is to reweight data samples to achieve the balance between treatment and covariates, which can effectively remove data bias. And usually that requires some assumptions such as the ignorability assumption.</a:t>
            </a:r>
          </a:p>
          <a:p>
            <a:endParaRPr lang="en-US" altLang="zh-SG" dirty="0"/>
          </a:p>
          <a:p>
            <a:r>
              <a:rPr lang="en-US" altLang="zh-SG" dirty="0"/>
              <a:t>However, in our case, we do not know whether the past procedures or the past diagnoses has the causal impact on future diagnosis prediction. Also, because we are discussing sequential EHR data, the combination of various ICD-9 codes in a sequential leads to an exponentially growing space. It is very hard to accurately estimate the propensity of each combination in this enormously large space with limited data. </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6</a:t>
            </a:fld>
            <a:endParaRPr lang="zh-SG" altLang="en-US"/>
          </a:p>
        </p:txBody>
      </p:sp>
    </p:spTree>
    <p:extLst>
      <p:ext uri="{BB962C8B-B14F-4D97-AF65-F5344CB8AC3E}">
        <p14:creationId xmlns:p14="http://schemas.microsoft.com/office/powerpoint/2010/main" val="637788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Therefore, we are considering a different approach that simply decorrelates the dependency between each feature, so obviously we can ensure causality without distinguishing the difference between covariates and treatment. </a:t>
            </a:r>
          </a:p>
          <a:p>
            <a:endParaRPr lang="en-US" altLang="zh-SG" dirty="0"/>
          </a:p>
          <a:p>
            <a:r>
              <a:rPr lang="en-US" altLang="zh-SG" dirty="0"/>
              <a:t>An example here is that patients with diabetes can take insulin as a cure and diabetes may can complications. If patients can all get insulin in the training data, models are likely to learn that the co-existence of diabetes and insulin causes diabetes complication.</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7</a:t>
            </a:fld>
            <a:endParaRPr lang="zh-SG" altLang="en-US"/>
          </a:p>
        </p:txBody>
      </p:sp>
    </p:spTree>
    <p:extLst>
      <p:ext uri="{BB962C8B-B14F-4D97-AF65-F5344CB8AC3E}">
        <p14:creationId xmlns:p14="http://schemas.microsoft.com/office/powerpoint/2010/main" val="3058566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However, for regions and people where insulin is a scarce resource, or for people without insurance, they are likely to be treated differently: for example, diet control is also a way to control the diabetes. In this way, the model trained on the co-existence of diabetes and insulin may not work. The core reason is that, the relationship between Y and Z is not causal and stable across different environments. Whenever the spurious relationship between X and Y changes, the model cannot generalize, despite that in real practice such distribution shift is very common.</a:t>
            </a:r>
            <a:endParaRPr lang="zh-SG" altLang="en-US" dirty="0"/>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8</a:t>
            </a:fld>
            <a:endParaRPr lang="zh-SG" altLang="en-US"/>
          </a:p>
        </p:txBody>
      </p:sp>
    </p:spTree>
    <p:extLst>
      <p:ext uri="{BB962C8B-B14F-4D97-AF65-F5344CB8AC3E}">
        <p14:creationId xmlns:p14="http://schemas.microsoft.com/office/powerpoint/2010/main" val="126981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SG" dirty="0"/>
              <a:t>Therefore, if we can decorrelate the dependency between diabetes and insulin, we can ensure causality even without knowing which one has a causal relationship to the diabetes complication. </a:t>
            </a:r>
          </a:p>
        </p:txBody>
      </p:sp>
      <p:sp>
        <p:nvSpPr>
          <p:cNvPr id="4" name="Slide Number Placeholder 3"/>
          <p:cNvSpPr>
            <a:spLocks noGrp="1"/>
          </p:cNvSpPr>
          <p:nvPr>
            <p:ph type="sldNum" sz="quarter" idx="5"/>
          </p:nvPr>
        </p:nvSpPr>
        <p:spPr/>
        <p:txBody>
          <a:bodyPr/>
          <a:lstStyle/>
          <a:p>
            <a:fld id="{3FB1EBB8-EA9D-4A47-B50E-D9F102059A80}" type="slidenum">
              <a:rPr lang="zh-SG" altLang="en-US" smtClean="0"/>
              <a:t>9</a:t>
            </a:fld>
            <a:endParaRPr lang="zh-SG" altLang="en-US"/>
          </a:p>
        </p:txBody>
      </p:sp>
    </p:spTree>
    <p:extLst>
      <p:ext uri="{BB962C8B-B14F-4D97-AF65-F5344CB8AC3E}">
        <p14:creationId xmlns:p14="http://schemas.microsoft.com/office/powerpoint/2010/main" val="2176749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ED5C0-A5B6-464A-8419-FF1084D553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0EE3C6-2000-4BF3-9558-D39F11FE5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31EC08-7838-4EBD-A467-A41105AD5C6A}"/>
              </a:ext>
            </a:extLst>
          </p:cNvPr>
          <p:cNvSpPr>
            <a:spLocks noGrp="1"/>
          </p:cNvSpPr>
          <p:nvPr>
            <p:ph type="dt" sz="half" idx="10"/>
          </p:nvPr>
        </p:nvSpPr>
        <p:spPr/>
        <p:txBody>
          <a:bodyPr/>
          <a:lstStyle/>
          <a:p>
            <a:fld id="{C759410B-FF25-42A7-A1BA-7BA5B08EC624}" type="datetimeFigureOut">
              <a:rPr lang="zh-CN" altLang="en-US" smtClean="0"/>
              <a:t>2022/11/23</a:t>
            </a:fld>
            <a:endParaRPr lang="zh-CN" altLang="en-US"/>
          </a:p>
        </p:txBody>
      </p:sp>
      <p:sp>
        <p:nvSpPr>
          <p:cNvPr id="5" name="页脚占位符 4">
            <a:extLst>
              <a:ext uri="{FF2B5EF4-FFF2-40B4-BE49-F238E27FC236}">
                <a16:creationId xmlns:a16="http://schemas.microsoft.com/office/drawing/2014/main" id="{08577170-F2C1-4610-B386-499F1AA931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4FF4F-0457-433B-90BC-A0F2733E597C}"/>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294034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3FC92-790F-4461-9019-8929FE55ED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266C17-0078-4610-8079-988AA7FC3C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D3C058-6EED-4CB4-910A-7DA161AEE955}"/>
              </a:ext>
            </a:extLst>
          </p:cNvPr>
          <p:cNvSpPr>
            <a:spLocks noGrp="1"/>
          </p:cNvSpPr>
          <p:nvPr>
            <p:ph type="dt" sz="half" idx="10"/>
          </p:nvPr>
        </p:nvSpPr>
        <p:spPr/>
        <p:txBody>
          <a:bodyPr/>
          <a:lstStyle/>
          <a:p>
            <a:fld id="{C759410B-FF25-42A7-A1BA-7BA5B08EC624}" type="datetimeFigureOut">
              <a:rPr lang="zh-CN" altLang="en-US" smtClean="0"/>
              <a:t>2022/11/23</a:t>
            </a:fld>
            <a:endParaRPr lang="zh-CN" altLang="en-US"/>
          </a:p>
        </p:txBody>
      </p:sp>
      <p:sp>
        <p:nvSpPr>
          <p:cNvPr id="5" name="页脚占位符 4">
            <a:extLst>
              <a:ext uri="{FF2B5EF4-FFF2-40B4-BE49-F238E27FC236}">
                <a16:creationId xmlns:a16="http://schemas.microsoft.com/office/drawing/2014/main" id="{E3106E84-1E21-4034-B3EA-D37E49AA66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C1E46-F47D-4722-A9EE-28DC891AD562}"/>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346238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8E111F-0909-422B-A836-E3010C7489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86D291B-94A2-4EDC-B150-BBA53DF1368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B5B752-D7EE-4ACD-9A80-5603F9EBC8DA}"/>
              </a:ext>
            </a:extLst>
          </p:cNvPr>
          <p:cNvSpPr>
            <a:spLocks noGrp="1"/>
          </p:cNvSpPr>
          <p:nvPr>
            <p:ph type="dt" sz="half" idx="10"/>
          </p:nvPr>
        </p:nvSpPr>
        <p:spPr/>
        <p:txBody>
          <a:bodyPr/>
          <a:lstStyle/>
          <a:p>
            <a:fld id="{C759410B-FF25-42A7-A1BA-7BA5B08EC624}" type="datetimeFigureOut">
              <a:rPr lang="zh-CN" altLang="en-US" smtClean="0"/>
              <a:t>2022/11/23</a:t>
            </a:fld>
            <a:endParaRPr lang="zh-CN" altLang="en-US"/>
          </a:p>
        </p:txBody>
      </p:sp>
      <p:sp>
        <p:nvSpPr>
          <p:cNvPr id="5" name="页脚占位符 4">
            <a:extLst>
              <a:ext uri="{FF2B5EF4-FFF2-40B4-BE49-F238E27FC236}">
                <a16:creationId xmlns:a16="http://schemas.microsoft.com/office/drawing/2014/main" id="{7CB1EC65-9B3E-42D3-9CF9-4023320712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00F67A-31F7-4FE8-8488-0E57ECB11F1D}"/>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3636158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79C00-8CE5-4E18-A333-B960CE3B17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2DD724-E66A-405F-ACCA-C85F99B960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8F4D86-0427-4EF2-AFB0-3A9CE9F8119E}"/>
              </a:ext>
            </a:extLst>
          </p:cNvPr>
          <p:cNvSpPr>
            <a:spLocks noGrp="1"/>
          </p:cNvSpPr>
          <p:nvPr>
            <p:ph type="dt" sz="half" idx="10"/>
          </p:nvPr>
        </p:nvSpPr>
        <p:spPr/>
        <p:txBody>
          <a:bodyPr/>
          <a:lstStyle/>
          <a:p>
            <a:fld id="{C759410B-FF25-42A7-A1BA-7BA5B08EC624}" type="datetimeFigureOut">
              <a:rPr lang="zh-CN" altLang="en-US" smtClean="0"/>
              <a:t>2022/11/23</a:t>
            </a:fld>
            <a:endParaRPr lang="zh-CN" altLang="en-US"/>
          </a:p>
        </p:txBody>
      </p:sp>
      <p:sp>
        <p:nvSpPr>
          <p:cNvPr id="5" name="页脚占位符 4">
            <a:extLst>
              <a:ext uri="{FF2B5EF4-FFF2-40B4-BE49-F238E27FC236}">
                <a16:creationId xmlns:a16="http://schemas.microsoft.com/office/drawing/2014/main" id="{73D4DBB8-65F8-4236-8C41-9D7448E8A6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85B05C-F07B-40A5-B254-0D8B0FF07ED3}"/>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89449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77611-9239-4E57-B71E-829BA86EE3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D28CF2-70D9-4CED-A8C0-D9812EC8B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934D184-4FCB-4447-AE9F-F5DC46727488}"/>
              </a:ext>
            </a:extLst>
          </p:cNvPr>
          <p:cNvSpPr>
            <a:spLocks noGrp="1"/>
          </p:cNvSpPr>
          <p:nvPr>
            <p:ph type="dt" sz="half" idx="10"/>
          </p:nvPr>
        </p:nvSpPr>
        <p:spPr/>
        <p:txBody>
          <a:bodyPr/>
          <a:lstStyle/>
          <a:p>
            <a:fld id="{C759410B-FF25-42A7-A1BA-7BA5B08EC624}" type="datetimeFigureOut">
              <a:rPr lang="zh-CN" altLang="en-US" smtClean="0"/>
              <a:t>2022/11/23</a:t>
            </a:fld>
            <a:endParaRPr lang="zh-CN" altLang="en-US"/>
          </a:p>
        </p:txBody>
      </p:sp>
      <p:sp>
        <p:nvSpPr>
          <p:cNvPr id="5" name="页脚占位符 4">
            <a:extLst>
              <a:ext uri="{FF2B5EF4-FFF2-40B4-BE49-F238E27FC236}">
                <a16:creationId xmlns:a16="http://schemas.microsoft.com/office/drawing/2014/main" id="{7F37F601-F6CF-49CD-A335-E124357611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545E4A-5EDF-466D-AE3D-3C08F2F4C9B2}"/>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5011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C0083-E37C-4F8F-B392-1186FE7EAE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FA065F-9FC6-48CE-A391-2D4D787A57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00D64D-EBE8-440B-969E-79CE1BEEEAA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4663FE2-3160-4113-B457-FA7817FFD3CE}"/>
              </a:ext>
            </a:extLst>
          </p:cNvPr>
          <p:cNvSpPr>
            <a:spLocks noGrp="1"/>
          </p:cNvSpPr>
          <p:nvPr>
            <p:ph type="dt" sz="half" idx="10"/>
          </p:nvPr>
        </p:nvSpPr>
        <p:spPr/>
        <p:txBody>
          <a:bodyPr/>
          <a:lstStyle/>
          <a:p>
            <a:fld id="{C759410B-FF25-42A7-A1BA-7BA5B08EC624}" type="datetimeFigureOut">
              <a:rPr lang="zh-CN" altLang="en-US" smtClean="0"/>
              <a:t>2022/11/23</a:t>
            </a:fld>
            <a:endParaRPr lang="zh-CN" altLang="en-US"/>
          </a:p>
        </p:txBody>
      </p:sp>
      <p:sp>
        <p:nvSpPr>
          <p:cNvPr id="6" name="页脚占位符 5">
            <a:extLst>
              <a:ext uri="{FF2B5EF4-FFF2-40B4-BE49-F238E27FC236}">
                <a16:creationId xmlns:a16="http://schemas.microsoft.com/office/drawing/2014/main" id="{B808779C-96EE-431C-807B-9B5942846D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4E2314-A761-49DC-8205-9835D705231D}"/>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42649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D6109-DC35-4EB2-BC1E-4F5FD89FB2B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A71D74-ECAD-4F7C-85A2-C9CEAC000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D0824D3-F455-484F-A0FF-C162EB8108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58BCB4-FC30-4A50-B787-5C348B2AD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DFD4F7-95CA-4C9D-813B-DCAC2F457E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CEAE46D-425A-4EFA-973E-DE852AF3D198}"/>
              </a:ext>
            </a:extLst>
          </p:cNvPr>
          <p:cNvSpPr>
            <a:spLocks noGrp="1"/>
          </p:cNvSpPr>
          <p:nvPr>
            <p:ph type="dt" sz="half" idx="10"/>
          </p:nvPr>
        </p:nvSpPr>
        <p:spPr/>
        <p:txBody>
          <a:bodyPr/>
          <a:lstStyle/>
          <a:p>
            <a:fld id="{C759410B-FF25-42A7-A1BA-7BA5B08EC624}" type="datetimeFigureOut">
              <a:rPr lang="zh-CN" altLang="en-US" smtClean="0"/>
              <a:t>2022/11/23</a:t>
            </a:fld>
            <a:endParaRPr lang="zh-CN" altLang="en-US"/>
          </a:p>
        </p:txBody>
      </p:sp>
      <p:sp>
        <p:nvSpPr>
          <p:cNvPr id="8" name="页脚占位符 7">
            <a:extLst>
              <a:ext uri="{FF2B5EF4-FFF2-40B4-BE49-F238E27FC236}">
                <a16:creationId xmlns:a16="http://schemas.microsoft.com/office/drawing/2014/main" id="{42112DE1-D706-4052-99CF-3ED5A6E9CC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B74534-ADC1-4D72-B8A4-3B0847EDADA6}"/>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117608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DCEB9-F528-48BF-84BE-343F77A9D26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8536D7-79AE-4F4C-969E-D950A59EC66C}"/>
              </a:ext>
            </a:extLst>
          </p:cNvPr>
          <p:cNvSpPr>
            <a:spLocks noGrp="1"/>
          </p:cNvSpPr>
          <p:nvPr>
            <p:ph type="dt" sz="half" idx="10"/>
          </p:nvPr>
        </p:nvSpPr>
        <p:spPr/>
        <p:txBody>
          <a:bodyPr/>
          <a:lstStyle/>
          <a:p>
            <a:fld id="{C759410B-FF25-42A7-A1BA-7BA5B08EC624}" type="datetimeFigureOut">
              <a:rPr lang="zh-CN" altLang="en-US" smtClean="0"/>
              <a:t>2022/11/23</a:t>
            </a:fld>
            <a:endParaRPr lang="zh-CN" altLang="en-US"/>
          </a:p>
        </p:txBody>
      </p:sp>
      <p:sp>
        <p:nvSpPr>
          <p:cNvPr id="4" name="页脚占位符 3">
            <a:extLst>
              <a:ext uri="{FF2B5EF4-FFF2-40B4-BE49-F238E27FC236}">
                <a16:creationId xmlns:a16="http://schemas.microsoft.com/office/drawing/2014/main" id="{8A76E29D-8B84-4EF5-830E-E7088445070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F61888-F957-4316-9715-36AA44BEEC0F}"/>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265688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8B20A9-A635-485F-BCB8-C911B7BAF15A}"/>
              </a:ext>
            </a:extLst>
          </p:cNvPr>
          <p:cNvSpPr>
            <a:spLocks noGrp="1"/>
          </p:cNvSpPr>
          <p:nvPr>
            <p:ph type="dt" sz="half" idx="10"/>
          </p:nvPr>
        </p:nvSpPr>
        <p:spPr/>
        <p:txBody>
          <a:bodyPr/>
          <a:lstStyle/>
          <a:p>
            <a:fld id="{C759410B-FF25-42A7-A1BA-7BA5B08EC624}" type="datetimeFigureOut">
              <a:rPr lang="zh-CN" altLang="en-US" smtClean="0"/>
              <a:t>2022/11/23</a:t>
            </a:fld>
            <a:endParaRPr lang="zh-CN" altLang="en-US"/>
          </a:p>
        </p:txBody>
      </p:sp>
      <p:sp>
        <p:nvSpPr>
          <p:cNvPr id="3" name="页脚占位符 2">
            <a:extLst>
              <a:ext uri="{FF2B5EF4-FFF2-40B4-BE49-F238E27FC236}">
                <a16:creationId xmlns:a16="http://schemas.microsoft.com/office/drawing/2014/main" id="{3AD0C0BE-996E-4D75-86FE-2F47F23008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942704-8366-43A1-A14A-591F11A5AD2F}"/>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86329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B7ECE-6486-48E5-BFEC-0699DCDF73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4BD8EF1-9CFD-40BB-8C94-8DC828AB00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99E15FB-E2C8-4F35-8DD7-CC59BEADD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6259E6-1E68-4822-96F0-1CC776955936}"/>
              </a:ext>
            </a:extLst>
          </p:cNvPr>
          <p:cNvSpPr>
            <a:spLocks noGrp="1"/>
          </p:cNvSpPr>
          <p:nvPr>
            <p:ph type="dt" sz="half" idx="10"/>
          </p:nvPr>
        </p:nvSpPr>
        <p:spPr/>
        <p:txBody>
          <a:bodyPr/>
          <a:lstStyle/>
          <a:p>
            <a:fld id="{C759410B-FF25-42A7-A1BA-7BA5B08EC624}" type="datetimeFigureOut">
              <a:rPr lang="zh-CN" altLang="en-US" smtClean="0"/>
              <a:t>2022/11/23</a:t>
            </a:fld>
            <a:endParaRPr lang="zh-CN" altLang="en-US"/>
          </a:p>
        </p:txBody>
      </p:sp>
      <p:sp>
        <p:nvSpPr>
          <p:cNvPr id="6" name="页脚占位符 5">
            <a:extLst>
              <a:ext uri="{FF2B5EF4-FFF2-40B4-BE49-F238E27FC236}">
                <a16:creationId xmlns:a16="http://schemas.microsoft.com/office/drawing/2014/main" id="{20BAFBCC-DE3E-4720-8162-BA4862A4CE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E47113-B333-424F-B8D0-7AD071B94251}"/>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404956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34C8B-66F0-4D07-A318-A592538C77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8E2F4D5-8C36-4DF0-8657-382B69B32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375C81-2744-48D9-AF85-D65B78CC8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493EA4-19EF-4D2E-835E-E9265705AB5A}"/>
              </a:ext>
            </a:extLst>
          </p:cNvPr>
          <p:cNvSpPr>
            <a:spLocks noGrp="1"/>
          </p:cNvSpPr>
          <p:nvPr>
            <p:ph type="dt" sz="half" idx="10"/>
          </p:nvPr>
        </p:nvSpPr>
        <p:spPr/>
        <p:txBody>
          <a:bodyPr/>
          <a:lstStyle/>
          <a:p>
            <a:fld id="{C759410B-FF25-42A7-A1BA-7BA5B08EC624}" type="datetimeFigureOut">
              <a:rPr lang="zh-CN" altLang="en-US" smtClean="0"/>
              <a:t>2022/11/23</a:t>
            </a:fld>
            <a:endParaRPr lang="zh-CN" altLang="en-US"/>
          </a:p>
        </p:txBody>
      </p:sp>
      <p:sp>
        <p:nvSpPr>
          <p:cNvPr id="6" name="页脚占位符 5">
            <a:extLst>
              <a:ext uri="{FF2B5EF4-FFF2-40B4-BE49-F238E27FC236}">
                <a16:creationId xmlns:a16="http://schemas.microsoft.com/office/drawing/2014/main" id="{7CA5B69D-CC86-451B-A376-349E3C90AD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451357-DFE8-45D7-9184-61FE910C4FB5}"/>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308235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508BC3-E53A-410F-8EB2-881575DA6B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31D6EBB-677D-4D9F-89FF-73617A6E0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F14A05-A906-4D5A-834B-57575CB8C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9410B-FF25-42A7-A1BA-7BA5B08EC624}" type="datetimeFigureOut">
              <a:rPr lang="zh-CN" altLang="en-US" smtClean="0"/>
              <a:t>2022/11/23</a:t>
            </a:fld>
            <a:endParaRPr lang="zh-CN" altLang="en-US"/>
          </a:p>
        </p:txBody>
      </p:sp>
      <p:sp>
        <p:nvSpPr>
          <p:cNvPr id="5" name="页脚占位符 4">
            <a:extLst>
              <a:ext uri="{FF2B5EF4-FFF2-40B4-BE49-F238E27FC236}">
                <a16:creationId xmlns:a16="http://schemas.microsoft.com/office/drawing/2014/main" id="{2535A3D7-3094-4CC4-8770-58C3081FA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9B6F36A-B23B-446F-B5B4-DFC40A4E9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2938345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jpeg"/><Relationship Id="rId7"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8.jpg"/><Relationship Id="rId4" Type="http://schemas.openxmlformats.org/officeDocument/2006/relationships/image" Target="../media/image2.jpeg"/><Relationship Id="rId9" Type="http://schemas.openxmlformats.org/officeDocument/2006/relationships/image" Target="../media/image17.jp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eg"/><Relationship Id="rId7"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3.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png"/><Relationship Id="rId7"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8.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jp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E1A3A3A7-AD41-41A3-8EBB-EF681854723B}"/>
              </a:ext>
            </a:extLst>
          </p:cNvPr>
          <p:cNvSpPr>
            <a:spLocks noGrp="1"/>
          </p:cNvSpPr>
          <p:nvPr>
            <p:ph idx="1"/>
          </p:nvPr>
        </p:nvSpPr>
        <p:spPr>
          <a:xfrm>
            <a:off x="1000812" y="3977444"/>
            <a:ext cx="10190376" cy="1695601"/>
          </a:xfrm>
        </p:spPr>
        <p:txBody>
          <a:bodyPr>
            <a:normAutofit/>
          </a:bodyPr>
          <a:lstStyle/>
          <a:p>
            <a:pPr marL="0" indent="0" algn="just">
              <a:buNone/>
            </a:pPr>
            <a:r>
              <a:rPr lang="en-US" altLang="zh-CN" sz="2000" dirty="0">
                <a:latin typeface="Times New Roman" panose="02020603050405020304" pitchFamily="18" charset="0"/>
                <a:cs typeface="Times New Roman" panose="02020603050405020304" pitchFamily="18" charset="0"/>
              </a:rPr>
              <a:t>Presenter: Yingtao Luo (PhD student at Carnegie Mellon University)</a:t>
            </a: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a:latin typeface="Times New Roman" panose="02020603050405020304" pitchFamily="18" charset="0"/>
                <a:cs typeface="Times New Roman" panose="02020603050405020304" pitchFamily="18" charset="0"/>
              </a:rPr>
              <a:t>Authors: Yingtao Luo, </a:t>
            </a:r>
            <a:r>
              <a:rPr lang="en-US" altLang="zh-CN" sz="2000" dirty="0" err="1">
                <a:latin typeface="Times New Roman" panose="02020603050405020304" pitchFamily="18" charset="0"/>
                <a:cs typeface="Times New Roman" panose="02020603050405020304" pitchFamily="18" charset="0"/>
              </a:rPr>
              <a:t>Zhaocheng</a:t>
            </a:r>
            <a:r>
              <a:rPr lang="en-US" altLang="zh-CN" sz="2000" dirty="0">
                <a:latin typeface="Times New Roman" panose="02020603050405020304" pitchFamily="18" charset="0"/>
                <a:cs typeface="Times New Roman" panose="02020603050405020304" pitchFamily="18" charset="0"/>
              </a:rPr>
              <a:t> Liu, </a:t>
            </a:r>
            <a:r>
              <a:rPr lang="en-US" altLang="zh-CN" sz="2000" dirty="0" err="1">
                <a:latin typeface="Times New Roman" panose="02020603050405020304" pitchFamily="18" charset="0"/>
                <a:cs typeface="Times New Roman" panose="02020603050405020304" pitchFamily="18" charset="0"/>
              </a:rPr>
              <a:t>Qiang</a:t>
            </a:r>
            <a:r>
              <a:rPr lang="en-US" altLang="zh-CN" sz="2000" dirty="0">
                <a:latin typeface="Times New Roman" panose="02020603050405020304" pitchFamily="18" charset="0"/>
                <a:cs typeface="Times New Roman" panose="02020603050405020304" pitchFamily="18" charset="0"/>
              </a:rPr>
              <a:t> Liu</a:t>
            </a:r>
          </a:p>
          <a:p>
            <a:pPr marL="0" indent="0" algn="just">
              <a:buNone/>
            </a:pPr>
            <a:endParaRPr lang="en-US" altLang="zh-CN" sz="2000" i="1" dirty="0">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2060655"/>
            <a:ext cx="10515600" cy="1325563"/>
          </a:xfrm>
        </p:spPr>
        <p:txBody>
          <a:bodyPr>
            <a:normAutofit/>
          </a:bodyPr>
          <a:lstStyle/>
          <a:p>
            <a:pPr algn="ctr"/>
            <a:r>
              <a:rPr lang="en-US" altLang="zh-CN" sz="3200" b="1" dirty="0">
                <a:latin typeface="Times New Roman" panose="02020603050405020304" pitchFamily="18" charset="0"/>
                <a:cs typeface="Times New Roman" panose="02020603050405020304" pitchFamily="18" charset="0"/>
              </a:rPr>
              <a:t>Deep Stable Representation Learning on </a:t>
            </a:r>
            <a:br>
              <a:rPr lang="en-US" altLang="zh-CN" sz="3200" b="1" dirty="0">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Electronic Health Records</a:t>
            </a:r>
            <a:endParaRPr lang="zh-CN" altLang="en-US" sz="3200" b="1" dirty="0">
              <a:latin typeface="Times New Roman" panose="02020603050405020304" pitchFamily="18" charset="0"/>
              <a:cs typeface="Times New Roman" panose="02020603050405020304" pitchFamily="18" charset="0"/>
            </a:endParaRPr>
          </a:p>
        </p:txBody>
      </p:sp>
      <p:pic>
        <p:nvPicPr>
          <p:cNvPr id="3" name="Picture 4" descr="查看源图像">
            <a:extLst>
              <a:ext uri="{FF2B5EF4-FFF2-40B4-BE49-F238E27FC236}">
                <a16:creationId xmlns:a16="http://schemas.microsoft.com/office/drawing/2014/main" id="{8841C717-FBEF-F376-97F0-3C4150ED2C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A76A0C6-6DCE-5637-3D0B-DD6AA31F03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5534" y="51783"/>
            <a:ext cx="2011052" cy="19830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University of Chinese Academy of Sciences - APRU">
            <a:extLst>
              <a:ext uri="{FF2B5EF4-FFF2-40B4-BE49-F238E27FC236}">
                <a16:creationId xmlns:a16="http://schemas.microsoft.com/office/drawing/2014/main" id="{5EBFD490-E6BE-8B2A-0281-EBD1FE9214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查看源图像">
            <a:extLst>
              <a:ext uri="{FF2B5EF4-FFF2-40B4-BE49-F238E27FC236}">
                <a16:creationId xmlns:a16="http://schemas.microsoft.com/office/drawing/2014/main" id="{741CFF49-7BF1-2E16-BBCA-CAD48A611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26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Stable Learning on EHR</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9051005-8086-4C9A-A559-48EF4CAE7C94}"/>
              </a:ext>
            </a:extLst>
          </p:cNvPr>
          <p:cNvSpPr>
            <a:spLocks noGrp="1"/>
          </p:cNvSpPr>
          <p:nvPr>
            <p:ph idx="1"/>
          </p:nvPr>
        </p:nvSpPr>
        <p:spPr>
          <a:xfrm>
            <a:off x="838200" y="2216813"/>
            <a:ext cx="10515600" cy="3948318"/>
          </a:xfrm>
        </p:spPr>
        <p:txBody>
          <a:bodyPr>
            <a:normAutofit lnSpcReduction="10000"/>
          </a:bodyPr>
          <a:lstStyle/>
          <a:p>
            <a:pPr marL="0" indent="0" algn="just">
              <a:buNone/>
            </a:pPr>
            <a:r>
              <a:rPr lang="en-US" altLang="zh-CN" sz="2000" dirty="0">
                <a:latin typeface="Times New Roman" panose="02020603050405020304" pitchFamily="18" charset="0"/>
                <a:cs typeface="Times New Roman" panose="02020603050405020304" pitchFamily="18" charset="0"/>
              </a:rPr>
              <a:t>Stable Learning aims at </a:t>
            </a:r>
            <a:r>
              <a:rPr lang="en-US" altLang="zh-CN" sz="2000" i="1" dirty="0">
                <a:latin typeface="Times New Roman" panose="02020603050405020304" pitchFamily="18" charset="0"/>
                <a:cs typeface="Times New Roman" panose="02020603050405020304" pitchFamily="18" charset="0"/>
              </a:rPr>
              <a:t>removing spurious relations </a:t>
            </a:r>
            <a:r>
              <a:rPr lang="en-US" altLang="zh-CN" sz="2000" dirty="0">
                <a:latin typeface="Times New Roman" panose="02020603050405020304" pitchFamily="18" charset="0"/>
                <a:cs typeface="Times New Roman" panose="02020603050405020304" pitchFamily="18" charset="0"/>
              </a:rPr>
              <a:t>and </a:t>
            </a:r>
            <a:r>
              <a:rPr lang="en-US" altLang="zh-CN" sz="2000" i="1" dirty="0">
                <a:latin typeface="Times New Roman" panose="02020603050405020304" pitchFamily="18" charset="0"/>
                <a:cs typeface="Times New Roman" panose="02020603050405020304" pitchFamily="18" charset="0"/>
              </a:rPr>
              <a:t>make stable prediction across distributions</a:t>
            </a:r>
            <a:r>
              <a:rPr lang="en-US" altLang="zh-CN" sz="2000" dirty="0">
                <a:latin typeface="Times New Roman" panose="02020603050405020304" pitchFamily="18" charset="0"/>
                <a:cs typeface="Times New Roman" panose="02020603050405020304" pitchFamily="18" charset="0"/>
              </a:rPr>
              <a:t>.</a:t>
            </a: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a:latin typeface="Times New Roman" panose="02020603050405020304" pitchFamily="18" charset="0"/>
                <a:cs typeface="Times New Roman" panose="02020603050405020304" pitchFamily="18" charset="0"/>
              </a:rPr>
              <a:t>Q: How to measure </a:t>
            </a:r>
            <a:r>
              <a:rPr lang="en-US" altLang="zh-CN" sz="2000" b="1" dirty="0">
                <a:latin typeface="Times New Roman" panose="02020603050405020304" pitchFamily="18" charset="0"/>
                <a:cs typeface="Times New Roman" panose="02020603050405020304" pitchFamily="18" charset="0"/>
              </a:rPr>
              <a:t>conditional covariances </a:t>
            </a:r>
            <a:r>
              <a:rPr lang="en-US" altLang="zh-CN" sz="2000" dirty="0">
                <a:latin typeface="Times New Roman" panose="02020603050405020304" pitchFamily="18" charset="0"/>
                <a:cs typeface="Times New Roman" panose="02020603050405020304" pitchFamily="18" charset="0"/>
              </a:rPr>
              <a:t>between diagnoses and procedures? </a:t>
            </a:r>
          </a:p>
          <a:p>
            <a:pPr marL="0" indent="0" algn="just">
              <a:buNone/>
            </a:pPr>
            <a:r>
              <a:rPr lang="en-US" altLang="zh-CN" sz="2000" dirty="0">
                <a:latin typeface="Times New Roman" panose="02020603050405020304" pitchFamily="18" charset="0"/>
                <a:cs typeface="Times New Roman" panose="02020603050405020304" pitchFamily="18" charset="0"/>
              </a:rPr>
              <a:t>A: Hilbert Schmidt Independence Criterion (HSIC) [1,2]. </a:t>
            </a: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a:latin typeface="Times New Roman" panose="02020603050405020304" pitchFamily="18" charset="0"/>
                <a:cs typeface="Times New Roman" panose="02020603050405020304" pitchFamily="18" charset="0"/>
              </a:rPr>
              <a:t>Q: How to minimize</a:t>
            </a:r>
            <a:r>
              <a:rPr lang="en-US" altLang="zh-CN" sz="2000" b="1" dirty="0">
                <a:latin typeface="Times New Roman" panose="02020603050405020304" pitchFamily="18" charset="0"/>
                <a:cs typeface="Times New Roman" panose="02020603050405020304" pitchFamily="18" charset="0"/>
              </a:rPr>
              <a:t> conditional covariances </a:t>
            </a:r>
            <a:r>
              <a:rPr lang="en-US" altLang="zh-CN" sz="2000" dirty="0">
                <a:latin typeface="Times New Roman" panose="02020603050405020304" pitchFamily="18" charset="0"/>
                <a:cs typeface="Times New Roman" panose="02020603050405020304" pitchFamily="18" charset="0"/>
              </a:rPr>
              <a:t>during/before model training? </a:t>
            </a:r>
          </a:p>
          <a:p>
            <a:pPr marL="0" indent="0" algn="just">
              <a:buNone/>
            </a:pPr>
            <a:r>
              <a:rPr lang="en-US" altLang="zh-CN" sz="2000" dirty="0">
                <a:latin typeface="Times New Roman" panose="02020603050405020304" pitchFamily="18" charset="0"/>
                <a:cs typeface="Times New Roman" panose="02020603050405020304" pitchFamily="18" charset="0"/>
              </a:rPr>
              <a:t>A: Sample weighting (just like inverse propensity weighting).</a:t>
            </a: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1400" dirty="0">
                <a:latin typeface="Times New Roman" panose="02020603050405020304" pitchFamily="18" charset="0"/>
                <a:cs typeface="Times New Roman" panose="02020603050405020304" pitchFamily="18" charset="0"/>
              </a:rPr>
              <a:t>[1] Daniel </a:t>
            </a:r>
            <a:r>
              <a:rPr lang="en-US" altLang="zh-CN" sz="1400" dirty="0" err="1">
                <a:latin typeface="Times New Roman" panose="02020603050405020304" pitchFamily="18" charset="0"/>
                <a:cs typeface="Times New Roman" panose="02020603050405020304" pitchFamily="18" charset="0"/>
              </a:rPr>
              <a:t>Greenfeld</a:t>
            </a:r>
            <a:r>
              <a:rPr lang="en-US" altLang="zh-CN" sz="1400" dirty="0">
                <a:latin typeface="Times New Roman" panose="02020603050405020304" pitchFamily="18" charset="0"/>
                <a:cs typeface="Times New Roman" panose="02020603050405020304" pitchFamily="18" charset="0"/>
              </a:rPr>
              <a:t> and Uri Shalit. 2020. Robust learning with the </a:t>
            </a:r>
            <a:r>
              <a:rPr lang="en-US" altLang="zh-CN" sz="1400" dirty="0" err="1">
                <a:latin typeface="Times New Roman" panose="02020603050405020304" pitchFamily="18" charset="0"/>
                <a:cs typeface="Times New Roman" panose="02020603050405020304" pitchFamily="18" charset="0"/>
              </a:rPr>
              <a:t>hilbert-schmidt</a:t>
            </a:r>
            <a:r>
              <a:rPr lang="en-US" altLang="zh-CN" sz="1400" dirty="0">
                <a:latin typeface="Times New Roman" panose="02020603050405020304" pitchFamily="18" charset="0"/>
                <a:cs typeface="Times New Roman" panose="02020603050405020304" pitchFamily="18" charset="0"/>
              </a:rPr>
              <a:t> independence criterion. In ICML. 3759–3768. </a:t>
            </a:r>
          </a:p>
          <a:p>
            <a:pPr marL="0" indent="0" algn="just">
              <a:buNone/>
            </a:pPr>
            <a:r>
              <a:rPr lang="en-US" altLang="zh-CN" sz="1400" dirty="0">
                <a:latin typeface="Times New Roman" panose="02020603050405020304" pitchFamily="18" charset="0"/>
                <a:cs typeface="Times New Roman" panose="02020603050405020304" pitchFamily="18" charset="0"/>
              </a:rPr>
              <a:t>[2] Arthur </a:t>
            </a:r>
            <a:r>
              <a:rPr lang="en-US" altLang="zh-CN" sz="1400" dirty="0" err="1">
                <a:latin typeface="Times New Roman" panose="02020603050405020304" pitchFamily="18" charset="0"/>
                <a:cs typeface="Times New Roman" panose="02020603050405020304" pitchFamily="18" charset="0"/>
              </a:rPr>
              <a:t>Gretton</a:t>
            </a:r>
            <a:r>
              <a:rPr lang="en-US" altLang="zh-CN" sz="1400" dirty="0">
                <a:latin typeface="Times New Roman" panose="02020603050405020304" pitchFamily="18" charset="0"/>
                <a:cs typeface="Times New Roman" panose="02020603050405020304" pitchFamily="18" charset="0"/>
              </a:rPr>
              <a:t>, Kenji </a:t>
            </a:r>
            <a:r>
              <a:rPr lang="en-US" altLang="zh-CN" sz="1400" dirty="0" err="1">
                <a:latin typeface="Times New Roman" panose="02020603050405020304" pitchFamily="18" charset="0"/>
                <a:cs typeface="Times New Roman" panose="02020603050405020304" pitchFamily="18" charset="0"/>
              </a:rPr>
              <a:t>Fukumizu</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Choon</a:t>
            </a:r>
            <a:r>
              <a:rPr lang="en-US" altLang="zh-CN" sz="1400" dirty="0">
                <a:latin typeface="Times New Roman" panose="02020603050405020304" pitchFamily="18" charset="0"/>
                <a:cs typeface="Times New Roman" panose="02020603050405020304" pitchFamily="18" charset="0"/>
              </a:rPr>
              <a:t> Hui Teo, Le Song, Bernhard </a:t>
            </a:r>
            <a:r>
              <a:rPr lang="en-US" altLang="zh-CN" sz="1400" dirty="0" err="1">
                <a:latin typeface="Times New Roman" panose="02020603050405020304" pitchFamily="18" charset="0"/>
                <a:cs typeface="Times New Roman" panose="02020603050405020304" pitchFamily="18" charset="0"/>
              </a:rPr>
              <a:t>Schölkopf</a:t>
            </a:r>
            <a:r>
              <a:rPr lang="en-US" altLang="zh-CN" sz="1400" dirty="0">
                <a:latin typeface="Times New Roman" panose="02020603050405020304" pitchFamily="18" charset="0"/>
                <a:cs typeface="Times New Roman" panose="02020603050405020304" pitchFamily="18" charset="0"/>
              </a:rPr>
              <a:t>, Alexander J </a:t>
            </a:r>
            <a:r>
              <a:rPr lang="en-US" altLang="zh-CN" sz="1400" dirty="0" err="1">
                <a:latin typeface="Times New Roman" panose="02020603050405020304" pitchFamily="18" charset="0"/>
                <a:cs typeface="Times New Roman" panose="02020603050405020304" pitchFamily="18" charset="0"/>
              </a:rPr>
              <a:t>Smola</a:t>
            </a:r>
            <a:r>
              <a:rPr lang="en-US" altLang="zh-CN" sz="1400" dirty="0">
                <a:latin typeface="Times New Roman" panose="02020603050405020304" pitchFamily="18" charset="0"/>
                <a:cs typeface="Times New Roman" panose="02020603050405020304" pitchFamily="18" charset="0"/>
              </a:rPr>
              <a:t>, et al. 2007. A kernel statistical test of independence.. In </a:t>
            </a:r>
            <a:r>
              <a:rPr lang="en-US" altLang="zh-CN" sz="1400" dirty="0" err="1">
                <a:latin typeface="Times New Roman" panose="02020603050405020304" pitchFamily="18" charset="0"/>
                <a:cs typeface="Times New Roman" panose="02020603050405020304" pitchFamily="18" charset="0"/>
              </a:rPr>
              <a:t>NeurIPS</a:t>
            </a:r>
            <a:r>
              <a:rPr lang="en-US" altLang="zh-CN" sz="1400" dirty="0">
                <a:latin typeface="Times New Roman" panose="02020603050405020304" pitchFamily="18" charset="0"/>
                <a:cs typeface="Times New Roman" panose="02020603050405020304" pitchFamily="18" charset="0"/>
              </a:rPr>
              <a:t>. 585–592.</a:t>
            </a:r>
            <a:endParaRPr lang="en-US" altLang="zh-CN" sz="2000" b="1" dirty="0">
              <a:latin typeface="Times New Roman" panose="02020603050405020304" pitchFamily="18" charset="0"/>
              <a:cs typeface="Times New Roman" panose="02020603050405020304" pitchFamily="18" charset="0"/>
            </a:endParaRPr>
          </a:p>
        </p:txBody>
      </p:sp>
      <p:pic>
        <p:nvPicPr>
          <p:cNvPr id="5" name="Picture 4" descr="查看源图像">
            <a:extLst>
              <a:ext uri="{FF2B5EF4-FFF2-40B4-BE49-F238E27FC236}">
                <a16:creationId xmlns:a16="http://schemas.microsoft.com/office/drawing/2014/main" id="{E8041226-7820-98A4-506F-8EACC2459E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2CF58BA-827D-C204-5B9E-17A48CAEED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93788CCE-B4BC-7742-893B-0B522D619A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6438BB7B-170E-03E7-3B77-95B412D535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4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Notations and Descriptions</a:t>
            </a:r>
            <a:endParaRPr lang="zh-CN" altLang="en-US" sz="3600" b="1" dirty="0">
              <a:latin typeface="Times New Roman" panose="02020603050405020304" pitchFamily="18" charset="0"/>
              <a:cs typeface="Times New Roman" panose="02020603050405020304" pitchFamily="18" charset="0"/>
            </a:endParaRPr>
          </a:p>
        </p:txBody>
      </p:sp>
      <p:pic>
        <p:nvPicPr>
          <p:cNvPr id="3" name="Picture 4" descr="查看源图像">
            <a:extLst>
              <a:ext uri="{FF2B5EF4-FFF2-40B4-BE49-F238E27FC236}">
                <a16:creationId xmlns:a16="http://schemas.microsoft.com/office/drawing/2014/main" id="{D6EA8177-A7E4-C321-828A-9D78CF001D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B1697E76-FC70-C4E6-2296-2BE06E1F7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University of Chinese Academy of Sciences - APRU">
            <a:extLst>
              <a:ext uri="{FF2B5EF4-FFF2-40B4-BE49-F238E27FC236}">
                <a16:creationId xmlns:a16="http://schemas.microsoft.com/office/drawing/2014/main" id="{9FAC6B1B-BA98-28B8-E4EF-45CA79AEB7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查看源图像">
            <a:extLst>
              <a:ext uri="{FF2B5EF4-FFF2-40B4-BE49-F238E27FC236}">
                <a16:creationId xmlns:a16="http://schemas.microsoft.com/office/drawing/2014/main" id="{9EEA56E5-E669-0648-DF88-0EEC45C47A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3591FF4-2F6E-E3B2-76DD-B4DB132C681E}"/>
              </a:ext>
            </a:extLst>
          </p:cNvPr>
          <p:cNvPicPr>
            <a:picLocks noChangeAspect="1"/>
          </p:cNvPicPr>
          <p:nvPr/>
        </p:nvPicPr>
        <p:blipFill rotWithShape="1">
          <a:blip r:embed="rId7">
            <a:extLst>
              <a:ext uri="{28A0092B-C50C-407E-A947-70E740481C1C}">
                <a14:useLocalDpi xmlns:a14="http://schemas.microsoft.com/office/drawing/2010/main" val="0"/>
              </a:ext>
            </a:extLst>
          </a:blip>
          <a:srcRect t="12150"/>
          <a:stretch/>
        </p:blipFill>
        <p:spPr>
          <a:xfrm>
            <a:off x="3094176" y="2055043"/>
            <a:ext cx="6003647" cy="4396683"/>
          </a:xfrm>
          <a:prstGeom prst="rect">
            <a:avLst/>
          </a:prstGeom>
        </p:spPr>
      </p:pic>
    </p:spTree>
    <p:extLst>
      <p:ext uri="{BB962C8B-B14F-4D97-AF65-F5344CB8AC3E}">
        <p14:creationId xmlns:p14="http://schemas.microsoft.com/office/powerpoint/2010/main" val="398745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Causal Health Embedding (CHE)</a:t>
            </a:r>
            <a:endParaRPr lang="zh-CN" altLang="en-US" sz="3600" b="1" dirty="0">
              <a:latin typeface="Times New Roman" panose="02020603050405020304" pitchFamily="18" charset="0"/>
              <a:cs typeface="Times New Roman" panose="02020603050405020304" pitchFamily="18" charset="0"/>
            </a:endParaRPr>
          </a:p>
        </p:txBody>
      </p:sp>
      <p:pic>
        <p:nvPicPr>
          <p:cNvPr id="3" name="Picture 4" descr="查看源图像">
            <a:extLst>
              <a:ext uri="{FF2B5EF4-FFF2-40B4-BE49-F238E27FC236}">
                <a16:creationId xmlns:a16="http://schemas.microsoft.com/office/drawing/2014/main" id="{BC518014-2A1B-D3D8-8350-8B0A1D0B4F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DD9145F6-8488-22AE-7B1D-D7D691145E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24ECC417-8814-F31E-1799-5C5866E1D9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64C16F7A-6364-ECE1-1681-D419A3AD6C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pic>
        <p:nvPicPr>
          <p:cNvPr id="12" name="内容占位符 11">
            <a:extLst>
              <a:ext uri="{FF2B5EF4-FFF2-40B4-BE49-F238E27FC236}">
                <a16:creationId xmlns:a16="http://schemas.microsoft.com/office/drawing/2014/main" id="{F23DB7A8-577B-04BE-DCCD-2B7A970EC269}"/>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583228" y="1806771"/>
            <a:ext cx="9025544" cy="4722412"/>
          </a:xfrm>
        </p:spPr>
      </p:pic>
    </p:spTree>
    <p:extLst>
      <p:ext uri="{BB962C8B-B14F-4D97-AF65-F5344CB8AC3E}">
        <p14:creationId xmlns:p14="http://schemas.microsoft.com/office/powerpoint/2010/main" val="657393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Algorithm Details</a:t>
            </a:r>
            <a:endParaRPr lang="zh-CN" altLang="en-US" sz="3600" b="1" dirty="0">
              <a:latin typeface="Times New Roman" panose="02020603050405020304" pitchFamily="18" charset="0"/>
              <a:cs typeface="Times New Roman" panose="02020603050405020304" pitchFamily="18" charset="0"/>
            </a:endParaRPr>
          </a:p>
        </p:txBody>
      </p:sp>
      <p:pic>
        <p:nvPicPr>
          <p:cNvPr id="3" name="Picture 4" descr="查看源图像">
            <a:extLst>
              <a:ext uri="{FF2B5EF4-FFF2-40B4-BE49-F238E27FC236}">
                <a16:creationId xmlns:a16="http://schemas.microsoft.com/office/drawing/2014/main" id="{2A4502CB-87D0-36D0-AE06-5076273ED3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B28B2269-129D-64A6-3FCE-25FA168F99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9F250608-7726-C887-8FBA-861170914C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E742647E-09AF-BDBC-83ED-FCD8FD0FC3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3BFD04AE-E476-C701-A132-2C535B3592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2171751"/>
            <a:ext cx="5088171" cy="1507006"/>
          </a:xfrm>
          <a:prstGeom prst="rect">
            <a:avLst/>
          </a:prstGeom>
        </p:spPr>
      </p:pic>
      <p:pic>
        <p:nvPicPr>
          <p:cNvPr id="15" name="图片 14">
            <a:extLst>
              <a:ext uri="{FF2B5EF4-FFF2-40B4-BE49-F238E27FC236}">
                <a16:creationId xmlns:a16="http://schemas.microsoft.com/office/drawing/2014/main" id="{8E993E29-2051-B2D9-D284-28885F1EF98B}"/>
              </a:ext>
            </a:extLst>
          </p:cNvPr>
          <p:cNvPicPr>
            <a:picLocks noChangeAspect="1"/>
          </p:cNvPicPr>
          <p:nvPr/>
        </p:nvPicPr>
        <p:blipFill rotWithShape="1">
          <a:blip r:embed="rId8">
            <a:extLst>
              <a:ext uri="{28A0092B-C50C-407E-A947-70E740481C1C}">
                <a14:useLocalDpi xmlns:a14="http://schemas.microsoft.com/office/drawing/2010/main" val="0"/>
              </a:ext>
            </a:extLst>
          </a:blip>
          <a:srcRect b="43336"/>
          <a:stretch/>
        </p:blipFill>
        <p:spPr>
          <a:xfrm>
            <a:off x="839571" y="3738468"/>
            <a:ext cx="5086800" cy="2646638"/>
          </a:xfrm>
          <a:prstGeom prst="rect">
            <a:avLst/>
          </a:prstGeom>
        </p:spPr>
      </p:pic>
      <p:pic>
        <p:nvPicPr>
          <p:cNvPr id="18" name="图片 17">
            <a:extLst>
              <a:ext uri="{FF2B5EF4-FFF2-40B4-BE49-F238E27FC236}">
                <a16:creationId xmlns:a16="http://schemas.microsoft.com/office/drawing/2014/main" id="{73EBF217-E253-25C5-1095-E63B69C2BA7C}"/>
              </a:ext>
            </a:extLst>
          </p:cNvPr>
          <p:cNvPicPr>
            <a:picLocks noChangeAspect="1"/>
          </p:cNvPicPr>
          <p:nvPr/>
        </p:nvPicPr>
        <p:blipFill rotWithShape="1">
          <a:blip r:embed="rId9">
            <a:extLst>
              <a:ext uri="{28A0092B-C50C-407E-A947-70E740481C1C}">
                <a14:useLocalDpi xmlns:a14="http://schemas.microsoft.com/office/drawing/2010/main" val="0"/>
              </a:ext>
            </a:extLst>
          </a:blip>
          <a:srcRect t="3243"/>
          <a:stretch/>
        </p:blipFill>
        <p:spPr>
          <a:xfrm>
            <a:off x="6413467" y="2171751"/>
            <a:ext cx="5086800" cy="1781434"/>
          </a:xfrm>
          <a:prstGeom prst="rect">
            <a:avLst/>
          </a:prstGeom>
        </p:spPr>
      </p:pic>
      <p:pic>
        <p:nvPicPr>
          <p:cNvPr id="20" name="图片 19">
            <a:extLst>
              <a:ext uri="{FF2B5EF4-FFF2-40B4-BE49-F238E27FC236}">
                <a16:creationId xmlns:a16="http://schemas.microsoft.com/office/drawing/2014/main" id="{75DE4E90-3C7C-1C73-3419-AEDADA9BBE6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13467" y="3953185"/>
            <a:ext cx="5086800" cy="2376262"/>
          </a:xfrm>
          <a:prstGeom prst="rect">
            <a:avLst/>
          </a:prstGeom>
        </p:spPr>
      </p:pic>
      <p:sp>
        <p:nvSpPr>
          <p:cNvPr id="21" name="矩形 20">
            <a:extLst>
              <a:ext uri="{FF2B5EF4-FFF2-40B4-BE49-F238E27FC236}">
                <a16:creationId xmlns:a16="http://schemas.microsoft.com/office/drawing/2014/main" id="{359900B2-5D71-52D4-593E-0E2C83685B04}"/>
              </a:ext>
            </a:extLst>
          </p:cNvPr>
          <p:cNvSpPr/>
          <p:nvPr/>
        </p:nvSpPr>
        <p:spPr>
          <a:xfrm>
            <a:off x="10576873" y="6034056"/>
            <a:ext cx="998807" cy="295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741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Algorithm and Datasets</a:t>
            </a:r>
            <a:endParaRPr lang="zh-CN" altLang="en-US" sz="3600" b="1" dirty="0">
              <a:latin typeface="Times New Roman" panose="02020603050405020304" pitchFamily="18" charset="0"/>
              <a:cs typeface="Times New Roman" panose="02020603050405020304" pitchFamily="18" charset="0"/>
            </a:endParaRPr>
          </a:p>
        </p:txBody>
      </p:sp>
      <p:pic>
        <p:nvPicPr>
          <p:cNvPr id="3" name="Picture 4" descr="查看源图像">
            <a:extLst>
              <a:ext uri="{FF2B5EF4-FFF2-40B4-BE49-F238E27FC236}">
                <a16:creationId xmlns:a16="http://schemas.microsoft.com/office/drawing/2014/main" id="{5F3D46C8-2528-D49F-AE41-D1AA6A1F13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BEBF803-3777-EDFC-20EB-EA76EFF54A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A70DA01A-5732-0C67-D312-55A4DEF5BF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查看源图像">
            <a:extLst>
              <a:ext uri="{FF2B5EF4-FFF2-40B4-BE49-F238E27FC236}">
                <a16:creationId xmlns:a16="http://schemas.microsoft.com/office/drawing/2014/main" id="{F162C799-14F7-17E6-0E7E-21CAAF4753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68EA6C0A-A030-7C7F-BFE9-A6A5D39F51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2286" y="1948993"/>
            <a:ext cx="4680000" cy="357763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A12C094-AE0A-643A-7453-9EA1F6A50517}"/>
                  </a:ext>
                </a:extLst>
              </p:cNvPr>
              <p:cNvSpPr txBox="1"/>
              <p:nvPr/>
            </p:nvSpPr>
            <p:spPr>
              <a:xfrm>
                <a:off x="1326918" y="5692351"/>
                <a:ext cx="4150736" cy="830997"/>
              </a:xfrm>
              <a:prstGeom prst="rect">
                <a:avLst/>
              </a:prstGeom>
              <a:noFill/>
              <a:ln w="19050">
                <a:solidFill>
                  <a:schemeClr val="tx1"/>
                </a:solidFill>
              </a:ln>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Note that </a:t>
                </a:r>
                <a:r>
                  <a:rPr lang="en-US" altLang="zh-CN" sz="1600" b="1" i="1" dirty="0">
                    <a:latin typeface="Times New Roman" panose="02020603050405020304" pitchFamily="18" charset="0"/>
                    <a:cs typeface="Times New Roman" panose="02020603050405020304" pitchFamily="18" charset="0"/>
                  </a:rPr>
                  <a:t>the algorithm is efficient </a:t>
                </a:r>
                <a:r>
                  <a:rPr lang="en-US" altLang="zh-CN" sz="1600" i="1" dirty="0">
                    <a:latin typeface="Times New Roman" panose="02020603050405020304" pitchFamily="18" charset="0"/>
                    <a:cs typeface="Times New Roman" panose="02020603050405020304" pitchFamily="18" charset="0"/>
                  </a:rPr>
                  <a:t>since the complexity of computing HSIC grows linearly in the number of visits in training data (</a:t>
                </a:r>
                <a14:m>
                  <m:oMath xmlns:m="http://schemas.openxmlformats.org/officeDocument/2006/math">
                    <m:r>
                      <a:rPr lang="en-US" altLang="zh-CN" sz="1600" b="0" i="1" smtClean="0">
                        <a:latin typeface="Cambria Math" panose="02040503050406030204" pitchFamily="18" charset="0"/>
                      </a:rPr>
                      <m:t>𝑂</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𝑉</m:t>
                        </m:r>
                      </m:e>
                    </m:d>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m:t>
                    </m:r>
                  </m:oMath>
                </a14:m>
                <a:r>
                  <a:rPr lang="en-US" altLang="zh-CN" sz="1600" i="1" dirty="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BA12C094-AE0A-643A-7453-9EA1F6A50517}"/>
                  </a:ext>
                </a:extLst>
              </p:cNvPr>
              <p:cNvSpPr txBox="1">
                <a:spLocks noRot="1" noChangeAspect="1" noMove="1" noResize="1" noEditPoints="1" noAdjustHandles="1" noChangeArrowheads="1" noChangeShapeType="1" noTextEdit="1"/>
              </p:cNvSpPr>
              <p:nvPr/>
            </p:nvSpPr>
            <p:spPr>
              <a:xfrm>
                <a:off x="1326918" y="5692351"/>
                <a:ext cx="4150736" cy="830997"/>
              </a:xfrm>
              <a:prstGeom prst="rect">
                <a:avLst/>
              </a:prstGeom>
              <a:blipFill>
                <a:blip r:embed="rId8"/>
                <a:stretch>
                  <a:fillRect l="-731" t="-1439" r="-877" b="-7194"/>
                </a:stretch>
              </a:blipFill>
              <a:ln w="19050">
                <a:solidFill>
                  <a:schemeClr val="tx1"/>
                </a:solidFill>
              </a:ln>
            </p:spPr>
            <p:txBody>
              <a:bodyPr/>
              <a:lstStyle/>
              <a:p>
                <a:r>
                  <a:rPr lang="zh-CN" altLang="en-US">
                    <a:noFill/>
                  </a:rPr>
                  <a:t> </a:t>
                </a:r>
              </a:p>
            </p:txBody>
          </p:sp>
        </mc:Fallback>
      </mc:AlternateContent>
      <p:pic>
        <p:nvPicPr>
          <p:cNvPr id="4" name="内容占位符 11">
            <a:extLst>
              <a:ext uri="{FF2B5EF4-FFF2-40B4-BE49-F238E27FC236}">
                <a16:creationId xmlns:a16="http://schemas.microsoft.com/office/drawing/2014/main" id="{9A11ED19-8C56-51FC-28C0-2CE9CE1C9812}"/>
              </a:ext>
            </a:extLst>
          </p:cNvPr>
          <p:cNvPicPr>
            <a:picLocks noGrp="1" noChangeAspect="1"/>
          </p:cNvPicPr>
          <p:nvPr>
            <p:ph idx="1"/>
          </p:nvPr>
        </p:nvPicPr>
        <p:blipFill rotWithShape="1">
          <a:blip r:embed="rId9">
            <a:extLst>
              <a:ext uri="{28A0092B-C50C-407E-A947-70E740481C1C}">
                <a14:useLocalDpi xmlns:a14="http://schemas.microsoft.com/office/drawing/2010/main" val="0"/>
              </a:ext>
            </a:extLst>
          </a:blip>
          <a:srcRect t="10043"/>
          <a:stretch/>
        </p:blipFill>
        <p:spPr>
          <a:xfrm>
            <a:off x="5966372" y="1948993"/>
            <a:ext cx="4918467" cy="4496586"/>
          </a:xfrm>
        </p:spPr>
      </p:pic>
    </p:spTree>
    <p:extLst>
      <p:ext uri="{BB962C8B-B14F-4D97-AF65-F5344CB8AC3E}">
        <p14:creationId xmlns:p14="http://schemas.microsoft.com/office/powerpoint/2010/main" val="3864812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Data splitting for ID and OOD problem</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9051005-8086-4C9A-A559-48EF4CAE7C94}"/>
              </a:ext>
            </a:extLst>
          </p:cNvPr>
          <p:cNvSpPr>
            <a:spLocks noGrp="1"/>
          </p:cNvSpPr>
          <p:nvPr>
            <p:ph idx="1"/>
          </p:nvPr>
        </p:nvSpPr>
        <p:spPr>
          <a:xfrm>
            <a:off x="838200" y="2216813"/>
            <a:ext cx="10515600" cy="3948318"/>
          </a:xfrm>
        </p:spPr>
        <p:txBody>
          <a:bodyPr>
            <a:normAutofit/>
          </a:bodyPr>
          <a:lstStyle/>
          <a:p>
            <a:pPr marL="0" indent="0" algn="just">
              <a:buNone/>
            </a:pPr>
            <a:r>
              <a:rPr lang="en-US" altLang="zh-CN" sz="2000" b="1" dirty="0">
                <a:latin typeface="Times New Roman" panose="02020603050405020304" pitchFamily="18" charset="0"/>
                <a:cs typeface="Times New Roman" panose="02020603050405020304" pitchFamily="18" charset="0"/>
              </a:rPr>
              <a:t>Two types of experiment: </a:t>
            </a:r>
            <a:r>
              <a:rPr lang="en-US" altLang="zh-CN" sz="2000" dirty="0">
                <a:latin typeface="Times New Roman" panose="02020603050405020304" pitchFamily="18" charset="0"/>
                <a:cs typeface="Times New Roman" panose="02020603050405020304" pitchFamily="18" charset="0"/>
              </a:rPr>
              <a:t>In-Distribution (ID) and Out-Of-Distribution (OOD) experiments.</a:t>
            </a: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a:latin typeface="Times New Roman" panose="02020603050405020304" pitchFamily="18" charset="0"/>
                <a:cs typeface="Times New Roman" panose="02020603050405020304" pitchFamily="18" charset="0"/>
              </a:rPr>
              <a:t>1.  ID: We randomly divide the dataset into the train, validation and test set in a 0.75:0.1:0.15 ratio.          </a:t>
            </a:r>
          </a:p>
          <a:p>
            <a:pPr marL="0" indent="0" algn="just">
              <a:buNone/>
            </a:pPr>
            <a:r>
              <a:rPr lang="en-US" altLang="zh-CN" sz="2000" dirty="0">
                <a:latin typeface="Times New Roman" panose="02020603050405020304" pitchFamily="18" charset="0"/>
                <a:cs typeface="Times New Roman" panose="02020603050405020304" pitchFamily="18" charset="0"/>
              </a:rPr>
              <a:t>2.  OOD: Considering different </a:t>
            </a:r>
            <a:r>
              <a:rPr lang="en-US" altLang="zh-CN" sz="2000" b="1" dirty="0">
                <a:latin typeface="Times New Roman" panose="02020603050405020304" pitchFamily="18" charset="0"/>
                <a:cs typeface="Times New Roman" panose="02020603050405020304" pitchFamily="18" charset="0"/>
              </a:rPr>
              <a:t>insurance types </a:t>
            </a:r>
            <a:r>
              <a:rPr lang="en-US" altLang="zh-CN" sz="2000" dirty="0">
                <a:latin typeface="Times New Roman" panose="02020603050405020304" pitchFamily="18" charset="0"/>
                <a:cs typeface="Times New Roman" panose="02020603050405020304" pitchFamily="18" charset="0"/>
              </a:rPr>
              <a:t>(such as Medicare, Medicaid and Private), we divide train and test data by the type of insurances. Here, we divide the Medicare data as train and validation set in a 0.7:0.3 ratio and use the Private/Other data as the test set. </a:t>
            </a: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b="1" dirty="0">
                <a:latin typeface="Times New Roman" panose="02020603050405020304" pitchFamily="18" charset="0"/>
                <a:cs typeface="Times New Roman" panose="02020603050405020304" pitchFamily="18" charset="0"/>
              </a:rPr>
              <a:t>Evaluation metrics: </a:t>
            </a:r>
            <a:r>
              <a:rPr lang="en-US" altLang="zh-CN" sz="2000" dirty="0" err="1">
                <a:latin typeface="Times New Roman" panose="02020603050405020304" pitchFamily="18" charset="0"/>
                <a:cs typeface="Times New Roman" panose="02020603050405020304" pitchFamily="18" charset="0"/>
              </a:rPr>
              <a:t>Top</a:t>
            </a:r>
            <a:r>
              <a:rPr lang="en-US" altLang="zh-CN" sz="2000" i="1" dirty="0" err="1">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 Accuracy and NDCG (k=10, 20).</a:t>
            </a:r>
          </a:p>
        </p:txBody>
      </p:sp>
      <p:pic>
        <p:nvPicPr>
          <p:cNvPr id="5" name="Picture 4" descr="查看源图像">
            <a:extLst>
              <a:ext uri="{FF2B5EF4-FFF2-40B4-BE49-F238E27FC236}">
                <a16:creationId xmlns:a16="http://schemas.microsoft.com/office/drawing/2014/main" id="{8282C321-7B7A-CC73-F00C-2BE71AB1B6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78A4EA6-0E20-FC7D-4176-6BC0FDF5A5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A29052FE-EF8C-FC00-5433-11402493DE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FF3F4FFB-961A-5CC9-DE0B-4B5562C7D5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3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Baselines on EHR</a:t>
            </a:r>
            <a:endParaRPr lang="zh-CN" altLang="en-US" sz="3600" b="1"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0901E905-7C68-499A-ADC4-BE6EE66754E8}"/>
              </a:ext>
            </a:extLst>
          </p:cNvPr>
          <p:cNvPicPr>
            <a:picLocks noChangeAspect="1"/>
          </p:cNvPicPr>
          <p:nvPr/>
        </p:nvPicPr>
        <p:blipFill rotWithShape="1">
          <a:blip r:embed="rId3">
            <a:extLst>
              <a:ext uri="{28A0092B-C50C-407E-A947-70E740481C1C}">
                <a14:useLocalDpi xmlns:a14="http://schemas.microsoft.com/office/drawing/2010/main" val="0"/>
              </a:ext>
            </a:extLst>
          </a:blip>
          <a:srcRect l="926" t="35446" r="1"/>
          <a:stretch/>
        </p:blipFill>
        <p:spPr>
          <a:xfrm>
            <a:off x="3428547" y="2278931"/>
            <a:ext cx="4739946" cy="2767165"/>
          </a:xfrm>
          <a:prstGeom prst="rect">
            <a:avLst/>
          </a:prstGeom>
        </p:spPr>
      </p:pic>
      <p:pic>
        <p:nvPicPr>
          <p:cNvPr id="3" name="Picture 4" descr="查看源图像">
            <a:extLst>
              <a:ext uri="{FF2B5EF4-FFF2-40B4-BE49-F238E27FC236}">
                <a16:creationId xmlns:a16="http://schemas.microsoft.com/office/drawing/2014/main" id="{6A808747-96AC-4DCB-031E-66C104DA42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5D9C9103-5626-628D-BB9A-7C696FF313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University of Chinese Academy of Sciences - APRU">
            <a:extLst>
              <a:ext uri="{FF2B5EF4-FFF2-40B4-BE49-F238E27FC236}">
                <a16:creationId xmlns:a16="http://schemas.microsoft.com/office/drawing/2014/main" id="{8F0C16D1-0F39-8135-B44A-2E227066D8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查看源图像">
            <a:extLst>
              <a:ext uri="{FF2B5EF4-FFF2-40B4-BE49-F238E27FC236}">
                <a16:creationId xmlns:a16="http://schemas.microsoft.com/office/drawing/2014/main" id="{39A90358-3A71-74C1-2A52-34098DC3FD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04B510EA-B187-5EDE-CA71-C94C8FD29E6B}"/>
              </a:ext>
            </a:extLst>
          </p:cNvPr>
          <p:cNvSpPr txBox="1"/>
          <p:nvPr/>
        </p:nvSpPr>
        <p:spPr>
          <a:xfrm>
            <a:off x="3884253" y="5252335"/>
            <a:ext cx="4150736" cy="830997"/>
          </a:xfrm>
          <a:prstGeom prst="rect">
            <a:avLst/>
          </a:prstGeom>
          <a:noFill/>
          <a:ln w="19050">
            <a:solidFill>
              <a:schemeClr val="tx1"/>
            </a:solid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We use Permutation Weighting (a binary inverse propensity weighting) as counterfactual learning. They are denoted as </a:t>
            </a:r>
            <a:r>
              <a:rPr lang="en-US" altLang="zh-CN" sz="1600" b="1" dirty="0" err="1">
                <a:latin typeface="Times New Roman" panose="02020603050405020304" pitchFamily="18" charset="0"/>
                <a:cs typeface="Times New Roman" panose="02020603050405020304" pitchFamily="18" charset="0"/>
              </a:rPr>
              <a:t>PW+BaseModels</a:t>
            </a:r>
            <a:r>
              <a:rPr lang="en-US" altLang="zh-CN" sz="1600" dirty="0">
                <a:latin typeface="Times New Roman" panose="02020603050405020304" pitchFamily="18" charset="0"/>
                <a:cs typeface="Times New Roman" panose="02020603050405020304" pitchFamily="18" charset="0"/>
              </a:rPr>
              <a:t>. </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550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ID experiment</a:t>
            </a:r>
            <a:endParaRPr lang="zh-CN" altLang="en-US" sz="3600" b="1" dirty="0">
              <a:latin typeface="Times New Roman" panose="02020603050405020304" pitchFamily="18" charset="0"/>
              <a:cs typeface="Times New Roman" panose="02020603050405020304" pitchFamily="18" charset="0"/>
            </a:endParaRPr>
          </a:p>
        </p:txBody>
      </p:sp>
      <p:pic>
        <p:nvPicPr>
          <p:cNvPr id="3" name="Picture 4" descr="查看源图像">
            <a:extLst>
              <a:ext uri="{FF2B5EF4-FFF2-40B4-BE49-F238E27FC236}">
                <a16:creationId xmlns:a16="http://schemas.microsoft.com/office/drawing/2014/main" id="{548D8BC9-2B62-097C-07F9-6F63A30C97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0936A1EC-1396-E36F-9C34-D9D94FBEC2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6077FE71-5526-BCC1-094D-C23F1987B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C32B7689-EB24-4B84-7716-C94448E83C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1A93D4A1-0A56-5325-F115-783067FFEED7}"/>
              </a:ext>
            </a:extLst>
          </p:cNvPr>
          <p:cNvPicPr>
            <a:picLocks noChangeAspect="1"/>
          </p:cNvPicPr>
          <p:nvPr/>
        </p:nvPicPr>
        <p:blipFill rotWithShape="1">
          <a:blip r:embed="rId7">
            <a:extLst>
              <a:ext uri="{28A0092B-C50C-407E-A947-70E740481C1C}">
                <a14:useLocalDpi xmlns:a14="http://schemas.microsoft.com/office/drawing/2010/main" val="0"/>
              </a:ext>
            </a:extLst>
          </a:blip>
          <a:srcRect t="16475"/>
          <a:stretch/>
        </p:blipFill>
        <p:spPr>
          <a:xfrm>
            <a:off x="1311553" y="2052058"/>
            <a:ext cx="9568893" cy="4635307"/>
          </a:xfrm>
          <a:prstGeom prst="rect">
            <a:avLst/>
          </a:prstGeom>
        </p:spPr>
      </p:pic>
    </p:spTree>
    <p:extLst>
      <p:ext uri="{BB962C8B-B14F-4D97-AF65-F5344CB8AC3E}">
        <p14:creationId xmlns:p14="http://schemas.microsoft.com/office/powerpoint/2010/main" val="2269159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OOD experiment</a:t>
            </a:r>
            <a:endParaRPr lang="zh-CN" altLang="en-US" sz="3600" b="1" dirty="0">
              <a:latin typeface="Times New Roman" panose="02020603050405020304" pitchFamily="18" charset="0"/>
              <a:cs typeface="Times New Roman" panose="02020603050405020304" pitchFamily="18" charset="0"/>
            </a:endParaRPr>
          </a:p>
        </p:txBody>
      </p:sp>
      <p:pic>
        <p:nvPicPr>
          <p:cNvPr id="3" name="Picture 4" descr="查看源图像">
            <a:extLst>
              <a:ext uri="{FF2B5EF4-FFF2-40B4-BE49-F238E27FC236}">
                <a16:creationId xmlns:a16="http://schemas.microsoft.com/office/drawing/2014/main" id="{548D8BC9-2B62-097C-07F9-6F63A30C97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0936A1EC-1396-E36F-9C34-D9D94FBEC2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6077FE71-5526-BCC1-094D-C23F1987B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C32B7689-EB24-4B84-7716-C94448E83C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E5C0BB7-2E52-1091-5AA3-E135A2A9D0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1776" y="1973744"/>
            <a:ext cx="9388447" cy="4713621"/>
          </a:xfrm>
          <a:prstGeom prst="rect">
            <a:avLst/>
          </a:prstGeom>
        </p:spPr>
      </p:pic>
    </p:spTree>
    <p:extLst>
      <p:ext uri="{BB962C8B-B14F-4D97-AF65-F5344CB8AC3E}">
        <p14:creationId xmlns:p14="http://schemas.microsoft.com/office/powerpoint/2010/main" val="3940503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Performances with different weighting coefficients</a:t>
            </a:r>
            <a:endParaRPr lang="zh-CN" altLang="en-US" sz="3600" b="1" dirty="0">
              <a:latin typeface="Times New Roman" panose="02020603050405020304" pitchFamily="18" charset="0"/>
              <a:cs typeface="Times New Roman" panose="02020603050405020304" pitchFamily="18" charset="0"/>
            </a:endParaRPr>
          </a:p>
        </p:txBody>
      </p:sp>
      <p:pic>
        <p:nvPicPr>
          <p:cNvPr id="8" name="内容占位符 7">
            <a:extLst>
              <a:ext uri="{FF2B5EF4-FFF2-40B4-BE49-F238E27FC236}">
                <a16:creationId xmlns:a16="http://schemas.microsoft.com/office/drawing/2014/main" id="{05B0154B-7386-4B52-9533-5A32F51E13F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 b="65792"/>
          <a:stretch/>
        </p:blipFill>
        <p:spPr>
          <a:xfrm>
            <a:off x="1329871" y="2064003"/>
            <a:ext cx="9532258" cy="4493991"/>
          </a:xfrm>
        </p:spPr>
      </p:pic>
      <p:pic>
        <p:nvPicPr>
          <p:cNvPr id="3" name="Picture 4" descr="查看源图像">
            <a:extLst>
              <a:ext uri="{FF2B5EF4-FFF2-40B4-BE49-F238E27FC236}">
                <a16:creationId xmlns:a16="http://schemas.microsoft.com/office/drawing/2014/main" id="{3F265E94-3E8B-EFAD-B51A-DAA04CC663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BB292E6-CA4D-CC16-E7BD-66F6238E3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University of Chinese Academy of Sciences - APRU">
            <a:extLst>
              <a:ext uri="{FF2B5EF4-FFF2-40B4-BE49-F238E27FC236}">
                <a16:creationId xmlns:a16="http://schemas.microsoft.com/office/drawing/2014/main" id="{53BD9155-8C37-D89E-4FB3-C249162AA9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查看源图像">
            <a:extLst>
              <a:ext uri="{FF2B5EF4-FFF2-40B4-BE49-F238E27FC236}">
                <a16:creationId xmlns:a16="http://schemas.microsoft.com/office/drawing/2014/main" id="{1F307AEC-A8D3-76C2-6F22-3FC6E2001F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53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Diagnoses Prediction based on EHR</a:t>
            </a:r>
            <a:endParaRPr lang="zh-CN" altLang="en-US" sz="3600" b="1" dirty="0">
              <a:latin typeface="Times New Roman" panose="02020603050405020304" pitchFamily="18" charset="0"/>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4CD5D759-1993-42D2-ACAC-43A1E479EA02}"/>
              </a:ext>
            </a:extLst>
          </p:cNvPr>
          <p:cNvCxnSpPr>
            <a:cxnSpLocks/>
          </p:cNvCxnSpPr>
          <p:nvPr/>
        </p:nvCxnSpPr>
        <p:spPr>
          <a:xfrm>
            <a:off x="967635" y="4709814"/>
            <a:ext cx="7625035" cy="4536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947B8DC1-AAD8-4361-A134-CCCDA258734E}"/>
              </a:ext>
            </a:extLst>
          </p:cNvPr>
          <p:cNvSpPr txBox="1"/>
          <p:nvPr/>
        </p:nvSpPr>
        <p:spPr>
          <a:xfrm>
            <a:off x="1402083" y="3307482"/>
            <a:ext cx="1305165" cy="307777"/>
          </a:xfrm>
          <a:prstGeom prst="rect">
            <a:avLst/>
          </a:prstGeom>
          <a:noFill/>
        </p:spPr>
        <p:txBody>
          <a:bodyPr wrap="none" rtlCol="0">
            <a:spAutoFit/>
          </a:bodyPr>
          <a:lstStyle/>
          <a:p>
            <a:r>
              <a:rPr lang="en-US" altLang="zh-CN"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1</a:t>
            </a:r>
            <a:r>
              <a:rPr lang="en-US" altLang="zh-CN" sz="1400" b="1" baseline="30000" dirty="0">
                <a:solidFill>
                  <a:srgbClr val="7030A0"/>
                </a:solidFill>
                <a:latin typeface="Open Sans" panose="020B0606030504020204" pitchFamily="34" charset="0"/>
                <a:ea typeface="Open Sans" panose="020B0606030504020204" pitchFamily="34" charset="0"/>
                <a:cs typeface="Open Sans" panose="020B0606030504020204" pitchFamily="34" charset="0"/>
              </a:rPr>
              <a:t>st</a:t>
            </a:r>
            <a:r>
              <a:rPr lang="en-US" altLang="zh-CN"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 Diagnosis</a:t>
            </a:r>
            <a:endParaRPr lang="zh-CN" altLang="en-US" sz="1400" b="1" dirty="0">
              <a:solidFill>
                <a:srgbClr val="7030A0"/>
              </a:solidFill>
              <a:latin typeface="Open Sans" panose="020B0606030504020204" pitchFamily="34" charset="0"/>
              <a:cs typeface="Open Sans" panose="020B0606030504020204" pitchFamily="34" charset="0"/>
            </a:endParaRPr>
          </a:p>
        </p:txBody>
      </p:sp>
      <p:cxnSp>
        <p:nvCxnSpPr>
          <p:cNvPr id="9" name="直接箭头连接符 8">
            <a:extLst>
              <a:ext uri="{FF2B5EF4-FFF2-40B4-BE49-F238E27FC236}">
                <a16:creationId xmlns:a16="http://schemas.microsoft.com/office/drawing/2014/main" id="{83DCAD8C-3E94-4BDD-9A7D-213A89BDA714}"/>
              </a:ext>
            </a:extLst>
          </p:cNvPr>
          <p:cNvCxnSpPr>
            <a:cxnSpLocks/>
            <a:stCxn id="8" idx="2"/>
            <a:endCxn id="23" idx="0"/>
          </p:cNvCxnSpPr>
          <p:nvPr/>
        </p:nvCxnSpPr>
        <p:spPr>
          <a:xfrm>
            <a:off x="2054666" y="3615259"/>
            <a:ext cx="521" cy="4591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1416D601-D2D3-498C-B582-E870F2733EB2}"/>
              </a:ext>
            </a:extLst>
          </p:cNvPr>
          <p:cNvSpPr txBox="1"/>
          <p:nvPr/>
        </p:nvSpPr>
        <p:spPr>
          <a:xfrm>
            <a:off x="1402083" y="6126297"/>
            <a:ext cx="1360501" cy="307777"/>
          </a:xfrm>
          <a:prstGeom prst="rect">
            <a:avLst/>
          </a:prstGeom>
          <a:noFill/>
        </p:spPr>
        <p:txBody>
          <a:bodyPr wrap="none" rtlCol="0">
            <a:spAutoFit/>
          </a:bodyPr>
          <a:lstStyle/>
          <a:p>
            <a:r>
              <a:rPr lang="en-US" altLang="zh-CN"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1</a:t>
            </a:r>
            <a:r>
              <a:rPr lang="en-US" altLang="zh-CN" sz="1400" b="1" baseline="30000" dirty="0">
                <a:solidFill>
                  <a:srgbClr val="7030A0"/>
                </a:solidFill>
                <a:latin typeface="Open Sans" panose="020B0606030504020204" pitchFamily="34" charset="0"/>
                <a:ea typeface="Open Sans" panose="020B0606030504020204" pitchFamily="34" charset="0"/>
                <a:cs typeface="Open Sans" panose="020B0606030504020204" pitchFamily="34" charset="0"/>
              </a:rPr>
              <a:t>st</a:t>
            </a:r>
            <a:r>
              <a:rPr lang="en-US" altLang="zh-CN"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 Procedure</a:t>
            </a:r>
            <a:endParaRPr lang="zh-CN" altLang="en-US" sz="1400" b="1" dirty="0">
              <a:solidFill>
                <a:srgbClr val="7030A0"/>
              </a:solidFill>
              <a:latin typeface="Open Sans" panose="020B0606030504020204" pitchFamily="34" charset="0"/>
              <a:cs typeface="Open Sans" panose="020B0606030504020204" pitchFamily="34" charset="0"/>
            </a:endParaRPr>
          </a:p>
        </p:txBody>
      </p:sp>
      <p:cxnSp>
        <p:nvCxnSpPr>
          <p:cNvPr id="11" name="直接箭头连接符 10">
            <a:extLst>
              <a:ext uri="{FF2B5EF4-FFF2-40B4-BE49-F238E27FC236}">
                <a16:creationId xmlns:a16="http://schemas.microsoft.com/office/drawing/2014/main" id="{A8A75922-DE1B-41C8-9FF0-5F2AA2D29C10}"/>
              </a:ext>
            </a:extLst>
          </p:cNvPr>
          <p:cNvCxnSpPr>
            <a:cxnSpLocks/>
            <a:stCxn id="10" idx="0"/>
            <a:endCxn id="25" idx="2"/>
          </p:cNvCxnSpPr>
          <p:nvPr/>
        </p:nvCxnSpPr>
        <p:spPr>
          <a:xfrm flipH="1" flipV="1">
            <a:off x="2080750" y="5809676"/>
            <a:ext cx="1584" cy="316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401C39B5-D603-40FD-8BAF-60538A49835D}"/>
              </a:ext>
            </a:extLst>
          </p:cNvPr>
          <p:cNvSpPr txBox="1"/>
          <p:nvPr/>
        </p:nvSpPr>
        <p:spPr>
          <a:xfrm>
            <a:off x="2620921" y="4816297"/>
            <a:ext cx="762241" cy="369332"/>
          </a:xfrm>
          <a:prstGeom prst="rect">
            <a:avLst/>
          </a:prstGeom>
          <a:noFill/>
        </p:spPr>
        <p:txBody>
          <a:bodyPr wrap="square" rtlCol="0">
            <a:spAutoFit/>
          </a:bodyPr>
          <a:lstStyle/>
          <a:p>
            <a:r>
              <a:rPr lang="en-US" altLang="zh-CN" b="1" dirty="0">
                <a:latin typeface="Open Sans" panose="020B0606030504020204" pitchFamily="34" charset="0"/>
                <a:ea typeface="Open Sans" panose="020B0606030504020204" pitchFamily="34" charset="0"/>
                <a:cs typeface="Open Sans" panose="020B0606030504020204" pitchFamily="34" charset="0"/>
              </a:rPr>
              <a:t>2018</a:t>
            </a:r>
            <a:endParaRPr lang="zh-CN" altLang="en-US" b="1" dirty="0">
              <a:latin typeface="Open Sans" panose="020B0606030504020204" pitchFamily="34" charset="0"/>
              <a:cs typeface="Open Sans" panose="020B0606030504020204" pitchFamily="34" charset="0"/>
            </a:endParaRPr>
          </a:p>
        </p:txBody>
      </p:sp>
      <p:sp>
        <p:nvSpPr>
          <p:cNvPr id="13" name="等腰三角形 12">
            <a:extLst>
              <a:ext uri="{FF2B5EF4-FFF2-40B4-BE49-F238E27FC236}">
                <a16:creationId xmlns:a16="http://schemas.microsoft.com/office/drawing/2014/main" id="{6588FD3B-86D0-4F4B-B001-1C05E677396D}"/>
              </a:ext>
            </a:extLst>
          </p:cNvPr>
          <p:cNvSpPr/>
          <p:nvPr/>
        </p:nvSpPr>
        <p:spPr>
          <a:xfrm>
            <a:off x="2936334" y="4755176"/>
            <a:ext cx="131416" cy="928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7ED7EBA-AF94-4423-B6BE-8E5E551AF211}"/>
              </a:ext>
            </a:extLst>
          </p:cNvPr>
          <p:cNvSpPr txBox="1"/>
          <p:nvPr/>
        </p:nvSpPr>
        <p:spPr>
          <a:xfrm>
            <a:off x="1092070" y="4820353"/>
            <a:ext cx="762241" cy="369332"/>
          </a:xfrm>
          <a:prstGeom prst="rect">
            <a:avLst/>
          </a:prstGeom>
          <a:noFill/>
        </p:spPr>
        <p:txBody>
          <a:bodyPr wrap="square" rtlCol="0">
            <a:spAutoFit/>
          </a:bodyPr>
          <a:lstStyle/>
          <a:p>
            <a:r>
              <a:rPr lang="en-US" altLang="zh-CN" b="1" dirty="0">
                <a:latin typeface="Open Sans" panose="020B0606030504020204" pitchFamily="34" charset="0"/>
                <a:ea typeface="Open Sans" panose="020B0606030504020204" pitchFamily="34" charset="0"/>
                <a:cs typeface="Open Sans" panose="020B0606030504020204" pitchFamily="34" charset="0"/>
              </a:rPr>
              <a:t>2017</a:t>
            </a:r>
            <a:endParaRPr lang="zh-CN" altLang="en-US" b="1" dirty="0">
              <a:latin typeface="Open Sans" panose="020B0606030504020204" pitchFamily="34" charset="0"/>
              <a:cs typeface="Open Sans" panose="020B0606030504020204" pitchFamily="34" charset="0"/>
            </a:endParaRPr>
          </a:p>
        </p:txBody>
      </p:sp>
      <p:sp>
        <p:nvSpPr>
          <p:cNvPr id="15" name="等腰三角形 14">
            <a:extLst>
              <a:ext uri="{FF2B5EF4-FFF2-40B4-BE49-F238E27FC236}">
                <a16:creationId xmlns:a16="http://schemas.microsoft.com/office/drawing/2014/main" id="{0221E562-EDAC-4685-AD08-93AA54C95C2D}"/>
              </a:ext>
            </a:extLst>
          </p:cNvPr>
          <p:cNvSpPr/>
          <p:nvPr/>
        </p:nvSpPr>
        <p:spPr>
          <a:xfrm>
            <a:off x="1407483" y="4759232"/>
            <a:ext cx="131416" cy="928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D912F756-CDA3-4608-B7D1-3E32135658B2}"/>
              </a:ext>
            </a:extLst>
          </p:cNvPr>
          <p:cNvSpPr txBox="1"/>
          <p:nvPr/>
        </p:nvSpPr>
        <p:spPr>
          <a:xfrm>
            <a:off x="5738222" y="4820353"/>
            <a:ext cx="762241" cy="369332"/>
          </a:xfrm>
          <a:prstGeom prst="rect">
            <a:avLst/>
          </a:prstGeom>
          <a:noFill/>
        </p:spPr>
        <p:txBody>
          <a:bodyPr wrap="square" rtlCol="0">
            <a:spAutoFit/>
          </a:bodyPr>
          <a:lstStyle/>
          <a:p>
            <a:r>
              <a:rPr lang="en-US" altLang="zh-CN" b="1" dirty="0">
                <a:latin typeface="Open Sans" panose="020B0606030504020204" pitchFamily="34" charset="0"/>
                <a:ea typeface="Open Sans" panose="020B0606030504020204" pitchFamily="34" charset="0"/>
                <a:cs typeface="Open Sans" panose="020B0606030504020204" pitchFamily="34" charset="0"/>
              </a:rPr>
              <a:t>2020</a:t>
            </a:r>
            <a:endParaRPr lang="zh-CN" altLang="en-US" b="1" dirty="0">
              <a:latin typeface="Open Sans" panose="020B0606030504020204" pitchFamily="34" charset="0"/>
              <a:cs typeface="Open Sans" panose="020B0606030504020204" pitchFamily="34" charset="0"/>
            </a:endParaRPr>
          </a:p>
        </p:txBody>
      </p:sp>
      <p:sp>
        <p:nvSpPr>
          <p:cNvPr id="17" name="等腰三角形 16">
            <a:extLst>
              <a:ext uri="{FF2B5EF4-FFF2-40B4-BE49-F238E27FC236}">
                <a16:creationId xmlns:a16="http://schemas.microsoft.com/office/drawing/2014/main" id="{ABFC7D95-5572-4BDC-9FE6-3057C6D9481F}"/>
              </a:ext>
            </a:extLst>
          </p:cNvPr>
          <p:cNvSpPr/>
          <p:nvPr/>
        </p:nvSpPr>
        <p:spPr>
          <a:xfrm>
            <a:off x="6053635" y="4759232"/>
            <a:ext cx="131416" cy="928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8088E566-9D4E-4563-A532-30FEAEC0481B}"/>
              </a:ext>
            </a:extLst>
          </p:cNvPr>
          <p:cNvSpPr txBox="1"/>
          <p:nvPr/>
        </p:nvSpPr>
        <p:spPr>
          <a:xfrm>
            <a:off x="4209371" y="4824409"/>
            <a:ext cx="762241" cy="369332"/>
          </a:xfrm>
          <a:prstGeom prst="rect">
            <a:avLst/>
          </a:prstGeom>
          <a:noFill/>
        </p:spPr>
        <p:txBody>
          <a:bodyPr wrap="square" rtlCol="0">
            <a:spAutoFit/>
          </a:bodyPr>
          <a:lstStyle/>
          <a:p>
            <a:r>
              <a:rPr lang="en-US" altLang="zh-CN" b="1" dirty="0">
                <a:latin typeface="Open Sans" panose="020B0606030504020204" pitchFamily="34" charset="0"/>
                <a:ea typeface="Open Sans" panose="020B0606030504020204" pitchFamily="34" charset="0"/>
                <a:cs typeface="Open Sans" panose="020B0606030504020204" pitchFamily="34" charset="0"/>
              </a:rPr>
              <a:t>2019</a:t>
            </a:r>
            <a:endParaRPr lang="zh-CN" altLang="en-US" b="1" dirty="0">
              <a:latin typeface="Open Sans" panose="020B0606030504020204" pitchFamily="34" charset="0"/>
              <a:cs typeface="Open Sans" panose="020B0606030504020204" pitchFamily="34" charset="0"/>
            </a:endParaRPr>
          </a:p>
        </p:txBody>
      </p:sp>
      <p:sp>
        <p:nvSpPr>
          <p:cNvPr id="19" name="等腰三角形 18">
            <a:extLst>
              <a:ext uri="{FF2B5EF4-FFF2-40B4-BE49-F238E27FC236}">
                <a16:creationId xmlns:a16="http://schemas.microsoft.com/office/drawing/2014/main" id="{04DEB896-6549-413F-80E6-E685342EAB78}"/>
              </a:ext>
            </a:extLst>
          </p:cNvPr>
          <p:cNvSpPr/>
          <p:nvPr/>
        </p:nvSpPr>
        <p:spPr>
          <a:xfrm>
            <a:off x="4524784" y="4763288"/>
            <a:ext cx="131416" cy="928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01B89A46-25B0-4B9C-A575-297598CF6AB1}"/>
              </a:ext>
            </a:extLst>
          </p:cNvPr>
          <p:cNvSpPr txBox="1"/>
          <p:nvPr/>
        </p:nvSpPr>
        <p:spPr>
          <a:xfrm>
            <a:off x="7260964" y="4827876"/>
            <a:ext cx="762241" cy="369332"/>
          </a:xfrm>
          <a:prstGeom prst="rect">
            <a:avLst/>
          </a:prstGeom>
          <a:noFill/>
        </p:spPr>
        <p:txBody>
          <a:bodyPr wrap="square" rtlCol="0">
            <a:spAutoFit/>
          </a:bodyPr>
          <a:lstStyle/>
          <a:p>
            <a:r>
              <a:rPr lang="en-US" altLang="zh-CN" b="1" dirty="0">
                <a:latin typeface="Open Sans" panose="020B0606030504020204" pitchFamily="34" charset="0"/>
                <a:ea typeface="Open Sans" panose="020B0606030504020204" pitchFamily="34" charset="0"/>
                <a:cs typeface="Open Sans" panose="020B0606030504020204" pitchFamily="34" charset="0"/>
              </a:rPr>
              <a:t>2021</a:t>
            </a:r>
            <a:endParaRPr lang="zh-CN" altLang="en-US" b="1" dirty="0">
              <a:latin typeface="Open Sans" panose="020B0606030504020204" pitchFamily="34" charset="0"/>
              <a:cs typeface="Open Sans" panose="020B0606030504020204" pitchFamily="34" charset="0"/>
            </a:endParaRPr>
          </a:p>
        </p:txBody>
      </p:sp>
      <p:sp>
        <p:nvSpPr>
          <p:cNvPr id="21" name="等腰三角形 20">
            <a:extLst>
              <a:ext uri="{FF2B5EF4-FFF2-40B4-BE49-F238E27FC236}">
                <a16:creationId xmlns:a16="http://schemas.microsoft.com/office/drawing/2014/main" id="{526DEF23-6E0D-4908-A6BC-96640E089BEB}"/>
              </a:ext>
            </a:extLst>
          </p:cNvPr>
          <p:cNvSpPr/>
          <p:nvPr/>
        </p:nvSpPr>
        <p:spPr>
          <a:xfrm>
            <a:off x="7576377" y="4766755"/>
            <a:ext cx="131416" cy="928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A54E940E-2485-44B1-ACD3-F62653A723F3}"/>
              </a:ext>
            </a:extLst>
          </p:cNvPr>
          <p:cNvSpPr/>
          <p:nvPr/>
        </p:nvSpPr>
        <p:spPr>
          <a:xfrm rot="10800000">
            <a:off x="1988960" y="4578682"/>
            <a:ext cx="131416" cy="92870"/>
          </a:xfrm>
          <a:prstGeom prst="triangl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EA95EFD7-904A-4B30-8861-51DD18392E61}"/>
              </a:ext>
            </a:extLst>
          </p:cNvPr>
          <p:cNvSpPr txBox="1"/>
          <p:nvPr/>
        </p:nvSpPr>
        <p:spPr>
          <a:xfrm>
            <a:off x="1723792" y="4074363"/>
            <a:ext cx="662790" cy="523220"/>
          </a:xfrm>
          <a:prstGeom prst="rect">
            <a:avLst/>
          </a:prstGeom>
          <a:noFill/>
        </p:spPr>
        <p:txBody>
          <a:bodyPr wrap="square" rtlCol="0">
            <a:spAutoFit/>
          </a:bodyPr>
          <a:lstStyle/>
          <a:p>
            <a:pPr algn="ctr"/>
            <a:r>
              <a:rPr lang="en-US" altLang="zh-CN" sz="1400" b="1" i="1" dirty="0">
                <a:solidFill>
                  <a:srgbClr val="0070C0"/>
                </a:solidFill>
                <a:latin typeface="Open Sans" panose="020B0606030504020204" pitchFamily="34" charset="0"/>
                <a:cs typeface="Open Sans" panose="020B0606030504020204" pitchFamily="34" charset="0"/>
              </a:rPr>
              <a:t>9971</a:t>
            </a:r>
          </a:p>
          <a:p>
            <a:pPr algn="ctr"/>
            <a:r>
              <a:rPr lang="en-US" altLang="zh-CN" sz="1400" b="1" i="1" dirty="0">
                <a:solidFill>
                  <a:srgbClr val="0070C0"/>
                </a:solidFill>
                <a:latin typeface="Open Sans" panose="020B0606030504020204" pitchFamily="34" charset="0"/>
                <a:cs typeface="Open Sans" panose="020B0606030504020204" pitchFamily="34" charset="0"/>
              </a:rPr>
              <a:t>4400</a:t>
            </a:r>
            <a:endParaRPr lang="zh-CN" altLang="en-US" sz="1400" b="1" i="1" dirty="0">
              <a:solidFill>
                <a:srgbClr val="0070C0"/>
              </a:solidFill>
              <a:latin typeface="Open Sans" panose="020B0606030504020204" pitchFamily="34" charset="0"/>
              <a:cs typeface="Open Sans" panose="020B0606030504020204" pitchFamily="34" charset="0"/>
            </a:endParaRPr>
          </a:p>
        </p:txBody>
      </p:sp>
      <p:sp>
        <p:nvSpPr>
          <p:cNvPr id="24" name="等腰三角形 23">
            <a:extLst>
              <a:ext uri="{FF2B5EF4-FFF2-40B4-BE49-F238E27FC236}">
                <a16:creationId xmlns:a16="http://schemas.microsoft.com/office/drawing/2014/main" id="{88A17B48-B342-4085-8772-964D8AB878E6}"/>
              </a:ext>
            </a:extLst>
          </p:cNvPr>
          <p:cNvSpPr/>
          <p:nvPr/>
        </p:nvSpPr>
        <p:spPr>
          <a:xfrm>
            <a:off x="2021221" y="4762699"/>
            <a:ext cx="131416" cy="92870"/>
          </a:xfrm>
          <a:prstGeom prst="triangl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F592E0A3-27C9-448C-8E14-4C5983A4017D}"/>
              </a:ext>
            </a:extLst>
          </p:cNvPr>
          <p:cNvSpPr txBox="1"/>
          <p:nvPr/>
        </p:nvSpPr>
        <p:spPr>
          <a:xfrm>
            <a:off x="1697199" y="4855569"/>
            <a:ext cx="767101" cy="954107"/>
          </a:xfrm>
          <a:prstGeom prst="rect">
            <a:avLst/>
          </a:prstGeom>
          <a:noFill/>
        </p:spPr>
        <p:txBody>
          <a:bodyPr wrap="square" rtlCol="0">
            <a:spAutoFit/>
          </a:bodyPr>
          <a:lstStyle/>
          <a:p>
            <a:pPr algn="ctr"/>
            <a:r>
              <a:rPr lang="en-US" altLang="zh-CN" sz="1400" b="1" i="1" dirty="0">
                <a:solidFill>
                  <a:srgbClr val="0070C0"/>
                </a:solidFill>
                <a:latin typeface="Open Sans" panose="020B0606030504020204" pitchFamily="34" charset="0"/>
                <a:ea typeface="Open Sans" panose="020B0606030504020204" pitchFamily="34" charset="0"/>
                <a:cs typeface="Open Sans" panose="020B0606030504020204" pitchFamily="34" charset="0"/>
              </a:rPr>
              <a:t>3950</a:t>
            </a:r>
          </a:p>
          <a:p>
            <a:pPr algn="ctr"/>
            <a:r>
              <a:rPr lang="en-US" altLang="zh-CN" sz="1400" b="1" i="1" dirty="0">
                <a:solidFill>
                  <a:srgbClr val="0070C0"/>
                </a:solidFill>
                <a:latin typeface="Open Sans" panose="020B0606030504020204" pitchFamily="34" charset="0"/>
                <a:cs typeface="Open Sans" panose="020B0606030504020204" pitchFamily="34" charset="0"/>
              </a:rPr>
              <a:t>3818</a:t>
            </a:r>
          </a:p>
          <a:p>
            <a:pPr algn="ctr"/>
            <a:r>
              <a:rPr lang="en-US" altLang="zh-CN" sz="1400" b="1" i="1" dirty="0">
                <a:solidFill>
                  <a:srgbClr val="0070C0"/>
                </a:solidFill>
                <a:latin typeface="Open Sans" panose="020B0606030504020204" pitchFamily="34" charset="0"/>
                <a:cs typeface="Open Sans" panose="020B0606030504020204" pitchFamily="34" charset="0"/>
              </a:rPr>
              <a:t>9904</a:t>
            </a:r>
          </a:p>
          <a:p>
            <a:pPr algn="ctr"/>
            <a:r>
              <a:rPr lang="en-US" altLang="zh-CN" sz="1400" b="1" i="1" dirty="0">
                <a:solidFill>
                  <a:srgbClr val="0070C0"/>
                </a:solidFill>
                <a:latin typeface="Open Sans" panose="020B0606030504020204" pitchFamily="34" charset="0"/>
                <a:cs typeface="Open Sans" panose="020B0606030504020204" pitchFamily="34" charset="0"/>
              </a:rPr>
              <a:t>0044</a:t>
            </a:r>
            <a:endParaRPr lang="zh-CN" altLang="en-US" sz="1400" b="1" i="1" dirty="0">
              <a:solidFill>
                <a:srgbClr val="0070C0"/>
              </a:solidFill>
              <a:latin typeface="Open Sans" panose="020B0606030504020204" pitchFamily="34" charset="0"/>
              <a:cs typeface="Open Sans" panose="020B0606030504020204" pitchFamily="34" charset="0"/>
            </a:endParaRPr>
          </a:p>
        </p:txBody>
      </p:sp>
      <p:sp>
        <p:nvSpPr>
          <p:cNvPr id="26" name="文本框 25">
            <a:extLst>
              <a:ext uri="{FF2B5EF4-FFF2-40B4-BE49-F238E27FC236}">
                <a16:creationId xmlns:a16="http://schemas.microsoft.com/office/drawing/2014/main" id="{30B902FB-8C73-4BD9-9DDA-F1A66EBD071C}"/>
              </a:ext>
            </a:extLst>
          </p:cNvPr>
          <p:cNvSpPr txBox="1"/>
          <p:nvPr/>
        </p:nvSpPr>
        <p:spPr>
          <a:xfrm>
            <a:off x="8047030" y="4848583"/>
            <a:ext cx="1211191" cy="369332"/>
          </a:xfrm>
          <a:prstGeom prst="rect">
            <a:avLst/>
          </a:prstGeom>
          <a:noFill/>
        </p:spPr>
        <p:txBody>
          <a:bodyPr wrap="square" rtlCol="0">
            <a:spAutoFit/>
          </a:bodyPr>
          <a:lstStyle/>
          <a:p>
            <a:r>
              <a:rPr lang="en-US" altLang="zh-CN" b="1" dirty="0">
                <a:latin typeface="Open Sans" panose="020B0606030504020204" pitchFamily="34" charset="0"/>
                <a:ea typeface="Open Sans" panose="020B0606030504020204" pitchFamily="34" charset="0"/>
                <a:cs typeface="Open Sans" panose="020B0606030504020204" pitchFamily="34" charset="0"/>
              </a:rPr>
              <a:t>Timeline</a:t>
            </a:r>
            <a:endParaRPr lang="zh-CN" altLang="en-US" b="1" dirty="0">
              <a:latin typeface="Open Sans" panose="020B0606030504020204" pitchFamily="34" charset="0"/>
              <a:cs typeface="Open Sans" panose="020B0606030504020204" pitchFamily="34" charset="0"/>
            </a:endParaRPr>
          </a:p>
        </p:txBody>
      </p:sp>
      <p:sp>
        <p:nvSpPr>
          <p:cNvPr id="27" name="文本框 26">
            <a:extLst>
              <a:ext uri="{FF2B5EF4-FFF2-40B4-BE49-F238E27FC236}">
                <a16:creationId xmlns:a16="http://schemas.microsoft.com/office/drawing/2014/main" id="{9353D95F-5E0C-4486-86F1-C2F34E171BA8}"/>
              </a:ext>
            </a:extLst>
          </p:cNvPr>
          <p:cNvSpPr txBox="1"/>
          <p:nvPr/>
        </p:nvSpPr>
        <p:spPr>
          <a:xfrm>
            <a:off x="2981909" y="3307482"/>
            <a:ext cx="1348446" cy="307777"/>
          </a:xfrm>
          <a:prstGeom prst="rect">
            <a:avLst/>
          </a:prstGeom>
          <a:noFill/>
        </p:spPr>
        <p:txBody>
          <a:bodyPr wrap="none" rtlCol="0">
            <a:spAutoFit/>
          </a:bodyPr>
          <a:lstStyle/>
          <a:p>
            <a:r>
              <a:rPr lang="en-US" altLang="zh-CN"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2</a:t>
            </a:r>
            <a:r>
              <a:rPr lang="en-US" altLang="zh-CN" sz="1400" b="1" baseline="30000" dirty="0">
                <a:solidFill>
                  <a:srgbClr val="7030A0"/>
                </a:solidFill>
                <a:latin typeface="Open Sans" panose="020B0606030504020204" pitchFamily="34" charset="0"/>
                <a:ea typeface="Open Sans" panose="020B0606030504020204" pitchFamily="34" charset="0"/>
                <a:cs typeface="Open Sans" panose="020B0606030504020204" pitchFamily="34" charset="0"/>
              </a:rPr>
              <a:t>nd</a:t>
            </a:r>
            <a:r>
              <a:rPr lang="en-US" altLang="zh-CN"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 Diagnosis</a:t>
            </a:r>
            <a:endParaRPr lang="zh-CN" altLang="en-US" sz="1400" b="1" dirty="0">
              <a:solidFill>
                <a:srgbClr val="7030A0"/>
              </a:solidFill>
              <a:latin typeface="Open Sans" panose="020B0606030504020204" pitchFamily="34" charset="0"/>
              <a:cs typeface="Open Sans" panose="020B0606030504020204" pitchFamily="34" charset="0"/>
            </a:endParaRPr>
          </a:p>
        </p:txBody>
      </p:sp>
      <p:cxnSp>
        <p:nvCxnSpPr>
          <p:cNvPr id="28" name="直接箭头连接符 27">
            <a:extLst>
              <a:ext uri="{FF2B5EF4-FFF2-40B4-BE49-F238E27FC236}">
                <a16:creationId xmlns:a16="http://schemas.microsoft.com/office/drawing/2014/main" id="{9D310C2C-F124-4101-A7AA-F26C431818AB}"/>
              </a:ext>
            </a:extLst>
          </p:cNvPr>
          <p:cNvCxnSpPr>
            <a:cxnSpLocks/>
            <a:stCxn id="27" idx="2"/>
            <a:endCxn id="32" idx="0"/>
          </p:cNvCxnSpPr>
          <p:nvPr/>
        </p:nvCxnSpPr>
        <p:spPr>
          <a:xfrm>
            <a:off x="3656132" y="3615259"/>
            <a:ext cx="0" cy="226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FC436EF0-C896-4A50-BAAC-A7F388CA992F}"/>
              </a:ext>
            </a:extLst>
          </p:cNvPr>
          <p:cNvSpPr txBox="1"/>
          <p:nvPr/>
        </p:nvSpPr>
        <p:spPr>
          <a:xfrm>
            <a:off x="2963259" y="6239593"/>
            <a:ext cx="1450269" cy="307777"/>
          </a:xfrm>
          <a:prstGeom prst="rect">
            <a:avLst/>
          </a:prstGeom>
          <a:noFill/>
        </p:spPr>
        <p:txBody>
          <a:bodyPr wrap="none" rtlCol="0">
            <a:spAutoFit/>
          </a:bodyPr>
          <a:lstStyle/>
          <a:p>
            <a:r>
              <a:rPr lang="en-US" altLang="zh-CN"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2</a:t>
            </a:r>
            <a:r>
              <a:rPr lang="en-US" altLang="zh-CN" sz="1400" b="1" baseline="30000" dirty="0">
                <a:solidFill>
                  <a:srgbClr val="7030A0"/>
                </a:solidFill>
                <a:latin typeface="Open Sans" panose="020B0606030504020204" pitchFamily="34" charset="0"/>
                <a:ea typeface="Open Sans" panose="020B0606030504020204" pitchFamily="34" charset="0"/>
                <a:cs typeface="Open Sans" panose="020B0606030504020204" pitchFamily="34" charset="0"/>
              </a:rPr>
              <a:t>nd</a:t>
            </a:r>
            <a:r>
              <a:rPr lang="en-US" altLang="zh-CN"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 Procedure</a:t>
            </a:r>
            <a:endParaRPr lang="zh-CN" altLang="en-US" sz="1400" b="1" dirty="0">
              <a:solidFill>
                <a:srgbClr val="7030A0"/>
              </a:solidFill>
              <a:latin typeface="Open Sans" panose="020B0606030504020204" pitchFamily="34" charset="0"/>
              <a:cs typeface="Open Sans" panose="020B0606030504020204" pitchFamily="34" charset="0"/>
            </a:endParaRPr>
          </a:p>
        </p:txBody>
      </p:sp>
      <p:cxnSp>
        <p:nvCxnSpPr>
          <p:cNvPr id="30" name="直接箭头连接符 29">
            <a:extLst>
              <a:ext uri="{FF2B5EF4-FFF2-40B4-BE49-F238E27FC236}">
                <a16:creationId xmlns:a16="http://schemas.microsoft.com/office/drawing/2014/main" id="{5FC47775-18D7-4510-8110-9DF5B207BA95}"/>
              </a:ext>
            </a:extLst>
          </p:cNvPr>
          <p:cNvCxnSpPr>
            <a:cxnSpLocks/>
            <a:stCxn id="29" idx="0"/>
            <a:endCxn id="34" idx="2"/>
          </p:cNvCxnSpPr>
          <p:nvPr/>
        </p:nvCxnSpPr>
        <p:spPr>
          <a:xfrm flipV="1">
            <a:off x="3688394" y="6031691"/>
            <a:ext cx="0" cy="207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等腰三角形 30">
            <a:extLst>
              <a:ext uri="{FF2B5EF4-FFF2-40B4-BE49-F238E27FC236}">
                <a16:creationId xmlns:a16="http://schemas.microsoft.com/office/drawing/2014/main" id="{E1A48B39-D480-41E9-97E5-19DC20E6A9C3}"/>
              </a:ext>
            </a:extLst>
          </p:cNvPr>
          <p:cNvSpPr/>
          <p:nvPr/>
        </p:nvSpPr>
        <p:spPr>
          <a:xfrm rot="10800000">
            <a:off x="3590425" y="4585253"/>
            <a:ext cx="131416" cy="92870"/>
          </a:xfrm>
          <a:prstGeom prst="triangl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5E1490E1-AC4F-4462-9F29-89543FB3D90E}"/>
              </a:ext>
            </a:extLst>
          </p:cNvPr>
          <p:cNvSpPr txBox="1"/>
          <p:nvPr/>
        </p:nvSpPr>
        <p:spPr>
          <a:xfrm>
            <a:off x="3295349" y="3841663"/>
            <a:ext cx="721565" cy="738664"/>
          </a:xfrm>
          <a:prstGeom prst="rect">
            <a:avLst/>
          </a:prstGeom>
          <a:noFill/>
        </p:spPr>
        <p:txBody>
          <a:bodyPr wrap="square" rtlCol="0">
            <a:spAutoFit/>
          </a:bodyPr>
          <a:lstStyle/>
          <a:p>
            <a:pPr algn="ctr"/>
            <a:r>
              <a:rPr lang="en-US" altLang="zh-CN" sz="1400" b="1" i="1" dirty="0">
                <a:solidFill>
                  <a:srgbClr val="0070C0"/>
                </a:solidFill>
                <a:latin typeface="Open Sans" panose="020B0606030504020204" pitchFamily="34" charset="0"/>
                <a:ea typeface="Open Sans" panose="020B0606030504020204" pitchFamily="34" charset="0"/>
                <a:cs typeface="Open Sans" panose="020B0606030504020204" pitchFamily="34" charset="0"/>
              </a:rPr>
              <a:t>56983</a:t>
            </a:r>
          </a:p>
          <a:p>
            <a:pPr algn="ctr"/>
            <a:r>
              <a:rPr lang="en-US" altLang="zh-CN" sz="1400" b="1" i="1" dirty="0">
                <a:solidFill>
                  <a:srgbClr val="0070C0"/>
                </a:solidFill>
                <a:latin typeface="Open Sans" panose="020B0606030504020204" pitchFamily="34" charset="0"/>
                <a:ea typeface="Open Sans" panose="020B0606030504020204" pitchFamily="34" charset="0"/>
                <a:cs typeface="Open Sans" panose="020B0606030504020204" pitchFamily="34" charset="0"/>
              </a:rPr>
              <a:t>56089</a:t>
            </a:r>
          </a:p>
          <a:p>
            <a:pPr algn="ctr"/>
            <a:r>
              <a:rPr lang="en-US" altLang="zh-CN" sz="1400" b="1" i="1" dirty="0">
                <a:solidFill>
                  <a:srgbClr val="0070C0"/>
                </a:solidFill>
                <a:latin typeface="Open Sans" panose="020B0606030504020204" pitchFamily="34" charset="0"/>
                <a:ea typeface="Open Sans" panose="020B0606030504020204" pitchFamily="34" charset="0"/>
                <a:cs typeface="Open Sans" panose="020B0606030504020204" pitchFamily="34" charset="0"/>
              </a:rPr>
              <a:t>49121</a:t>
            </a:r>
            <a:endParaRPr lang="zh-CN" altLang="en-US" sz="1400" b="1" i="1" dirty="0">
              <a:solidFill>
                <a:srgbClr val="0070C0"/>
              </a:solidFill>
              <a:latin typeface="Open Sans" panose="020B0606030504020204" pitchFamily="34" charset="0"/>
              <a:cs typeface="Open Sans" panose="020B0606030504020204" pitchFamily="34" charset="0"/>
            </a:endParaRPr>
          </a:p>
        </p:txBody>
      </p:sp>
      <p:sp>
        <p:nvSpPr>
          <p:cNvPr id="33" name="等腰三角形 32">
            <a:extLst>
              <a:ext uri="{FF2B5EF4-FFF2-40B4-BE49-F238E27FC236}">
                <a16:creationId xmlns:a16="http://schemas.microsoft.com/office/drawing/2014/main" id="{7DA1508D-7461-4F50-844F-33CC25EEFFFE}"/>
              </a:ext>
            </a:extLst>
          </p:cNvPr>
          <p:cNvSpPr/>
          <p:nvPr/>
        </p:nvSpPr>
        <p:spPr>
          <a:xfrm>
            <a:off x="3622686" y="4769270"/>
            <a:ext cx="131416" cy="92870"/>
          </a:xfrm>
          <a:prstGeom prst="triangl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F42B1A90-E648-4B09-ABEA-8B7AD6F6082A}"/>
              </a:ext>
            </a:extLst>
          </p:cNvPr>
          <p:cNvSpPr txBox="1"/>
          <p:nvPr/>
        </p:nvSpPr>
        <p:spPr>
          <a:xfrm>
            <a:off x="3328256" y="4862140"/>
            <a:ext cx="720276" cy="1169551"/>
          </a:xfrm>
          <a:prstGeom prst="rect">
            <a:avLst/>
          </a:prstGeom>
          <a:noFill/>
        </p:spPr>
        <p:txBody>
          <a:bodyPr wrap="square" rtlCol="0">
            <a:spAutoFit/>
          </a:bodyPr>
          <a:lstStyle/>
          <a:p>
            <a:pPr algn="ctr"/>
            <a:r>
              <a:rPr lang="en-US" altLang="zh-CN" sz="1400" b="1" i="1" dirty="0">
                <a:solidFill>
                  <a:srgbClr val="0070C0"/>
                </a:solidFill>
                <a:latin typeface="Open Sans" panose="020B0606030504020204" pitchFamily="34" charset="0"/>
                <a:ea typeface="Open Sans" panose="020B0606030504020204" pitchFamily="34" charset="0"/>
                <a:cs typeface="Open Sans" panose="020B0606030504020204" pitchFamily="34" charset="0"/>
              </a:rPr>
              <a:t>4573</a:t>
            </a:r>
          </a:p>
          <a:p>
            <a:pPr algn="ctr"/>
            <a:r>
              <a:rPr lang="en-US" altLang="zh-CN" sz="1400" b="1" i="1" dirty="0">
                <a:solidFill>
                  <a:srgbClr val="0070C0"/>
                </a:solidFill>
                <a:latin typeface="Open Sans" panose="020B0606030504020204" pitchFamily="34" charset="0"/>
                <a:cs typeface="Open Sans" panose="020B0606030504020204" pitchFamily="34" charset="0"/>
              </a:rPr>
              <a:t>311</a:t>
            </a:r>
          </a:p>
          <a:p>
            <a:pPr algn="ctr"/>
            <a:r>
              <a:rPr lang="en-US" altLang="zh-CN" sz="1400" b="1" i="1" dirty="0">
                <a:solidFill>
                  <a:srgbClr val="0070C0"/>
                </a:solidFill>
                <a:latin typeface="Open Sans" panose="020B0606030504020204" pitchFamily="34" charset="0"/>
                <a:cs typeface="Open Sans" panose="020B0606030504020204" pitchFamily="34" charset="0"/>
              </a:rPr>
              <a:t>4621</a:t>
            </a:r>
          </a:p>
          <a:p>
            <a:pPr algn="ctr"/>
            <a:r>
              <a:rPr lang="en-US" altLang="zh-CN" sz="1400" b="1" i="1" dirty="0">
                <a:solidFill>
                  <a:srgbClr val="0070C0"/>
                </a:solidFill>
                <a:latin typeface="Open Sans" panose="020B0606030504020204" pitchFamily="34" charset="0"/>
                <a:cs typeface="Open Sans" panose="020B0606030504020204" pitchFamily="34" charset="0"/>
              </a:rPr>
              <a:t>5472</a:t>
            </a:r>
          </a:p>
          <a:p>
            <a:pPr algn="ctr"/>
            <a:r>
              <a:rPr lang="en-US" altLang="zh-CN" sz="1400" b="1" i="1" dirty="0">
                <a:solidFill>
                  <a:srgbClr val="0070C0"/>
                </a:solidFill>
                <a:latin typeface="Open Sans" panose="020B0606030504020204" pitchFamily="34" charset="0"/>
                <a:cs typeface="Open Sans" panose="020B0606030504020204" pitchFamily="34" charset="0"/>
              </a:rPr>
              <a:t>3323</a:t>
            </a:r>
            <a:endParaRPr lang="zh-CN" altLang="en-US" sz="1400" b="1" i="1" dirty="0">
              <a:solidFill>
                <a:srgbClr val="0070C0"/>
              </a:solidFill>
              <a:latin typeface="Open Sans" panose="020B0606030504020204" pitchFamily="34" charset="0"/>
              <a:cs typeface="Open Sans" panose="020B0606030504020204" pitchFamily="34" charset="0"/>
            </a:endParaRPr>
          </a:p>
        </p:txBody>
      </p:sp>
      <p:sp>
        <p:nvSpPr>
          <p:cNvPr id="35" name="文本框 34">
            <a:extLst>
              <a:ext uri="{FF2B5EF4-FFF2-40B4-BE49-F238E27FC236}">
                <a16:creationId xmlns:a16="http://schemas.microsoft.com/office/drawing/2014/main" id="{F6BD7197-44FD-4B7F-9ACC-5570A6D22F15}"/>
              </a:ext>
            </a:extLst>
          </p:cNvPr>
          <p:cNvSpPr txBox="1"/>
          <p:nvPr/>
        </p:nvSpPr>
        <p:spPr>
          <a:xfrm>
            <a:off x="5892601" y="3184283"/>
            <a:ext cx="1368516" cy="307777"/>
          </a:xfrm>
          <a:prstGeom prst="rect">
            <a:avLst/>
          </a:prstGeom>
          <a:noFill/>
        </p:spPr>
        <p:txBody>
          <a:bodyPr wrap="none" rtlCol="0">
            <a:spAutoFit/>
          </a:bodyPr>
          <a:lstStyle/>
          <a:p>
            <a:r>
              <a:rPr lang="en-US" altLang="zh-CN"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3</a:t>
            </a:r>
            <a:r>
              <a:rPr lang="en-US" altLang="zh-CN" sz="1400" b="1" baseline="30000" dirty="0">
                <a:solidFill>
                  <a:srgbClr val="7030A0"/>
                </a:solidFill>
                <a:latin typeface="Open Sans" panose="020B0606030504020204" pitchFamily="34" charset="0"/>
                <a:ea typeface="Open Sans" panose="020B0606030504020204" pitchFamily="34" charset="0"/>
                <a:cs typeface="Open Sans" panose="020B0606030504020204" pitchFamily="34" charset="0"/>
              </a:rPr>
              <a:t>rd</a:t>
            </a:r>
            <a:r>
              <a:rPr lang="en-US" altLang="zh-CN"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 Diagnosis</a:t>
            </a:r>
            <a:endParaRPr lang="zh-CN" altLang="en-US" sz="1400" b="1" dirty="0">
              <a:solidFill>
                <a:srgbClr val="7030A0"/>
              </a:solidFill>
              <a:latin typeface="Open Sans" panose="020B0606030504020204" pitchFamily="34" charset="0"/>
              <a:cs typeface="Open Sans" panose="020B0606030504020204" pitchFamily="34" charset="0"/>
            </a:endParaRPr>
          </a:p>
        </p:txBody>
      </p:sp>
      <p:cxnSp>
        <p:nvCxnSpPr>
          <p:cNvPr id="36" name="直接箭头连接符 35">
            <a:extLst>
              <a:ext uri="{FF2B5EF4-FFF2-40B4-BE49-F238E27FC236}">
                <a16:creationId xmlns:a16="http://schemas.microsoft.com/office/drawing/2014/main" id="{4EA3B5A6-4B24-4FB7-B991-B9D4957D398E}"/>
              </a:ext>
            </a:extLst>
          </p:cNvPr>
          <p:cNvCxnSpPr>
            <a:cxnSpLocks/>
            <a:stCxn id="35" idx="2"/>
            <a:endCxn id="40" idx="0"/>
          </p:cNvCxnSpPr>
          <p:nvPr/>
        </p:nvCxnSpPr>
        <p:spPr>
          <a:xfrm>
            <a:off x="6576859" y="3492060"/>
            <a:ext cx="0" cy="162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4F1467FD-084F-49F8-8D6D-A4C999ADA0EA}"/>
              </a:ext>
            </a:extLst>
          </p:cNvPr>
          <p:cNvSpPr txBox="1"/>
          <p:nvPr/>
        </p:nvSpPr>
        <p:spPr>
          <a:xfrm>
            <a:off x="5926635" y="5757414"/>
            <a:ext cx="1423851" cy="307777"/>
          </a:xfrm>
          <a:prstGeom prst="rect">
            <a:avLst/>
          </a:prstGeom>
          <a:noFill/>
        </p:spPr>
        <p:txBody>
          <a:bodyPr wrap="none" rtlCol="0">
            <a:spAutoFit/>
          </a:bodyPr>
          <a:lstStyle/>
          <a:p>
            <a:r>
              <a:rPr lang="en-US" altLang="zh-CN"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3</a:t>
            </a:r>
            <a:r>
              <a:rPr lang="en-US" altLang="zh-CN" sz="1400" b="1" baseline="30000" dirty="0">
                <a:solidFill>
                  <a:srgbClr val="7030A0"/>
                </a:solidFill>
                <a:latin typeface="Open Sans" panose="020B0606030504020204" pitchFamily="34" charset="0"/>
                <a:ea typeface="Open Sans" panose="020B0606030504020204" pitchFamily="34" charset="0"/>
                <a:cs typeface="Open Sans" panose="020B0606030504020204" pitchFamily="34" charset="0"/>
              </a:rPr>
              <a:t>rd</a:t>
            </a:r>
            <a:r>
              <a:rPr lang="en-US" altLang="zh-CN"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 Procedure</a:t>
            </a:r>
            <a:endParaRPr lang="zh-CN" altLang="en-US" sz="1400" b="1" dirty="0">
              <a:solidFill>
                <a:srgbClr val="7030A0"/>
              </a:solidFill>
              <a:latin typeface="Open Sans" panose="020B0606030504020204" pitchFamily="34" charset="0"/>
              <a:cs typeface="Open Sans" panose="020B0606030504020204" pitchFamily="34" charset="0"/>
            </a:endParaRPr>
          </a:p>
        </p:txBody>
      </p:sp>
      <p:cxnSp>
        <p:nvCxnSpPr>
          <p:cNvPr id="38" name="直接箭头连接符 37">
            <a:extLst>
              <a:ext uri="{FF2B5EF4-FFF2-40B4-BE49-F238E27FC236}">
                <a16:creationId xmlns:a16="http://schemas.microsoft.com/office/drawing/2014/main" id="{4D2CB985-743C-4C10-822D-F95EA4ABBE69}"/>
              </a:ext>
            </a:extLst>
          </p:cNvPr>
          <p:cNvCxnSpPr>
            <a:cxnSpLocks/>
            <a:stCxn id="37" idx="0"/>
            <a:endCxn id="42" idx="2"/>
          </p:cNvCxnSpPr>
          <p:nvPr/>
        </p:nvCxnSpPr>
        <p:spPr>
          <a:xfrm flipV="1">
            <a:off x="6638561" y="5407883"/>
            <a:ext cx="0" cy="349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等腰三角形 38">
            <a:extLst>
              <a:ext uri="{FF2B5EF4-FFF2-40B4-BE49-F238E27FC236}">
                <a16:creationId xmlns:a16="http://schemas.microsoft.com/office/drawing/2014/main" id="{60421ED6-3176-45BB-B24D-D3F722F320CB}"/>
              </a:ext>
            </a:extLst>
          </p:cNvPr>
          <p:cNvSpPr/>
          <p:nvPr/>
        </p:nvSpPr>
        <p:spPr>
          <a:xfrm rot="10800000">
            <a:off x="6525463" y="4608067"/>
            <a:ext cx="131416" cy="92870"/>
          </a:xfrm>
          <a:prstGeom prst="triangl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C6311BA6-0B63-40E7-83C9-A493194882C4}"/>
              </a:ext>
            </a:extLst>
          </p:cNvPr>
          <p:cNvSpPr txBox="1"/>
          <p:nvPr/>
        </p:nvSpPr>
        <p:spPr>
          <a:xfrm>
            <a:off x="6053635" y="3654690"/>
            <a:ext cx="1046448" cy="954107"/>
          </a:xfrm>
          <a:prstGeom prst="rect">
            <a:avLst/>
          </a:prstGeom>
          <a:noFill/>
        </p:spPr>
        <p:txBody>
          <a:bodyPr wrap="square" rtlCol="0">
            <a:spAutoFit/>
          </a:bodyPr>
          <a:lstStyle/>
          <a:p>
            <a:pPr algn="ctr"/>
            <a:r>
              <a:rPr lang="en-US" altLang="zh-CN" sz="1400" b="1" i="1" dirty="0">
                <a:solidFill>
                  <a:srgbClr val="0070C0"/>
                </a:solidFill>
                <a:latin typeface="Open Sans" panose="020B0606030504020204" pitchFamily="34" charset="0"/>
                <a:cs typeface="Open Sans" panose="020B0606030504020204" pitchFamily="34" charset="0"/>
              </a:rPr>
              <a:t>99812</a:t>
            </a:r>
          </a:p>
          <a:p>
            <a:pPr algn="ctr"/>
            <a:r>
              <a:rPr lang="en-US" altLang="zh-CN" sz="1400" b="1" i="1" dirty="0">
                <a:solidFill>
                  <a:srgbClr val="0070C0"/>
                </a:solidFill>
                <a:latin typeface="Open Sans" panose="020B0606030504020204" pitchFamily="34" charset="0"/>
                <a:cs typeface="Open Sans" panose="020B0606030504020204" pitchFamily="34" charset="0"/>
              </a:rPr>
              <a:t>436</a:t>
            </a:r>
          </a:p>
          <a:p>
            <a:pPr algn="ctr"/>
            <a:r>
              <a:rPr lang="en-US" altLang="zh-CN" sz="1400" b="1" i="1" dirty="0">
                <a:solidFill>
                  <a:srgbClr val="0070C0"/>
                </a:solidFill>
                <a:latin typeface="Open Sans" panose="020B0606030504020204" pitchFamily="34" charset="0"/>
                <a:cs typeface="Open Sans" panose="020B0606030504020204" pitchFamily="34" charset="0"/>
              </a:rPr>
              <a:t>43320</a:t>
            </a:r>
          </a:p>
          <a:p>
            <a:pPr algn="ctr"/>
            <a:r>
              <a:rPr lang="en-US" altLang="zh-CN" sz="1400" b="1" i="1" dirty="0">
                <a:solidFill>
                  <a:srgbClr val="0070C0"/>
                </a:solidFill>
                <a:latin typeface="Open Sans" panose="020B0606030504020204" pitchFamily="34" charset="0"/>
                <a:cs typeface="Open Sans" panose="020B0606030504020204" pitchFamily="34" charset="0"/>
              </a:rPr>
              <a:t>4019</a:t>
            </a:r>
          </a:p>
        </p:txBody>
      </p:sp>
      <p:sp>
        <p:nvSpPr>
          <p:cNvPr id="41" name="等腰三角形 40">
            <a:extLst>
              <a:ext uri="{FF2B5EF4-FFF2-40B4-BE49-F238E27FC236}">
                <a16:creationId xmlns:a16="http://schemas.microsoft.com/office/drawing/2014/main" id="{1BB0A5A4-B186-49E0-B0FC-AE968B74258B}"/>
              </a:ext>
            </a:extLst>
          </p:cNvPr>
          <p:cNvSpPr/>
          <p:nvPr/>
        </p:nvSpPr>
        <p:spPr>
          <a:xfrm>
            <a:off x="6557724" y="4792084"/>
            <a:ext cx="131416" cy="92870"/>
          </a:xfrm>
          <a:prstGeom prst="triangl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2" name="文本框 41">
            <a:extLst>
              <a:ext uri="{FF2B5EF4-FFF2-40B4-BE49-F238E27FC236}">
                <a16:creationId xmlns:a16="http://schemas.microsoft.com/office/drawing/2014/main" id="{A7765926-0B6A-463D-9164-70345EC004F4}"/>
              </a:ext>
            </a:extLst>
          </p:cNvPr>
          <p:cNvSpPr txBox="1"/>
          <p:nvPr/>
        </p:nvSpPr>
        <p:spPr>
          <a:xfrm>
            <a:off x="6310349" y="4884663"/>
            <a:ext cx="656423" cy="523220"/>
          </a:xfrm>
          <a:prstGeom prst="rect">
            <a:avLst/>
          </a:prstGeom>
          <a:noFill/>
        </p:spPr>
        <p:txBody>
          <a:bodyPr wrap="square" rtlCol="0">
            <a:spAutoFit/>
          </a:bodyPr>
          <a:lstStyle/>
          <a:p>
            <a:pPr algn="ctr"/>
            <a:r>
              <a:rPr lang="en-US" altLang="zh-CN" sz="1400" b="1" i="1" dirty="0">
                <a:solidFill>
                  <a:srgbClr val="0070C0"/>
                </a:solidFill>
                <a:latin typeface="Open Sans" panose="020B0606030504020204" pitchFamily="34" charset="0"/>
                <a:ea typeface="Open Sans" panose="020B0606030504020204" pitchFamily="34" charset="0"/>
                <a:cs typeface="Open Sans" panose="020B0606030504020204" pitchFamily="34" charset="0"/>
              </a:rPr>
              <a:t>3603</a:t>
            </a:r>
          </a:p>
          <a:p>
            <a:pPr algn="ctr"/>
            <a:r>
              <a:rPr lang="en-US" altLang="zh-CN" sz="1400" b="1" i="1" dirty="0">
                <a:solidFill>
                  <a:srgbClr val="0070C0"/>
                </a:solidFill>
                <a:latin typeface="Open Sans" panose="020B0606030504020204" pitchFamily="34" charset="0"/>
                <a:cs typeface="Open Sans" panose="020B0606030504020204" pitchFamily="34" charset="0"/>
              </a:rPr>
              <a:t>3606</a:t>
            </a:r>
          </a:p>
        </p:txBody>
      </p:sp>
      <p:sp>
        <p:nvSpPr>
          <p:cNvPr id="43" name="文本框 42">
            <a:extLst>
              <a:ext uri="{FF2B5EF4-FFF2-40B4-BE49-F238E27FC236}">
                <a16:creationId xmlns:a16="http://schemas.microsoft.com/office/drawing/2014/main" id="{DFD399C2-7E4B-4F45-A520-C09B7FEDD8C5}"/>
              </a:ext>
            </a:extLst>
          </p:cNvPr>
          <p:cNvSpPr txBox="1"/>
          <p:nvPr/>
        </p:nvSpPr>
        <p:spPr>
          <a:xfrm>
            <a:off x="7346451" y="3300911"/>
            <a:ext cx="1659429" cy="307777"/>
          </a:xfrm>
          <a:prstGeom prst="rect">
            <a:avLst/>
          </a:prstGeom>
          <a:noFill/>
        </p:spPr>
        <p:txBody>
          <a:bodyPr wrap="none" rtlCol="0">
            <a:spAutoFit/>
          </a:bodyPr>
          <a:lstStyle/>
          <a:p>
            <a:r>
              <a:rPr lang="en-US" altLang="zh-CN" sz="1400" b="1" i="1" dirty="0">
                <a:solidFill>
                  <a:srgbClr val="7030A0"/>
                </a:solidFill>
                <a:latin typeface="Open Sans" panose="020B0606030504020204" pitchFamily="34" charset="0"/>
                <a:ea typeface="Open Sans" panose="020B0606030504020204" pitchFamily="34" charset="0"/>
                <a:cs typeface="Open Sans" panose="020B0606030504020204" pitchFamily="34" charset="0"/>
              </a:rPr>
              <a:t>“If: 4</a:t>
            </a:r>
            <a:r>
              <a:rPr lang="en-US" altLang="zh-CN" sz="1400" b="1" i="1" baseline="30000" dirty="0">
                <a:solidFill>
                  <a:srgbClr val="7030A0"/>
                </a:solidFill>
                <a:latin typeface="Open Sans" panose="020B0606030504020204" pitchFamily="34" charset="0"/>
                <a:ea typeface="Open Sans" panose="020B0606030504020204" pitchFamily="34" charset="0"/>
                <a:cs typeface="Open Sans" panose="020B0606030504020204" pitchFamily="34" charset="0"/>
              </a:rPr>
              <a:t>th</a:t>
            </a:r>
            <a:r>
              <a:rPr lang="en-US" altLang="zh-CN" sz="1400" b="1" i="1" dirty="0">
                <a:solidFill>
                  <a:srgbClr val="7030A0"/>
                </a:solidFill>
                <a:latin typeface="Open Sans" panose="020B0606030504020204" pitchFamily="34" charset="0"/>
                <a:ea typeface="Open Sans" panose="020B0606030504020204" pitchFamily="34" charset="0"/>
                <a:cs typeface="Open Sans" panose="020B0606030504020204" pitchFamily="34" charset="0"/>
              </a:rPr>
              <a:t> Diagnosis”</a:t>
            </a:r>
            <a:endParaRPr lang="zh-CN" altLang="en-US" sz="1400" b="1" i="1" dirty="0">
              <a:solidFill>
                <a:srgbClr val="7030A0"/>
              </a:solidFill>
              <a:latin typeface="Open Sans" panose="020B0606030504020204" pitchFamily="34" charset="0"/>
              <a:cs typeface="Open Sans" panose="020B0606030504020204" pitchFamily="34" charset="0"/>
            </a:endParaRPr>
          </a:p>
        </p:txBody>
      </p:sp>
      <p:cxnSp>
        <p:nvCxnSpPr>
          <p:cNvPr id="44" name="直接箭头连接符 43">
            <a:extLst>
              <a:ext uri="{FF2B5EF4-FFF2-40B4-BE49-F238E27FC236}">
                <a16:creationId xmlns:a16="http://schemas.microsoft.com/office/drawing/2014/main" id="{360E8904-AAD2-443F-9469-9014B4B1627D}"/>
              </a:ext>
            </a:extLst>
          </p:cNvPr>
          <p:cNvCxnSpPr>
            <a:cxnSpLocks/>
            <a:stCxn id="43" idx="2"/>
            <a:endCxn id="46" idx="0"/>
          </p:cNvCxnSpPr>
          <p:nvPr/>
        </p:nvCxnSpPr>
        <p:spPr>
          <a:xfrm flipH="1">
            <a:off x="8039563" y="3608688"/>
            <a:ext cx="136603" cy="254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等腰三角形 44">
            <a:extLst>
              <a:ext uri="{FF2B5EF4-FFF2-40B4-BE49-F238E27FC236}">
                <a16:creationId xmlns:a16="http://schemas.microsoft.com/office/drawing/2014/main" id="{514D0565-F983-4A47-84E4-3932B682BDC2}"/>
              </a:ext>
            </a:extLst>
          </p:cNvPr>
          <p:cNvSpPr/>
          <p:nvPr/>
        </p:nvSpPr>
        <p:spPr>
          <a:xfrm rot="10800000">
            <a:off x="7965003" y="4612584"/>
            <a:ext cx="131416" cy="92870"/>
          </a:xfrm>
          <a:prstGeom prst="triangl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E18DF8AC-77AA-400B-9D26-CE3D0C07E532}"/>
              </a:ext>
            </a:extLst>
          </p:cNvPr>
          <p:cNvSpPr txBox="1"/>
          <p:nvPr/>
        </p:nvSpPr>
        <p:spPr>
          <a:xfrm>
            <a:off x="7794968" y="3862929"/>
            <a:ext cx="489189" cy="738664"/>
          </a:xfrm>
          <a:prstGeom prst="rect">
            <a:avLst/>
          </a:prstGeom>
          <a:noFill/>
        </p:spPr>
        <p:txBody>
          <a:bodyPr wrap="square" rtlCol="0">
            <a:spAutoFit/>
          </a:bodyPr>
          <a:lstStyle/>
          <a:p>
            <a:pPr algn="ctr"/>
            <a:r>
              <a:rPr lang="en-US" altLang="zh-CN" sz="1400" b="1" i="1" dirty="0">
                <a:solidFill>
                  <a:srgbClr val="0070C0"/>
                </a:solidFill>
                <a:latin typeface="Open Sans" panose="020B0606030504020204" pitchFamily="34" charset="0"/>
                <a:cs typeface="Open Sans" panose="020B0606030504020204" pitchFamily="34" charset="0"/>
              </a:rPr>
              <a:t>???</a:t>
            </a:r>
          </a:p>
          <a:p>
            <a:pPr algn="ctr"/>
            <a:r>
              <a:rPr lang="en-US" altLang="zh-CN" sz="1400" b="1" i="1" dirty="0">
                <a:solidFill>
                  <a:srgbClr val="0070C0"/>
                </a:solidFill>
                <a:latin typeface="Open Sans" panose="020B0606030504020204" pitchFamily="34" charset="0"/>
                <a:cs typeface="Open Sans" panose="020B0606030504020204" pitchFamily="34" charset="0"/>
              </a:rPr>
              <a:t>???</a:t>
            </a:r>
          </a:p>
          <a:p>
            <a:pPr algn="ctr"/>
            <a:r>
              <a:rPr lang="en-US" altLang="zh-CN" sz="1400" b="1" i="1" dirty="0">
                <a:solidFill>
                  <a:srgbClr val="0070C0"/>
                </a:solidFill>
                <a:latin typeface="Open Sans" panose="020B0606030504020204" pitchFamily="34" charset="0"/>
                <a:cs typeface="Open Sans" panose="020B0606030504020204" pitchFamily="34" charset="0"/>
              </a:rPr>
              <a:t>???</a:t>
            </a:r>
            <a:endParaRPr lang="zh-CN" altLang="en-US" sz="1400" b="1" i="1" dirty="0">
              <a:solidFill>
                <a:srgbClr val="0070C0"/>
              </a:solidFill>
              <a:latin typeface="Open Sans" panose="020B0606030504020204" pitchFamily="34" charset="0"/>
              <a:cs typeface="Open Sans" panose="020B0606030504020204" pitchFamily="34" charset="0"/>
            </a:endParaRPr>
          </a:p>
        </p:txBody>
      </p:sp>
      <p:sp>
        <p:nvSpPr>
          <p:cNvPr id="47" name="矩形 46">
            <a:extLst>
              <a:ext uri="{FF2B5EF4-FFF2-40B4-BE49-F238E27FC236}">
                <a16:creationId xmlns:a16="http://schemas.microsoft.com/office/drawing/2014/main" id="{EED94E49-6866-4CC4-894A-A0341B3EAAD9}"/>
              </a:ext>
            </a:extLst>
          </p:cNvPr>
          <p:cNvSpPr/>
          <p:nvPr/>
        </p:nvSpPr>
        <p:spPr>
          <a:xfrm>
            <a:off x="7346451" y="3050548"/>
            <a:ext cx="1686066" cy="18672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27796D72-CFC4-4A25-869A-286AE51E61C6}"/>
              </a:ext>
            </a:extLst>
          </p:cNvPr>
          <p:cNvSpPr txBox="1"/>
          <p:nvPr/>
        </p:nvSpPr>
        <p:spPr>
          <a:xfrm>
            <a:off x="6952190" y="2698698"/>
            <a:ext cx="2474588" cy="307777"/>
          </a:xfrm>
          <a:prstGeom prst="rect">
            <a:avLst/>
          </a:prstGeom>
          <a:noFill/>
        </p:spPr>
        <p:txBody>
          <a:bodyPr wrap="none" rtlCol="0">
            <a:spAutoFit/>
          </a:bodyPr>
          <a:lstStyle/>
          <a:p>
            <a:r>
              <a:rPr lang="en-US" altLang="zh-CN" sz="1400" b="1" i="1" dirty="0">
                <a:solidFill>
                  <a:srgbClr val="FF0000"/>
                </a:solidFill>
                <a:latin typeface="Open Sans" panose="020B0606030504020204" pitchFamily="34" charset="0"/>
                <a:ea typeface="Open Sans" panose="020B0606030504020204" pitchFamily="34" charset="0"/>
                <a:cs typeface="Open Sans" panose="020B0606030504020204" pitchFamily="34" charset="0"/>
              </a:rPr>
              <a:t>Can we make a prediction?</a:t>
            </a:r>
            <a:endParaRPr lang="zh-CN" altLang="en-US" sz="1400" b="1" i="1" dirty="0">
              <a:solidFill>
                <a:srgbClr val="FF0000"/>
              </a:solidFill>
              <a:latin typeface="Open Sans" panose="020B0606030504020204" pitchFamily="34" charset="0"/>
              <a:cs typeface="Open Sans" panose="020B0606030504020204" pitchFamily="34" charset="0"/>
            </a:endParaRPr>
          </a:p>
        </p:txBody>
      </p:sp>
      <p:sp>
        <p:nvSpPr>
          <p:cNvPr id="49" name="矩形 48">
            <a:extLst>
              <a:ext uri="{FF2B5EF4-FFF2-40B4-BE49-F238E27FC236}">
                <a16:creationId xmlns:a16="http://schemas.microsoft.com/office/drawing/2014/main" id="{8E7A524C-A036-45D0-A2F5-5040D31E0146}"/>
              </a:ext>
            </a:extLst>
          </p:cNvPr>
          <p:cNvSpPr/>
          <p:nvPr/>
        </p:nvSpPr>
        <p:spPr>
          <a:xfrm>
            <a:off x="828390" y="3160261"/>
            <a:ext cx="6432574" cy="3457355"/>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5A75FDFB-6A53-4C49-997F-116DD3BB04D1}"/>
              </a:ext>
            </a:extLst>
          </p:cNvPr>
          <p:cNvSpPr txBox="1"/>
          <p:nvPr/>
        </p:nvSpPr>
        <p:spPr>
          <a:xfrm>
            <a:off x="9261723" y="3132057"/>
            <a:ext cx="2562404" cy="1600438"/>
          </a:xfrm>
          <a:prstGeom prst="rect">
            <a:avLst/>
          </a:prstGeom>
          <a:noFill/>
        </p:spPr>
        <p:txBody>
          <a:bodyPr wrap="square" rtlCol="0">
            <a:spAutoFit/>
          </a:bodyPr>
          <a:lstStyle/>
          <a:p>
            <a:r>
              <a:rPr lang="en-US" altLang="zh-CN" sz="1400" b="1" dirty="0">
                <a:solidFill>
                  <a:srgbClr val="0070C0"/>
                </a:solidFill>
                <a:latin typeface="Open Sans" panose="020B0606030504020204" pitchFamily="34" charset="0"/>
                <a:cs typeface="Open Sans" panose="020B0606030504020204" pitchFamily="34" charset="0"/>
              </a:rPr>
              <a:t>Examples of diagnoses:</a:t>
            </a:r>
            <a:endParaRPr lang="en-US" altLang="zh-CN" sz="1400" i="1" dirty="0">
              <a:solidFill>
                <a:srgbClr val="0070C0"/>
              </a:solidFill>
              <a:latin typeface="Open Sans" panose="020B0606030504020204" pitchFamily="34" charset="0"/>
              <a:cs typeface="Open Sans" panose="020B0606030504020204" pitchFamily="34" charset="0"/>
            </a:endParaRPr>
          </a:p>
          <a:p>
            <a:r>
              <a:rPr lang="en-US" altLang="zh-CN" sz="1400" i="1" dirty="0">
                <a:solidFill>
                  <a:srgbClr val="0070C0"/>
                </a:solidFill>
                <a:latin typeface="Open Sans" panose="020B0606030504020204" pitchFamily="34" charset="0"/>
                <a:cs typeface="Open Sans" panose="020B0606030504020204" pitchFamily="34" charset="0"/>
              </a:rPr>
              <a:t>997.1: Cardiac complications</a:t>
            </a:r>
          </a:p>
          <a:p>
            <a:r>
              <a:rPr lang="en-US" altLang="zh-CN" sz="1400" i="1" dirty="0">
                <a:solidFill>
                  <a:srgbClr val="0070C0"/>
                </a:solidFill>
                <a:latin typeface="Open Sans" panose="020B0606030504020204" pitchFamily="34" charset="0"/>
                <a:cs typeface="Open Sans" panose="020B0606030504020204" pitchFamily="34" charset="0"/>
              </a:rPr>
              <a:t>440.0: Atherosclerosis of aorta</a:t>
            </a:r>
          </a:p>
          <a:p>
            <a:r>
              <a:rPr lang="en-US" altLang="zh-CN" sz="1400" i="1" dirty="0">
                <a:solidFill>
                  <a:srgbClr val="0070C0"/>
                </a:solidFill>
                <a:latin typeface="Open Sans" panose="020B0606030504020204" pitchFamily="34" charset="0"/>
                <a:cs typeface="Open Sans" panose="020B0606030504020204" pitchFamily="34" charset="0"/>
              </a:rPr>
              <a:t>395.0: Angioplasty Of Other Non-Coronary Vessel</a:t>
            </a:r>
          </a:p>
          <a:p>
            <a:r>
              <a:rPr lang="en-US" altLang="zh-CN" sz="1400" i="1" dirty="0">
                <a:solidFill>
                  <a:srgbClr val="0070C0"/>
                </a:solidFill>
                <a:latin typeface="Open Sans" panose="020B0606030504020204" pitchFamily="34" charset="0"/>
                <a:cs typeface="Open Sans" panose="020B0606030504020204" pitchFamily="34" charset="0"/>
              </a:rPr>
              <a:t>381.8: Endarterectomy, Lower Limb Arteries</a:t>
            </a:r>
          </a:p>
        </p:txBody>
      </p:sp>
      <p:sp>
        <p:nvSpPr>
          <p:cNvPr id="52" name="Text Placeholder 2">
            <a:extLst>
              <a:ext uri="{FF2B5EF4-FFF2-40B4-BE49-F238E27FC236}">
                <a16:creationId xmlns:a16="http://schemas.microsoft.com/office/drawing/2014/main" id="{27534D71-05FE-4513-947A-AE5748F123A1}"/>
              </a:ext>
            </a:extLst>
          </p:cNvPr>
          <p:cNvSpPr txBox="1">
            <a:spLocks/>
          </p:cNvSpPr>
          <p:nvPr/>
        </p:nvSpPr>
        <p:spPr>
          <a:xfrm>
            <a:off x="1031473" y="1889126"/>
            <a:ext cx="10928280" cy="4015497"/>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4" name="文本框 53">
            <a:extLst>
              <a:ext uri="{FF2B5EF4-FFF2-40B4-BE49-F238E27FC236}">
                <a16:creationId xmlns:a16="http://schemas.microsoft.com/office/drawing/2014/main" id="{801EAF19-5555-4DC0-92C1-6E35025CF51D}"/>
              </a:ext>
            </a:extLst>
          </p:cNvPr>
          <p:cNvSpPr txBox="1"/>
          <p:nvPr/>
        </p:nvSpPr>
        <p:spPr>
          <a:xfrm>
            <a:off x="807105" y="2213061"/>
            <a:ext cx="8959064"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Electronic Health Records (EHR) with </a:t>
            </a:r>
            <a:r>
              <a:rPr lang="en-US" altLang="zh-CN" b="1" dirty="0">
                <a:latin typeface="Times New Roman" panose="02020603050405020304" pitchFamily="18" charset="0"/>
                <a:cs typeface="Times New Roman" panose="02020603050405020304" pitchFamily="18" charset="0"/>
              </a:rPr>
              <a:t>diagnosis</a:t>
            </a:r>
            <a:r>
              <a:rPr lang="en-US" altLang="zh-CN" dirty="0">
                <a:latin typeface="Times New Roman" panose="02020603050405020304" pitchFamily="18" charset="0"/>
                <a:cs typeface="Times New Roman" panose="02020603050405020304" pitchFamily="18" charset="0"/>
              </a:rPr>
              <a:t> and </a:t>
            </a:r>
            <a:r>
              <a:rPr lang="en-US" altLang="zh-CN" b="1" dirty="0">
                <a:latin typeface="Times New Roman" panose="02020603050405020304" pitchFamily="18" charset="0"/>
                <a:cs typeface="Times New Roman" panose="02020603050405020304" pitchFamily="18" charset="0"/>
              </a:rPr>
              <a:t>procedure</a:t>
            </a:r>
            <a:r>
              <a:rPr lang="en-US" altLang="zh-CN" dirty="0">
                <a:latin typeface="Times New Roman" panose="02020603050405020304" pitchFamily="18" charset="0"/>
                <a:cs typeface="Times New Roman" panose="02020603050405020304" pitchFamily="18" charset="0"/>
              </a:rPr>
              <a:t> sequences.</a:t>
            </a:r>
          </a:p>
          <a:p>
            <a:r>
              <a:rPr lang="en-US" altLang="zh-CN" dirty="0">
                <a:solidFill>
                  <a:srgbClr val="0070C0"/>
                </a:solidFill>
                <a:latin typeface="Times New Roman" panose="02020603050405020304" pitchFamily="18" charset="0"/>
                <a:cs typeface="Times New Roman" panose="02020603050405020304" pitchFamily="18" charset="0"/>
              </a:rPr>
              <a:t>ICD-9 codes </a:t>
            </a:r>
            <a:r>
              <a:rPr lang="en-US" altLang="zh-CN" dirty="0">
                <a:latin typeface="Times New Roman" panose="02020603050405020304" pitchFamily="18" charset="0"/>
                <a:cs typeface="Times New Roman" panose="02020603050405020304" pitchFamily="18" charset="0"/>
              </a:rPr>
              <a:t>denote different </a:t>
            </a:r>
            <a:r>
              <a:rPr lang="en-US" altLang="zh-CN" dirty="0">
                <a:solidFill>
                  <a:srgbClr val="7030A0"/>
                </a:solidFill>
                <a:latin typeface="Times New Roman" panose="02020603050405020304" pitchFamily="18" charset="0"/>
                <a:cs typeface="Times New Roman" panose="02020603050405020304" pitchFamily="18" charset="0"/>
              </a:rPr>
              <a:t>diagnoses and procedures</a:t>
            </a:r>
            <a:r>
              <a:rPr lang="en-US" altLang="zh-CN" dirty="0">
                <a:latin typeface="Times New Roman" panose="02020603050405020304" pitchFamily="18" charset="0"/>
                <a:cs typeface="Times New Roman" panose="02020603050405020304" pitchFamily="18" charset="0"/>
              </a:rPr>
              <a:t>.</a:t>
            </a:r>
            <a:endParaRPr lang="en-US" altLang="zh-CN" dirty="0">
              <a:solidFill>
                <a:srgbClr val="7030A0"/>
              </a:solidFill>
              <a:latin typeface="Times New Roman" panose="02020603050405020304" pitchFamily="18" charset="0"/>
              <a:cs typeface="Times New Roman" panose="02020603050405020304" pitchFamily="18" charset="0"/>
            </a:endParaRPr>
          </a:p>
        </p:txBody>
      </p:sp>
      <p:pic>
        <p:nvPicPr>
          <p:cNvPr id="3" name="Picture 4" descr="查看源图像">
            <a:extLst>
              <a:ext uri="{FF2B5EF4-FFF2-40B4-BE49-F238E27FC236}">
                <a16:creationId xmlns:a16="http://schemas.microsoft.com/office/drawing/2014/main" id="{D4B8ACD2-36DB-55FF-E261-64A133F099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E93B970-1623-7635-3C3E-88CC7D4B5E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University of Chinese Academy of Sciences - APRU">
            <a:extLst>
              <a:ext uri="{FF2B5EF4-FFF2-40B4-BE49-F238E27FC236}">
                <a16:creationId xmlns:a16="http://schemas.microsoft.com/office/drawing/2014/main" id="{DDF8A142-2AA5-FE94-1AA3-4145E3B6B7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查看源图像">
            <a:extLst>
              <a:ext uri="{FF2B5EF4-FFF2-40B4-BE49-F238E27FC236}">
                <a16:creationId xmlns:a16="http://schemas.microsoft.com/office/drawing/2014/main" id="{57A771FA-F8B2-DB22-58B4-58785580DB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
        <p:nvSpPr>
          <p:cNvPr id="2069" name="文本框 2068">
            <a:extLst>
              <a:ext uri="{FF2B5EF4-FFF2-40B4-BE49-F238E27FC236}">
                <a16:creationId xmlns:a16="http://schemas.microsoft.com/office/drawing/2014/main" id="{00242B1D-6A0C-F3C4-AE04-867B60471EC0}"/>
              </a:ext>
            </a:extLst>
          </p:cNvPr>
          <p:cNvSpPr txBox="1"/>
          <p:nvPr/>
        </p:nvSpPr>
        <p:spPr>
          <a:xfrm>
            <a:off x="7515443" y="5444887"/>
            <a:ext cx="1676900" cy="830997"/>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Procedure codes can also refer to the medication.</a:t>
            </a:r>
            <a:endParaRPr lang="zh-CN" altLang="en-US" sz="1600" dirty="0"/>
          </a:p>
        </p:txBody>
      </p:sp>
      <p:sp>
        <p:nvSpPr>
          <p:cNvPr id="2071" name="文本框 2070">
            <a:extLst>
              <a:ext uri="{FF2B5EF4-FFF2-40B4-BE49-F238E27FC236}">
                <a16:creationId xmlns:a16="http://schemas.microsoft.com/office/drawing/2014/main" id="{42590E70-08AB-D1AB-4079-7CA70B736ECF}"/>
              </a:ext>
            </a:extLst>
          </p:cNvPr>
          <p:cNvSpPr txBox="1"/>
          <p:nvPr/>
        </p:nvSpPr>
        <p:spPr>
          <a:xfrm>
            <a:off x="9250085" y="4946932"/>
            <a:ext cx="2516300" cy="1600438"/>
          </a:xfrm>
          <a:prstGeom prst="rect">
            <a:avLst/>
          </a:prstGeom>
          <a:noFill/>
        </p:spPr>
        <p:txBody>
          <a:bodyPr wrap="square">
            <a:spAutoFit/>
          </a:bodyPr>
          <a:lstStyle/>
          <a:p>
            <a:r>
              <a:rPr lang="en-US" altLang="zh-CN" sz="1400" b="1" dirty="0">
                <a:solidFill>
                  <a:srgbClr val="0070C0"/>
                </a:solidFill>
                <a:latin typeface="Open Sans" panose="020B0606030504020204" pitchFamily="34" charset="0"/>
                <a:cs typeface="Open Sans" panose="020B0606030504020204" pitchFamily="34" charset="0"/>
              </a:rPr>
              <a:t>Examples of procedures:</a:t>
            </a:r>
            <a:endParaRPr lang="en-US" altLang="zh-CN" sz="1400" i="1" dirty="0">
              <a:solidFill>
                <a:srgbClr val="0070C0"/>
              </a:solidFill>
              <a:latin typeface="Open Sans" panose="020B0606030504020204" pitchFamily="34" charset="0"/>
              <a:cs typeface="Open Sans" panose="020B0606030504020204" pitchFamily="34" charset="0"/>
            </a:endParaRPr>
          </a:p>
          <a:p>
            <a:r>
              <a:rPr lang="en-US" altLang="zh-CN" sz="1400" i="1" dirty="0">
                <a:solidFill>
                  <a:srgbClr val="0070C0"/>
                </a:solidFill>
                <a:latin typeface="Open Sans" panose="020B0606030504020204" pitchFamily="34" charset="0"/>
                <a:cs typeface="Open Sans" panose="020B0606030504020204" pitchFamily="34" charset="0"/>
              </a:rPr>
              <a:t>01.2 (Craniotomy and craniectomy)</a:t>
            </a:r>
          </a:p>
          <a:p>
            <a:r>
              <a:rPr lang="en-US" altLang="zh-CN" sz="1400" i="1" dirty="0">
                <a:solidFill>
                  <a:srgbClr val="0070C0"/>
                </a:solidFill>
                <a:latin typeface="Open Sans" panose="020B0606030504020204" pitchFamily="34" charset="0"/>
                <a:cs typeface="Open Sans" panose="020B0606030504020204" pitchFamily="34" charset="0"/>
              </a:rPr>
              <a:t>55.23 (Closed renal biopsy)</a:t>
            </a:r>
          </a:p>
          <a:p>
            <a:r>
              <a:rPr lang="en-US" altLang="zh-CN" sz="1400" i="1" dirty="0">
                <a:solidFill>
                  <a:srgbClr val="0070C0"/>
                </a:solidFill>
                <a:latin typeface="Open Sans" panose="020B0606030504020204" pitchFamily="34" charset="0"/>
                <a:cs typeface="Open Sans" panose="020B0606030504020204" pitchFamily="34" charset="0"/>
              </a:rPr>
              <a:t>36.03 (Open Chest Coronary Artery Angioplasty)</a:t>
            </a:r>
          </a:p>
          <a:p>
            <a:endParaRPr lang="en-US" altLang="zh-CN" sz="1400" i="1" dirty="0">
              <a:solidFill>
                <a:srgbClr val="0070C0"/>
              </a:solidFill>
              <a:latin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81510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Performances with different weighting coefficients</a:t>
            </a:r>
            <a:endParaRPr lang="zh-CN" altLang="en-US" sz="3600" b="1" dirty="0">
              <a:latin typeface="Times New Roman" panose="02020603050405020304" pitchFamily="18" charset="0"/>
              <a:cs typeface="Times New Roman" panose="02020603050405020304" pitchFamily="18" charset="0"/>
            </a:endParaRPr>
          </a:p>
        </p:txBody>
      </p:sp>
      <p:pic>
        <p:nvPicPr>
          <p:cNvPr id="12" name="内容占位符 7">
            <a:extLst>
              <a:ext uri="{FF2B5EF4-FFF2-40B4-BE49-F238E27FC236}">
                <a16:creationId xmlns:a16="http://schemas.microsoft.com/office/drawing/2014/main" id="{0218E4D9-C694-481C-904C-4E7C46DB55CD}"/>
              </a:ext>
            </a:extLst>
          </p:cNvPr>
          <p:cNvPicPr>
            <a:picLocks noChangeAspect="1"/>
          </p:cNvPicPr>
          <p:nvPr/>
        </p:nvPicPr>
        <p:blipFill rotWithShape="1">
          <a:blip r:embed="rId2">
            <a:extLst>
              <a:ext uri="{28A0092B-C50C-407E-A947-70E740481C1C}">
                <a14:useLocalDpi xmlns:a14="http://schemas.microsoft.com/office/drawing/2010/main" val="0"/>
              </a:ext>
            </a:extLst>
          </a:blip>
          <a:srcRect t="49431" b="12552"/>
          <a:stretch/>
        </p:blipFill>
        <p:spPr>
          <a:xfrm>
            <a:off x="1532781" y="1905471"/>
            <a:ext cx="9126438" cy="4781894"/>
          </a:xfrm>
          <a:prstGeom prst="rect">
            <a:avLst/>
          </a:prstGeom>
        </p:spPr>
      </p:pic>
      <p:pic>
        <p:nvPicPr>
          <p:cNvPr id="3" name="Picture 4" descr="查看源图像">
            <a:extLst>
              <a:ext uri="{FF2B5EF4-FFF2-40B4-BE49-F238E27FC236}">
                <a16:creationId xmlns:a16="http://schemas.microsoft.com/office/drawing/2014/main" id="{3F265E94-3E8B-EFAD-B51A-DAA04CC663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BB292E6-CA4D-CC16-E7BD-66F6238E3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University of Chinese Academy of Sciences - APRU">
            <a:extLst>
              <a:ext uri="{FF2B5EF4-FFF2-40B4-BE49-F238E27FC236}">
                <a16:creationId xmlns:a16="http://schemas.microsoft.com/office/drawing/2014/main" id="{53BD9155-8C37-D89E-4FB3-C249162AA9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查看源图像">
            <a:extLst>
              <a:ext uri="{FF2B5EF4-FFF2-40B4-BE49-F238E27FC236}">
                <a16:creationId xmlns:a16="http://schemas.microsoft.com/office/drawing/2014/main" id="{1F307AEC-A8D3-76C2-6F22-3FC6E2001F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504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Interpreting Results on EHR</a:t>
            </a:r>
            <a:endParaRPr lang="zh-CN" altLang="en-US" sz="3600" b="1" dirty="0">
              <a:latin typeface="Times New Roman" panose="02020603050405020304" pitchFamily="18" charset="0"/>
              <a:cs typeface="Times New Roman" panose="02020603050405020304" pitchFamily="18" charset="0"/>
            </a:endParaRPr>
          </a:p>
        </p:txBody>
      </p:sp>
      <p:pic>
        <p:nvPicPr>
          <p:cNvPr id="7" name="内容占位符 6">
            <a:extLst>
              <a:ext uri="{FF2B5EF4-FFF2-40B4-BE49-F238E27FC236}">
                <a16:creationId xmlns:a16="http://schemas.microsoft.com/office/drawing/2014/main" id="{A0320BAE-2DC0-4902-B1C9-D4A0E733A8C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35729"/>
          <a:stretch/>
        </p:blipFill>
        <p:spPr>
          <a:xfrm>
            <a:off x="6228592" y="2522418"/>
            <a:ext cx="5623182" cy="3493446"/>
          </a:xfrm>
        </p:spPr>
      </p:pic>
      <p:pic>
        <p:nvPicPr>
          <p:cNvPr id="10" name="图片 9">
            <a:extLst>
              <a:ext uri="{FF2B5EF4-FFF2-40B4-BE49-F238E27FC236}">
                <a16:creationId xmlns:a16="http://schemas.microsoft.com/office/drawing/2014/main" id="{55489225-6B19-4133-BC64-9FCA188A8C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44" y="3200206"/>
            <a:ext cx="5199643" cy="1884768"/>
          </a:xfrm>
          <a:prstGeom prst="rect">
            <a:avLst/>
          </a:prstGeom>
        </p:spPr>
      </p:pic>
      <p:pic>
        <p:nvPicPr>
          <p:cNvPr id="3" name="Picture 4" descr="查看源图像">
            <a:extLst>
              <a:ext uri="{FF2B5EF4-FFF2-40B4-BE49-F238E27FC236}">
                <a16:creationId xmlns:a16="http://schemas.microsoft.com/office/drawing/2014/main" id="{15649ACD-D27F-B9CB-8FA9-3A9D1F60E6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E26E180-5B99-D449-3CBF-9C35041435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University of Chinese Academy of Sciences - APRU">
            <a:extLst>
              <a:ext uri="{FF2B5EF4-FFF2-40B4-BE49-F238E27FC236}">
                <a16:creationId xmlns:a16="http://schemas.microsoft.com/office/drawing/2014/main" id="{B4B544EF-F590-0E2D-478B-05CD0183E4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0E47E33A-AC43-3395-133B-440579968B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007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Interpreting Results on EHR</a:t>
            </a:r>
            <a:endParaRPr lang="zh-CN" altLang="en-US" sz="3600" b="1" dirty="0">
              <a:latin typeface="Times New Roman" panose="02020603050405020304" pitchFamily="18" charset="0"/>
              <a:cs typeface="Times New Roman" panose="02020603050405020304" pitchFamily="18" charset="0"/>
            </a:endParaRPr>
          </a:p>
        </p:txBody>
      </p:sp>
      <p:pic>
        <p:nvPicPr>
          <p:cNvPr id="3" name="Picture 4" descr="查看源图像">
            <a:extLst>
              <a:ext uri="{FF2B5EF4-FFF2-40B4-BE49-F238E27FC236}">
                <a16:creationId xmlns:a16="http://schemas.microsoft.com/office/drawing/2014/main" id="{15649ACD-D27F-B9CB-8FA9-3A9D1F60E6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E26E180-5B99-D449-3CBF-9C3504143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University of Chinese Academy of Sciences - APRU">
            <a:extLst>
              <a:ext uri="{FF2B5EF4-FFF2-40B4-BE49-F238E27FC236}">
                <a16:creationId xmlns:a16="http://schemas.microsoft.com/office/drawing/2014/main" id="{B4B544EF-F590-0E2D-478B-05CD0183E4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0E47E33A-AC43-3395-133B-440579968B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7BCF2A80-EBD9-22D8-F61D-B8AE4D52E3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63291" y="1893582"/>
            <a:ext cx="8065417" cy="4793783"/>
          </a:xfrm>
          <a:prstGeom prst="rect">
            <a:avLst/>
          </a:prstGeom>
        </p:spPr>
      </p:pic>
    </p:spTree>
    <p:extLst>
      <p:ext uri="{BB962C8B-B14F-4D97-AF65-F5344CB8AC3E}">
        <p14:creationId xmlns:p14="http://schemas.microsoft.com/office/powerpoint/2010/main" val="432783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Conclusion</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9051005-8086-4C9A-A559-48EF4CAE7C94}"/>
              </a:ext>
            </a:extLst>
          </p:cNvPr>
          <p:cNvSpPr>
            <a:spLocks noGrp="1"/>
          </p:cNvSpPr>
          <p:nvPr>
            <p:ph idx="1"/>
          </p:nvPr>
        </p:nvSpPr>
        <p:spPr>
          <a:xfrm>
            <a:off x="838200" y="2216813"/>
            <a:ext cx="10515600" cy="3948318"/>
          </a:xfrm>
        </p:spPr>
        <p:txBody>
          <a:bodyPr>
            <a:normAutofit/>
          </a:bodyPr>
          <a:lstStyle/>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In this work, we focus on the stable learning of EHR learning for causality and OOD generalization. </a:t>
            </a:r>
          </a:p>
          <a:p>
            <a:pPr marL="0" indent="0">
              <a:buNone/>
            </a:pPr>
            <a:r>
              <a:rPr lang="en-US" altLang="zh-CN" sz="2000" dirty="0">
                <a:latin typeface="Times New Roman" panose="02020603050405020304" pitchFamily="18" charset="0"/>
                <a:cs typeface="Times New Roman" panose="02020603050405020304" pitchFamily="18" charset="0"/>
              </a:rPr>
              <a:t>We propose an efficient algorithm to remove spurious correlation between diagnoses and procedures.</a:t>
            </a:r>
          </a:p>
          <a:p>
            <a:pPr marL="0" indent="0">
              <a:buNone/>
            </a:pPr>
            <a:r>
              <a:rPr lang="en-US" altLang="zh-CN" sz="2000" dirty="0">
                <a:latin typeface="Times New Roman" panose="02020603050405020304" pitchFamily="18" charset="0"/>
                <a:cs typeface="Times New Roman" panose="02020603050405020304" pitchFamily="18" charset="0"/>
              </a:rPr>
              <a:t> </a:t>
            </a:r>
          </a:p>
          <a:p>
            <a:pPr marL="0" indent="0">
              <a:buNone/>
            </a:pPr>
            <a:r>
              <a:rPr lang="en-US" altLang="zh-CN" sz="2000" dirty="0">
                <a:latin typeface="Times New Roman" panose="02020603050405020304" pitchFamily="18" charset="0"/>
                <a:cs typeface="Times New Roman" panose="02020603050405020304" pitchFamily="18" charset="0"/>
              </a:rPr>
              <a:t>CHE can significantly improve the performances of diagnosis prediction models, especially in OOD. </a:t>
            </a:r>
          </a:p>
          <a:p>
            <a:pPr marL="0" indent="0">
              <a:buNone/>
            </a:pPr>
            <a:r>
              <a:rPr lang="en-US" altLang="zh-CN" sz="2000" dirty="0">
                <a:latin typeface="Times New Roman" panose="02020603050405020304" pitchFamily="18" charset="0"/>
                <a:cs typeface="Times New Roman" panose="02020603050405020304" pitchFamily="18" charset="0"/>
              </a:rPr>
              <a:t>CHE presents more causal predictions than baselines. The HSIC and model performance is correlated.</a:t>
            </a: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b="1" dirty="0">
                <a:latin typeface="Times New Roman" panose="02020603050405020304" pitchFamily="18" charset="0"/>
                <a:cs typeface="Times New Roman" panose="02020603050405020304" pitchFamily="18" charset="0"/>
              </a:rPr>
              <a:t>Societal impact: </a:t>
            </a:r>
            <a:r>
              <a:rPr lang="en-US" altLang="zh-CN" sz="2000" dirty="0">
                <a:latin typeface="Times New Roman" panose="02020603050405020304" pitchFamily="18" charset="0"/>
                <a:cs typeface="Times New Roman" panose="02020603050405020304" pitchFamily="18" charset="0"/>
              </a:rPr>
              <a:t>Better balance between performance and trustworthiness. A new paradigm of using machine learning models for processing EHR and other related health tasks.</a:t>
            </a:r>
          </a:p>
        </p:txBody>
      </p:sp>
      <p:pic>
        <p:nvPicPr>
          <p:cNvPr id="5" name="Picture 4" descr="查看源图像">
            <a:extLst>
              <a:ext uri="{FF2B5EF4-FFF2-40B4-BE49-F238E27FC236}">
                <a16:creationId xmlns:a16="http://schemas.microsoft.com/office/drawing/2014/main" id="{8282C321-7B7A-CC73-F00C-2BE71AB1B6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78A4EA6-0E20-FC7D-4176-6BC0FDF5A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A29052FE-EF8C-FC00-5433-11402493DE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FF3F4FFB-961A-5CC9-DE0B-4B5562C7D5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058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Difference between counterfactual &amp; CHE</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9051005-8086-4C9A-A559-48EF4CAE7C94}"/>
              </a:ext>
            </a:extLst>
          </p:cNvPr>
          <p:cNvSpPr>
            <a:spLocks noGrp="1"/>
          </p:cNvSpPr>
          <p:nvPr>
            <p:ph idx="1"/>
          </p:nvPr>
        </p:nvSpPr>
        <p:spPr>
          <a:xfrm>
            <a:off x="838200" y="2216813"/>
            <a:ext cx="10515600" cy="3948318"/>
          </a:xfrm>
        </p:spPr>
        <p:txBody>
          <a:bodyPr>
            <a:normAutofit/>
          </a:bodyPr>
          <a:lstStyle/>
          <a:p>
            <a:r>
              <a:rPr lang="en-US" altLang="zh-CN" sz="2000" b="1" dirty="0">
                <a:latin typeface="Times New Roman" panose="02020603050405020304" pitchFamily="18" charset="0"/>
                <a:cs typeface="Times New Roman" panose="02020603050405020304" pitchFamily="18" charset="0"/>
              </a:rPr>
              <a:t>Counterfactual learning </a:t>
            </a:r>
            <a:r>
              <a:rPr lang="en-US" altLang="zh-CN" sz="2000" dirty="0">
                <a:latin typeface="Times New Roman" panose="02020603050405020304" pitchFamily="18" charset="0"/>
                <a:cs typeface="Times New Roman" panose="02020603050405020304" pitchFamily="18" charset="0"/>
              </a:rPr>
              <a:t>aims to mimic Randomized Controlled Test. A popular way to achieve so is the </a:t>
            </a:r>
            <a:r>
              <a:rPr lang="en-US" altLang="zh-CN" sz="2000" i="1" dirty="0">
                <a:latin typeface="Times New Roman" panose="02020603050405020304" pitchFamily="18" charset="0"/>
                <a:cs typeface="Times New Roman" panose="02020603050405020304" pitchFamily="18" charset="0"/>
              </a:rPr>
              <a:t>inverse propensity weighting </a:t>
            </a:r>
            <a:r>
              <a:rPr lang="en-US" altLang="zh-CN" sz="2000" dirty="0">
                <a:latin typeface="Times New Roman" panose="02020603050405020304" pitchFamily="18" charset="0"/>
                <a:cs typeface="Times New Roman" panose="02020603050405020304" pitchFamily="18" charset="0"/>
              </a:rPr>
              <a:t>that assigns treated/controlled samples different weights (based on the probability of treatment in the population) to remove the bias of being treated or not.</a:t>
            </a:r>
          </a:p>
          <a:p>
            <a:r>
              <a:rPr lang="en-US" altLang="zh-CN" sz="2000" dirty="0">
                <a:latin typeface="Times New Roman" panose="02020603050405020304" pitchFamily="18" charset="0"/>
                <a:cs typeface="Times New Roman" panose="02020603050405020304" pitchFamily="18" charset="0"/>
              </a:rPr>
              <a:t>The problem of </a:t>
            </a:r>
            <a:r>
              <a:rPr lang="en-US" altLang="zh-CN" sz="2000" b="1" dirty="0">
                <a:latin typeface="Times New Roman" panose="02020603050405020304" pitchFamily="18" charset="0"/>
                <a:cs typeface="Times New Roman" panose="02020603050405020304" pitchFamily="18" charset="0"/>
              </a:rPr>
              <a:t>identifying treatment </a:t>
            </a:r>
            <a:r>
              <a:rPr lang="en-US" altLang="zh-CN" sz="2000" dirty="0">
                <a:latin typeface="Times New Roman" panose="02020603050405020304" pitchFamily="18" charset="0"/>
                <a:cs typeface="Times New Roman" panose="02020603050405020304" pitchFamily="18" charset="0"/>
              </a:rPr>
              <a:t>to achieve CIA. For different patients, the treatment (the causation for future diagnosis) can either be past diagnoses or procedures. Sometimes there is a bad procedure, sometimes it is because the disease is hard to cure that leads to readmission. </a:t>
            </a:r>
          </a:p>
          <a:p>
            <a:r>
              <a:rPr lang="en-US" altLang="zh-CN" sz="2000" dirty="0">
                <a:latin typeface="Times New Roman" panose="02020603050405020304" pitchFamily="18" charset="0"/>
                <a:cs typeface="Times New Roman" panose="02020603050405020304" pitchFamily="18" charset="0"/>
              </a:rPr>
              <a:t>A common way is to identify observed data as treatment and unobserved data (can be obtained by generating false data) as control, by which we can mainly remove the sample selection bias.</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The problem of </a:t>
            </a:r>
            <a:r>
              <a:rPr lang="en-US" altLang="zh-CN" sz="2000" b="1" dirty="0">
                <a:latin typeface="Times New Roman" panose="02020603050405020304" pitchFamily="18" charset="0"/>
                <a:cs typeface="Times New Roman" panose="02020603050405020304" pitchFamily="18" charset="0"/>
              </a:rPr>
              <a:t>propensity estimation inaccuracy</a:t>
            </a:r>
            <a:r>
              <a:rPr lang="en-US" altLang="zh-CN" sz="2000" dirty="0">
                <a:latin typeface="Times New Roman" panose="02020603050405020304" pitchFamily="18" charset="0"/>
                <a:cs typeface="Times New Roman" panose="02020603050405020304" pitchFamily="18" charset="0"/>
              </a:rPr>
              <a:t>. Unobserved data distribution is unknown and the combination of various ICD-9 codes in a sequence grows exponentially in the number of visits. It is expected that the propensity estimation based on this can hardly be accurate.</a:t>
            </a:r>
          </a:p>
        </p:txBody>
      </p:sp>
      <p:pic>
        <p:nvPicPr>
          <p:cNvPr id="5" name="Picture 4" descr="查看源图像">
            <a:extLst>
              <a:ext uri="{FF2B5EF4-FFF2-40B4-BE49-F238E27FC236}">
                <a16:creationId xmlns:a16="http://schemas.microsoft.com/office/drawing/2014/main" id="{8282C321-7B7A-CC73-F00C-2BE71AB1B6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882" b="37506"/>
          <a:stretch/>
        </p:blipFill>
        <p:spPr bwMode="auto">
          <a:xfrm>
            <a:off x="178225" y="51783"/>
            <a:ext cx="3380176" cy="6410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78A4EA6-0E20-FC7D-4176-6BC0FDF5A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A29052FE-EF8C-FC00-5433-11402493DE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FF3F4FFB-961A-5CC9-DE0B-4B5562C7D5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0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Difference between counterfactual &amp; CHE</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9051005-8086-4C9A-A559-48EF4CAE7C94}"/>
              </a:ext>
            </a:extLst>
          </p:cNvPr>
          <p:cNvSpPr>
            <a:spLocks noGrp="1"/>
          </p:cNvSpPr>
          <p:nvPr>
            <p:ph idx="1"/>
          </p:nvPr>
        </p:nvSpPr>
        <p:spPr>
          <a:xfrm>
            <a:off x="838200" y="2216813"/>
            <a:ext cx="10515600" cy="3948318"/>
          </a:xfrm>
        </p:spPr>
        <p:txBody>
          <a:bodyPr>
            <a:normAutofit/>
          </a:bodyPr>
          <a:lstStyle/>
          <a:p>
            <a:r>
              <a:rPr lang="en-US" altLang="zh-CN" sz="2000" dirty="0">
                <a:latin typeface="Times New Roman" panose="02020603050405020304" pitchFamily="18" charset="0"/>
                <a:cs typeface="Times New Roman" panose="02020603050405020304" pitchFamily="18" charset="0"/>
              </a:rPr>
              <a:t>Stable learning </a:t>
            </a:r>
            <a:r>
              <a:rPr lang="en-US" altLang="zh-CN" sz="2000" b="1" dirty="0">
                <a:latin typeface="Times New Roman" panose="02020603050405020304" pitchFamily="18" charset="0"/>
                <a:cs typeface="Times New Roman" panose="02020603050405020304" pitchFamily="18" charset="0"/>
              </a:rPr>
              <a:t>bypasses the identification challenge </a:t>
            </a:r>
            <a:r>
              <a:rPr lang="en-US" altLang="zh-CN" sz="2000" dirty="0">
                <a:latin typeface="Times New Roman" panose="02020603050405020304" pitchFamily="18" charset="0"/>
                <a:cs typeface="Times New Roman" panose="02020603050405020304" pitchFamily="18" charset="0"/>
              </a:rPr>
              <a:t>in the counterfactual learning. Note that stable learning does not require to identify treatment and covariates, since it removes the dependencies between diagnoses and procedures, regardless of which one is treatment. </a:t>
            </a:r>
          </a:p>
          <a:p>
            <a:r>
              <a:rPr lang="en-US" altLang="zh-CN" sz="2000" dirty="0">
                <a:latin typeface="Times New Roman" panose="02020603050405020304" pitchFamily="18" charset="0"/>
                <a:cs typeface="Times New Roman" panose="02020603050405020304" pitchFamily="18" charset="0"/>
              </a:rPr>
              <a:t>Both stable learning and counterfactual learning want to remove the spurious relationships between treatment and covariates (confounders), so the confounders will not affect causal prediction.</a:t>
            </a:r>
            <a:endParaRPr lang="zh-CN" altLang="en-US"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Stable learning </a:t>
            </a:r>
            <a:r>
              <a:rPr lang="en-US" altLang="zh-CN" sz="2000" b="1" dirty="0">
                <a:latin typeface="Times New Roman" panose="02020603050405020304" pitchFamily="18" charset="0"/>
                <a:cs typeface="Times New Roman" panose="02020603050405020304" pitchFamily="18" charset="0"/>
              </a:rPr>
              <a:t>bypasses the inaccuracy challenge </a:t>
            </a:r>
            <a:r>
              <a:rPr lang="en-US" altLang="zh-CN" sz="2000" dirty="0">
                <a:latin typeface="Times New Roman" panose="02020603050405020304" pitchFamily="18" charset="0"/>
                <a:cs typeface="Times New Roman" panose="02020603050405020304" pitchFamily="18" charset="0"/>
              </a:rPr>
              <a:t>in the counterfactual learning (e.g., inverse propensity-based methods) to estimate the propensity score from limited data. Instead of having an exponentially growing space to estimate, stable learning only calculates HSIC between diagnoses and procedures, which only grows linearly in the number of visits. </a:t>
            </a:r>
          </a:p>
          <a:p>
            <a:r>
              <a:rPr lang="en-US" altLang="zh-CN" sz="2000" dirty="0">
                <a:latin typeface="Times New Roman" panose="02020603050405020304" pitchFamily="18" charset="0"/>
                <a:cs typeface="Times New Roman" panose="02020603050405020304" pitchFamily="18" charset="0"/>
              </a:rPr>
              <a:t>It is not a guarantee that removing spurious relationships by stable learning is always accurate. We have to empirically verify its effectiveness, since it is hard to analyze theory in non-linear models.</a:t>
            </a:r>
            <a:endParaRPr lang="zh-CN" altLang="en-US" sz="2000" dirty="0">
              <a:latin typeface="Times New Roman" panose="02020603050405020304" pitchFamily="18" charset="0"/>
              <a:cs typeface="Times New Roman" panose="02020603050405020304" pitchFamily="18" charset="0"/>
            </a:endParaRPr>
          </a:p>
        </p:txBody>
      </p:sp>
      <p:pic>
        <p:nvPicPr>
          <p:cNvPr id="5" name="Picture 4" descr="查看源图像">
            <a:extLst>
              <a:ext uri="{FF2B5EF4-FFF2-40B4-BE49-F238E27FC236}">
                <a16:creationId xmlns:a16="http://schemas.microsoft.com/office/drawing/2014/main" id="{8282C321-7B7A-CC73-F00C-2BE71AB1B6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882" b="37506"/>
          <a:stretch/>
        </p:blipFill>
        <p:spPr bwMode="auto">
          <a:xfrm>
            <a:off x="178225" y="51783"/>
            <a:ext cx="3380176" cy="6410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78A4EA6-0E20-FC7D-4176-6BC0FDF5A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A29052FE-EF8C-FC00-5433-11402493DE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FF3F4FFB-961A-5CC9-DE0B-4B5562C7D5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83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Motivation</a:t>
            </a:r>
            <a:endParaRPr lang="zh-CN" altLang="en-US" sz="3600" b="1" dirty="0">
              <a:latin typeface="Times New Roman" panose="02020603050405020304" pitchFamily="18" charset="0"/>
              <a:cs typeface="Times New Roman" panose="02020603050405020304" pitchFamily="18" charset="0"/>
            </a:endParaRPr>
          </a:p>
        </p:txBody>
      </p:sp>
      <p:pic>
        <p:nvPicPr>
          <p:cNvPr id="3" name="Picture 4" descr="查看源图像">
            <a:extLst>
              <a:ext uri="{FF2B5EF4-FFF2-40B4-BE49-F238E27FC236}">
                <a16:creationId xmlns:a16="http://schemas.microsoft.com/office/drawing/2014/main" id="{A380E69E-5CCA-D02B-CE98-17F9FC8191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3384CF9-7235-5F82-C2D8-ACCF5AA057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3FBAA7E5-3327-5F66-60AB-128465270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查看源图像">
            <a:extLst>
              <a:ext uri="{FF2B5EF4-FFF2-40B4-BE49-F238E27FC236}">
                <a16:creationId xmlns:a16="http://schemas.microsoft.com/office/drawing/2014/main" id="{C4CA34A1-06EF-363F-C43B-D09683A5C4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235300D-82F8-B790-0283-82064524FB73}"/>
              </a:ext>
            </a:extLst>
          </p:cNvPr>
          <p:cNvSpPr txBox="1"/>
          <p:nvPr/>
        </p:nvSpPr>
        <p:spPr>
          <a:xfrm>
            <a:off x="838199" y="1995820"/>
            <a:ext cx="10587087" cy="4247317"/>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In the US alone, nearly 96% of hospitals had a digital electronic health records (EHR) in 2015.</a:t>
            </a:r>
          </a:p>
          <a:p>
            <a:r>
              <a:rPr lang="en-US" altLang="zh-CN" dirty="0">
                <a:latin typeface="Times New Roman" panose="02020603050405020304" pitchFamily="18" charset="0"/>
                <a:cs typeface="Times New Roman" panose="02020603050405020304" pitchFamily="18" charset="0"/>
              </a:rPr>
              <a:t>Machine learning still largely underused for healthcare problems, since lives are at stake.</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To make machine learning models more acceptable to clinical conditions and physicians:</a:t>
            </a:r>
          </a:p>
          <a:p>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r>
              <a:rPr lang="en-US" altLang="zh-CN" dirty="0">
                <a:latin typeface="Times New Roman" panose="02020603050405020304" pitchFamily="18" charset="0"/>
                <a:cs typeface="Times New Roman" panose="02020603050405020304" pitchFamily="18" charset="0"/>
              </a:rPr>
              <a:t>How to improve the causality while learning EHR data?</a:t>
            </a:r>
          </a:p>
          <a:p>
            <a:r>
              <a:rPr lang="en-US" altLang="zh-CN" dirty="0">
                <a:latin typeface="Times New Roman" panose="02020603050405020304" pitchFamily="18" charset="0"/>
                <a:cs typeface="Times New Roman" panose="02020603050405020304" pitchFamily="18" charset="0"/>
              </a:rPr>
              <a:t>2.   How to make out-of-distribution generalization for EHR learning?</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Most machine learning models are known as unstable in making prediction,</a:t>
            </a:r>
          </a:p>
          <a:p>
            <a:r>
              <a:rPr lang="en-US" altLang="zh-CN" dirty="0">
                <a:latin typeface="Times New Roman" panose="02020603050405020304" pitchFamily="18" charset="0"/>
                <a:cs typeface="Times New Roman" panose="02020603050405020304" pitchFamily="18" charset="0"/>
              </a:rPr>
              <a:t>due to spurious correlations between core features and background features.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&lt;Dog images containing grass background&gt; – &lt;Diabetes accompanied by insulin treatment&gt;</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3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Out-Of-Distribution Generalization</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9051005-8086-4C9A-A559-48EF4CAE7C94}"/>
              </a:ext>
            </a:extLst>
          </p:cNvPr>
          <p:cNvSpPr>
            <a:spLocks noGrp="1"/>
          </p:cNvSpPr>
          <p:nvPr>
            <p:ph idx="1"/>
          </p:nvPr>
        </p:nvSpPr>
        <p:spPr>
          <a:xfrm>
            <a:off x="838200" y="2216813"/>
            <a:ext cx="10515600" cy="3948318"/>
          </a:xfrm>
        </p:spPr>
        <p:txBody>
          <a:bodyPr>
            <a:normAutofit/>
          </a:bodyPr>
          <a:lstStyle/>
          <a:p>
            <a:pPr marL="0" indent="0" algn="just">
              <a:buNone/>
            </a:pPr>
            <a:r>
              <a:rPr lang="en-US" altLang="zh-CN" sz="2000" dirty="0">
                <a:latin typeface="Times New Roman" panose="02020603050405020304" pitchFamily="18" charset="0"/>
                <a:cs typeface="Times New Roman" panose="02020603050405020304" pitchFamily="18" charset="0"/>
              </a:rPr>
              <a:t>Training and test distributions are not independent and identically distributed.</a:t>
            </a:r>
          </a:p>
          <a:p>
            <a:pPr marL="0" indent="0" algn="just">
              <a:buNone/>
            </a:pPr>
            <a:r>
              <a:rPr lang="en-US" altLang="zh-CN" sz="2000" dirty="0">
                <a:latin typeface="Times New Roman" panose="02020603050405020304" pitchFamily="18" charset="0"/>
                <a:cs typeface="Times New Roman" panose="02020603050405020304" pitchFamily="18" charset="0"/>
              </a:rPr>
              <a:t>Most methods (domain adaption, causal transfer learning, etc.) need test distribution.</a:t>
            </a:r>
          </a:p>
          <a:p>
            <a:pPr marL="0" indent="0" algn="just">
              <a:buNone/>
            </a:pPr>
            <a:r>
              <a:rPr lang="en-US" altLang="zh-CN" sz="2000" dirty="0">
                <a:latin typeface="Times New Roman" panose="02020603050405020304" pitchFamily="18" charset="0"/>
                <a:cs typeface="Times New Roman" panose="02020603050405020304" pitchFamily="18" charset="0"/>
              </a:rPr>
              <a:t>We are interested the generalization without knowing test distribution a priori.</a:t>
            </a:r>
          </a:p>
        </p:txBody>
      </p:sp>
      <p:pic>
        <p:nvPicPr>
          <p:cNvPr id="7" name="图片 6">
            <a:extLst>
              <a:ext uri="{FF2B5EF4-FFF2-40B4-BE49-F238E27FC236}">
                <a16:creationId xmlns:a16="http://schemas.microsoft.com/office/drawing/2014/main" id="{A78F7FA3-13E9-45D1-857A-46B2EA965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86" y="3496213"/>
            <a:ext cx="5472645" cy="2947410"/>
          </a:xfrm>
          <a:prstGeom prst="rect">
            <a:avLst/>
          </a:prstGeom>
        </p:spPr>
      </p:pic>
      <p:pic>
        <p:nvPicPr>
          <p:cNvPr id="9" name="图片 8">
            <a:extLst>
              <a:ext uri="{FF2B5EF4-FFF2-40B4-BE49-F238E27FC236}">
                <a16:creationId xmlns:a16="http://schemas.microsoft.com/office/drawing/2014/main" id="{4EDE00E9-69AF-4ECB-9FAC-470409ECD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7431" y="3487063"/>
            <a:ext cx="5455920" cy="2956560"/>
          </a:xfrm>
          <a:prstGeom prst="rect">
            <a:avLst/>
          </a:prstGeom>
        </p:spPr>
      </p:pic>
      <p:pic>
        <p:nvPicPr>
          <p:cNvPr id="5" name="Picture 4" descr="查看源图像">
            <a:extLst>
              <a:ext uri="{FF2B5EF4-FFF2-40B4-BE49-F238E27FC236}">
                <a16:creationId xmlns:a16="http://schemas.microsoft.com/office/drawing/2014/main" id="{0C9DAFCF-F2F9-5E59-C265-806E01F1054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FA1082DB-F177-6C23-C70A-BA072F5BE8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University of Chinese Academy of Sciences - APRU">
            <a:extLst>
              <a:ext uri="{FF2B5EF4-FFF2-40B4-BE49-F238E27FC236}">
                <a16:creationId xmlns:a16="http://schemas.microsoft.com/office/drawing/2014/main" id="{88F96A61-E81D-456B-479C-5EB549BF2F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查看源图像">
            <a:extLst>
              <a:ext uri="{FF2B5EF4-FFF2-40B4-BE49-F238E27FC236}">
                <a16:creationId xmlns:a16="http://schemas.microsoft.com/office/drawing/2014/main" id="{8F81BDCA-1337-3AB6-D246-E46560064F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635F7BDE-6C6B-8B84-2D21-644E2511C443}"/>
              </a:ext>
            </a:extLst>
          </p:cNvPr>
          <p:cNvSpPr txBox="1"/>
          <p:nvPr/>
        </p:nvSpPr>
        <p:spPr>
          <a:xfrm>
            <a:off x="4148991" y="6443623"/>
            <a:ext cx="3264035" cy="215444"/>
          </a:xfrm>
          <a:prstGeom prst="rect">
            <a:avLst/>
          </a:prstGeom>
          <a:noFill/>
        </p:spPr>
        <p:txBody>
          <a:bodyPr wrap="none" rtlCol="0">
            <a:spAutoFit/>
          </a:bodyPr>
          <a:lstStyle/>
          <a:p>
            <a:r>
              <a:rPr lang="en-US" altLang="zh-CN" sz="800" dirty="0">
                <a:latin typeface="Times New Roman" panose="02020603050405020304" pitchFamily="18" charset="0"/>
                <a:cs typeface="Times New Roman" panose="02020603050405020304" pitchFamily="18" charset="0"/>
              </a:rPr>
              <a:t>From the slides of https://mp.weixin.qq.com/s/uvl89ri39I2Xzm5urr62ZA</a:t>
            </a:r>
            <a:endParaRPr lang="zh-CN" alt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53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Backgrounds on Causal Inference</a:t>
            </a:r>
            <a:endParaRPr lang="zh-CN" altLang="en-US" sz="36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6304B4F3-3A57-4A07-8505-6C18E98DE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971" y="2018805"/>
            <a:ext cx="8074058" cy="4586172"/>
          </a:xfrm>
          <a:prstGeom prst="rect">
            <a:avLst/>
          </a:prstGeom>
        </p:spPr>
      </p:pic>
      <p:pic>
        <p:nvPicPr>
          <p:cNvPr id="3" name="Picture 4" descr="查看源图像">
            <a:extLst>
              <a:ext uri="{FF2B5EF4-FFF2-40B4-BE49-F238E27FC236}">
                <a16:creationId xmlns:a16="http://schemas.microsoft.com/office/drawing/2014/main" id="{A380E69E-5CCA-D02B-CE98-17F9FC8191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3384CF9-7235-5F82-C2D8-ACCF5AA057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3FBAA7E5-3327-5F66-60AB-128465270C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查看源图像">
            <a:extLst>
              <a:ext uri="{FF2B5EF4-FFF2-40B4-BE49-F238E27FC236}">
                <a16:creationId xmlns:a16="http://schemas.microsoft.com/office/drawing/2014/main" id="{C4CA34A1-06EF-363F-C43B-D09683A5C4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80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Challenges for counterfactual inference</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9051005-8086-4C9A-A559-48EF4CAE7C94}"/>
                  </a:ext>
                </a:extLst>
              </p:cNvPr>
              <p:cNvSpPr>
                <a:spLocks noGrp="1"/>
              </p:cNvSpPr>
              <p:nvPr>
                <p:ph idx="1"/>
              </p:nvPr>
            </p:nvSpPr>
            <p:spPr>
              <a:xfrm>
                <a:off x="838200" y="2216813"/>
                <a:ext cx="10515600" cy="3948318"/>
              </a:xfrm>
            </p:spPr>
            <p:txBody>
              <a:bodyPr>
                <a:normAutofit/>
              </a:bodyPr>
              <a:lstStyle/>
              <a:p>
                <a:pPr marL="0" indent="0" algn="just">
                  <a:buNone/>
                </a:pPr>
                <a:r>
                  <a:rPr lang="en-US" altLang="zh-CN" sz="2000" dirty="0">
                    <a:latin typeface="Times New Roman" panose="02020603050405020304" pitchFamily="18" charset="0"/>
                    <a:cs typeface="Times New Roman" panose="02020603050405020304" pitchFamily="18" charset="0"/>
                  </a:rPr>
                  <a:t>1.  Conditional Independence Assumption (CIA) and Ignorability</a:t>
                </a:r>
              </a:p>
              <a:p>
                <a:pPr marL="0" indent="0" algn="just">
                  <a:buNone/>
                </a:pPr>
                <a:r>
                  <a:rPr lang="en-US" altLang="zh-CN" sz="2000" b="0" dirty="0">
                    <a:cs typeface="Times New Roman" panose="02020603050405020304" pitchFamily="18" charset="0"/>
                  </a:rPr>
                  <a:t>                                                    </a:t>
                </a:r>
                <a14:m>
                  <m:oMath xmlns:m="http://schemas.openxmlformats.org/officeDocument/2006/math">
                    <m:r>
                      <a:rPr lang="en-US" altLang="zh-CN" sz="200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m:rPr>
                            <m:sty m:val="p"/>
                          </m:rPr>
                          <a:rPr lang="en-US" altLang="zh-CN" sz="2000">
                            <a:latin typeface="Cambria Math" panose="02040503050406030204" pitchFamily="18" charset="0"/>
                            <a:cs typeface="Times New Roman" panose="02020603050405020304" pitchFamily="18" charset="0"/>
                          </a:rPr>
                          <m:t>Y</m:t>
                        </m:r>
                      </m:e>
                      <m:sub>
                        <m:r>
                          <a:rPr lang="en-US" altLang="zh-CN" sz="2000" i="1">
                            <a:latin typeface="Cambria Math" panose="02040503050406030204" pitchFamily="18" charset="0"/>
                            <a:cs typeface="Times New Roman" panose="02020603050405020304" pitchFamily="18" charset="0"/>
                          </a:rPr>
                          <m:t>0</m:t>
                        </m:r>
                      </m:sub>
                    </m:sSub>
                    <m:r>
                      <a:rPr lang="en-US" altLang="zh-CN" sz="2000">
                        <a:latin typeface="Cambria Math" panose="02040503050406030204" pitchFamily="18" charset="0"/>
                        <a:cs typeface="Times New Roman" panose="02020603050405020304" pitchFamily="18" charset="0"/>
                      </a:rPr>
                      <m:t>, </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𝑌</m:t>
                        </m:r>
                      </m:e>
                      <m:sub>
                        <m:r>
                          <a:rPr lang="en-US" altLang="zh-CN" sz="2000" i="1">
                            <a:latin typeface="Cambria Math" panose="02040503050406030204" pitchFamily="18" charset="0"/>
                            <a:cs typeface="Times New Roman" panose="02020603050405020304" pitchFamily="18" charset="0"/>
                          </a:rPr>
                          <m:t>1</m:t>
                        </m:r>
                      </m:sub>
                    </m:sSub>
                    <m:r>
                      <a:rPr lang="en-US" altLang="zh-CN" sz="2000">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𝑇</m:t>
                    </m:r>
                    <m:r>
                      <a:rPr lang="en-US" altLang="zh-CN" sz="2000" i="1">
                        <a:latin typeface="Cambria Math" panose="02040503050406030204" pitchFamily="18" charset="0"/>
                        <a:cs typeface="Times New Roman" panose="02020603050405020304" pitchFamily="18" charset="0"/>
                      </a:rPr>
                      <m:t> | </m:t>
                    </m:r>
                    <m:r>
                      <a:rPr lang="en-US" altLang="zh-CN" sz="2000" i="1">
                        <a:latin typeface="Cambria Math" panose="02040503050406030204" pitchFamily="18" charset="0"/>
                        <a:cs typeface="Times New Roman" panose="02020603050405020304" pitchFamily="18" charset="0"/>
                      </a:rPr>
                      <m:t>𝑋</m:t>
                    </m:r>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𝑥</m:t>
                    </m:r>
                  </m:oMath>
                </a14:m>
                <a:endParaRPr lang="en-US" altLang="zh-CN" sz="2000" dirty="0">
                  <a:latin typeface="Times New Roman" panose="02020603050405020304" pitchFamily="18" charset="0"/>
                  <a:cs typeface="Times New Roman" panose="02020603050405020304" pitchFamily="18" charset="0"/>
                </a:endParaRP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a:latin typeface="Times New Roman" panose="02020603050405020304" pitchFamily="18" charset="0"/>
                    <a:cs typeface="Times New Roman" panose="02020603050405020304" pitchFamily="18" charset="0"/>
                  </a:rPr>
                  <a:t>                                       </a:t>
                </a:r>
              </a:p>
              <a:p>
                <a:pPr marL="0" indent="0" algn="just">
                  <a:buNone/>
                </a:pPr>
                <a:endParaRPr lang="en-US" altLang="zh-CN" sz="2000" dirty="0">
                  <a:latin typeface="Times New Roman" panose="02020603050405020304" pitchFamily="18" charset="0"/>
                  <a:cs typeface="Times New Roman" panose="02020603050405020304" pitchFamily="18" charset="0"/>
                </a:endParaRPr>
              </a:p>
              <a:p>
                <a:pPr marL="0" indent="0" algn="just">
                  <a:buNone/>
                </a:pPr>
                <a:r>
                  <a:rPr lang="en-US" altLang="zh-CN" sz="2000" dirty="0">
                    <a:latin typeface="Times New Roman" panose="02020603050405020304" pitchFamily="18" charset="0"/>
                    <a:cs typeface="Times New Roman" panose="02020603050405020304" pitchFamily="18" charset="0"/>
                  </a:rPr>
                  <a:t>2.  Estimation of Propensity for Sample Weighting</a:t>
                </a:r>
              </a:p>
            </p:txBody>
          </p:sp>
        </mc:Choice>
        <mc:Fallback>
          <p:sp>
            <p:nvSpPr>
              <p:cNvPr id="3" name="内容占位符 2">
                <a:extLst>
                  <a:ext uri="{FF2B5EF4-FFF2-40B4-BE49-F238E27FC236}">
                    <a16:creationId xmlns:a16="http://schemas.microsoft.com/office/drawing/2014/main" id="{A9051005-8086-4C9A-A559-48EF4CAE7C94}"/>
                  </a:ext>
                </a:extLst>
              </p:cNvPr>
              <p:cNvSpPr>
                <a:spLocks noGrp="1" noRot="1" noChangeAspect="1" noMove="1" noResize="1" noEditPoints="1" noAdjustHandles="1" noChangeArrowheads="1" noChangeShapeType="1" noTextEdit="1"/>
              </p:cNvSpPr>
              <p:nvPr>
                <p:ph idx="1"/>
              </p:nvPr>
            </p:nvSpPr>
            <p:spPr>
              <a:xfrm>
                <a:off x="838200" y="2216813"/>
                <a:ext cx="10515600" cy="3948318"/>
              </a:xfrm>
              <a:blipFill>
                <a:blip r:embed="rId3"/>
                <a:stretch>
                  <a:fillRect l="-638" t="-1700"/>
                </a:stretch>
              </a:blipFill>
            </p:spPr>
            <p:txBody>
              <a:bodyPr/>
              <a:lstStyle/>
              <a:p>
                <a:r>
                  <a:rPr lang="zh-SG" altLang="en-US">
                    <a:noFill/>
                  </a:rPr>
                  <a:t> </a:t>
                </a:r>
              </a:p>
            </p:txBody>
          </p:sp>
        </mc:Fallback>
      </mc:AlternateContent>
      <p:pic>
        <p:nvPicPr>
          <p:cNvPr id="1026" name="Picture 2">
            <a:extLst>
              <a:ext uri="{FF2B5EF4-FFF2-40B4-BE49-F238E27FC236}">
                <a16:creationId xmlns:a16="http://schemas.microsoft.com/office/drawing/2014/main" id="{BC7B11FC-EC68-4D0B-BB54-8F59FBED7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2" y="4576478"/>
            <a:ext cx="8334375" cy="95250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1AFAA5AA-BFB2-4FD5-BB47-E7BE49963472}"/>
              </a:ext>
            </a:extLst>
          </p:cNvPr>
          <p:cNvSpPr txBox="1"/>
          <p:nvPr/>
        </p:nvSpPr>
        <p:spPr>
          <a:xfrm>
            <a:off x="838200" y="5477722"/>
            <a:ext cx="10124388"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Propensity estimation inaccuracy</a:t>
            </a:r>
            <a:r>
              <a:rPr lang="en-US" altLang="zh-CN" dirty="0">
                <a:latin typeface="Times New Roman" panose="02020603050405020304" pitchFamily="18" charset="0"/>
                <a:cs typeface="Times New Roman" panose="02020603050405020304" pitchFamily="18" charset="0"/>
              </a:rPr>
              <a:t>: too many “T”s to estimate with limited data. </a:t>
            </a:r>
            <a:endParaRPr lang="zh-CN" altLang="en-US" dirty="0">
              <a:latin typeface="Times New Roman" panose="02020603050405020304" pitchFamily="18" charset="0"/>
              <a:cs typeface="Times New Roman" panose="02020603050405020304" pitchFamily="18" charset="0"/>
            </a:endParaRPr>
          </a:p>
        </p:txBody>
      </p:sp>
      <p:pic>
        <p:nvPicPr>
          <p:cNvPr id="5" name="Picture 4" descr="查看源图像">
            <a:extLst>
              <a:ext uri="{FF2B5EF4-FFF2-40B4-BE49-F238E27FC236}">
                <a16:creationId xmlns:a16="http://schemas.microsoft.com/office/drawing/2014/main" id="{8282C321-7B7A-CC73-F00C-2BE71AB1B6A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78A4EA6-0E20-FC7D-4176-6BC0FDF5A5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A29052FE-EF8C-FC00-5433-11402493DE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FF3F4FFB-961A-5CC9-DE0B-4B5562C7D5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4C170C53-419E-E887-6CE6-5A087A797794}"/>
              </a:ext>
            </a:extLst>
          </p:cNvPr>
          <p:cNvSpPr txBox="1"/>
          <p:nvPr/>
        </p:nvSpPr>
        <p:spPr>
          <a:xfrm>
            <a:off x="838200" y="3059668"/>
            <a:ext cx="9889503"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Treatment identification</a:t>
            </a:r>
            <a:r>
              <a:rPr lang="en-US" altLang="zh-CN" dirty="0">
                <a:latin typeface="Times New Roman" panose="02020603050405020304" pitchFamily="18" charset="0"/>
                <a:cs typeface="Times New Roman" panose="02020603050405020304" pitchFamily="18" charset="0"/>
              </a:rPr>
              <a:t>: hard to distinguish treatment from covariates.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04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Causal Diagram on EHR</a:t>
            </a:r>
            <a:endParaRPr lang="zh-CN" altLang="en-US" sz="3600" b="1"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68B57186-09A0-4722-949F-A6BAAA02B1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2515518"/>
            <a:ext cx="5493817" cy="3298224"/>
          </a:xfrm>
        </p:spPr>
      </p:pic>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9D8344FF-2D2C-44D2-9BF3-9EBB83B6919C}"/>
                  </a:ext>
                </a:extLst>
              </p:cNvPr>
              <p:cNvSpPr txBox="1"/>
              <p:nvPr/>
            </p:nvSpPr>
            <p:spPr>
              <a:xfrm>
                <a:off x="705224" y="5103524"/>
                <a:ext cx="5139396" cy="1200329"/>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Patients with diabetes can take insulin (X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Y</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Diabetes may cause complication puffiness (X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Z</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Insulin does not cause puffiness (Z </a:t>
                </a:r>
                <a14:m>
                  <m:oMath xmlns:m="http://schemas.openxmlformats.org/officeDocument/2006/math">
                    <m:r>
                      <a:rPr lang="en-US" altLang="zh-CN" sz="180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Y). </a:t>
                </a:r>
              </a:p>
              <a:p>
                <a:r>
                  <a:rPr lang="en-US" altLang="zh-CN" dirty="0">
                    <a:latin typeface="Times New Roman" panose="02020603050405020304" pitchFamily="18" charset="0"/>
                    <a:cs typeface="Times New Roman" panose="02020603050405020304" pitchFamily="18" charset="0"/>
                  </a:rPr>
                  <a:t>Models may learn “Insulin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Puffiness”.</a:t>
                </a:r>
                <a:endParaRPr lang="en-US" altLang="zh-CN" dirty="0">
                  <a:latin typeface="Times New Roman" panose="02020603050405020304" pitchFamily="18" charset="0"/>
                  <a:cs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9D8344FF-2D2C-44D2-9BF3-9EBB83B6919C}"/>
                  </a:ext>
                </a:extLst>
              </p:cNvPr>
              <p:cNvSpPr txBox="1">
                <a:spLocks noRot="1" noChangeAspect="1" noMove="1" noResize="1" noEditPoints="1" noAdjustHandles="1" noChangeArrowheads="1" noChangeShapeType="1" noTextEdit="1"/>
              </p:cNvSpPr>
              <p:nvPr/>
            </p:nvSpPr>
            <p:spPr>
              <a:xfrm>
                <a:off x="705224" y="5103524"/>
                <a:ext cx="5139396" cy="1200329"/>
              </a:xfrm>
              <a:prstGeom prst="rect">
                <a:avLst/>
              </a:prstGeom>
              <a:blipFill>
                <a:blip r:embed="rId4"/>
                <a:stretch>
                  <a:fillRect l="-1068" t="-2538" r="-356" b="-7107"/>
                </a:stretch>
              </a:blipFill>
            </p:spPr>
            <p:txBody>
              <a:bodyPr/>
              <a:lstStyle/>
              <a:p>
                <a:r>
                  <a:rPr lang="zh-SG" altLang="en-US">
                    <a:noFill/>
                  </a:rPr>
                  <a:t> </a:t>
                </a:r>
              </a:p>
            </p:txBody>
          </p:sp>
        </mc:Fallback>
      </mc:AlternateContent>
      <p:sp>
        <p:nvSpPr>
          <p:cNvPr id="10" name="椭圆 9">
            <a:extLst>
              <a:ext uri="{FF2B5EF4-FFF2-40B4-BE49-F238E27FC236}">
                <a16:creationId xmlns:a16="http://schemas.microsoft.com/office/drawing/2014/main" id="{88F87140-DA50-4F58-95FF-08150DDC6D5F}"/>
              </a:ext>
            </a:extLst>
          </p:cNvPr>
          <p:cNvSpPr/>
          <p:nvPr/>
        </p:nvSpPr>
        <p:spPr>
          <a:xfrm>
            <a:off x="2278473" y="3926731"/>
            <a:ext cx="1489435" cy="76357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Diabetes</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3" name="椭圆 12">
            <a:extLst>
              <a:ext uri="{FF2B5EF4-FFF2-40B4-BE49-F238E27FC236}">
                <a16:creationId xmlns:a16="http://schemas.microsoft.com/office/drawing/2014/main" id="{17A3F421-2571-4220-89E9-9E17C7888744}"/>
              </a:ext>
            </a:extLst>
          </p:cNvPr>
          <p:cNvSpPr/>
          <p:nvPr/>
        </p:nvSpPr>
        <p:spPr>
          <a:xfrm>
            <a:off x="3767908" y="2870937"/>
            <a:ext cx="1489435" cy="76357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Insulin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CE1B0B34-97B8-41ED-AB0B-515B9DA9E17B}"/>
              </a:ext>
            </a:extLst>
          </p:cNvPr>
          <p:cNvSpPr/>
          <p:nvPr/>
        </p:nvSpPr>
        <p:spPr>
          <a:xfrm>
            <a:off x="844856" y="2870936"/>
            <a:ext cx="1489435" cy="76357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Puffiness</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8AE2D7D4-4D72-471D-A782-CC66197DCF68}"/>
              </a:ext>
            </a:extLst>
          </p:cNvPr>
          <p:cNvCxnSpPr>
            <a:stCxn id="10" idx="7"/>
            <a:endCxn id="13" idx="4"/>
          </p:cNvCxnSpPr>
          <p:nvPr/>
        </p:nvCxnSpPr>
        <p:spPr>
          <a:xfrm flipV="1">
            <a:off x="3549785" y="3634508"/>
            <a:ext cx="962841" cy="4040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直接箭头连接符 19">
            <a:extLst>
              <a:ext uri="{FF2B5EF4-FFF2-40B4-BE49-F238E27FC236}">
                <a16:creationId xmlns:a16="http://schemas.microsoft.com/office/drawing/2014/main" id="{2406B549-0AFD-4DD1-A886-6CEB75D10DA9}"/>
              </a:ext>
            </a:extLst>
          </p:cNvPr>
          <p:cNvCxnSpPr>
            <a:cxnSpLocks/>
            <a:stCxn id="10" idx="1"/>
            <a:endCxn id="14" idx="4"/>
          </p:cNvCxnSpPr>
          <p:nvPr/>
        </p:nvCxnSpPr>
        <p:spPr>
          <a:xfrm flipH="1" flipV="1">
            <a:off x="1589574" y="3634507"/>
            <a:ext cx="907022" cy="4040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文本框 29">
            <a:extLst>
              <a:ext uri="{FF2B5EF4-FFF2-40B4-BE49-F238E27FC236}">
                <a16:creationId xmlns:a16="http://schemas.microsoft.com/office/drawing/2014/main" id="{FB66FD9F-C565-43FD-A8BB-69C44994B5EE}"/>
              </a:ext>
            </a:extLst>
          </p:cNvPr>
          <p:cNvSpPr txBox="1"/>
          <p:nvPr/>
        </p:nvSpPr>
        <p:spPr>
          <a:xfrm>
            <a:off x="1413884" y="2493217"/>
            <a:ext cx="32573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Z</a:t>
            </a:r>
            <a:endParaRPr lang="zh-CN" altLang="en-US"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2272DDE4-32DB-4982-AE27-8DE9B7C9297D}"/>
              </a:ext>
            </a:extLst>
          </p:cNvPr>
          <p:cNvSpPr txBox="1"/>
          <p:nvPr/>
        </p:nvSpPr>
        <p:spPr>
          <a:xfrm>
            <a:off x="2875410" y="3557399"/>
            <a:ext cx="35137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835BC6AC-929F-4F76-85B5-00CFAA200143}"/>
              </a:ext>
            </a:extLst>
          </p:cNvPr>
          <p:cNvSpPr txBox="1"/>
          <p:nvPr/>
        </p:nvSpPr>
        <p:spPr>
          <a:xfrm>
            <a:off x="4341037" y="2515518"/>
            <a:ext cx="35137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p:txBody>
      </p:sp>
      <p:sp>
        <p:nvSpPr>
          <p:cNvPr id="35" name="文本框 34">
            <a:extLst>
              <a:ext uri="{FF2B5EF4-FFF2-40B4-BE49-F238E27FC236}">
                <a16:creationId xmlns:a16="http://schemas.microsoft.com/office/drawing/2014/main" id="{ABAB3072-85D4-4BE0-8CD4-CA0DC50C45DA}"/>
              </a:ext>
            </a:extLst>
          </p:cNvPr>
          <p:cNvSpPr txBox="1"/>
          <p:nvPr/>
        </p:nvSpPr>
        <p:spPr>
          <a:xfrm>
            <a:off x="1287222" y="2149985"/>
            <a:ext cx="3879131"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In this case, Y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Z would be spurious.</a:t>
            </a:r>
            <a:endParaRPr lang="en-US" altLang="zh-CN" dirty="0">
              <a:latin typeface="Times New Roman" panose="02020603050405020304" pitchFamily="18" charset="0"/>
              <a:cs typeface="Times New Roman" panose="02020603050405020304" pitchFamily="18" charset="0"/>
            </a:endParaRPr>
          </a:p>
        </p:txBody>
      </p:sp>
      <p:cxnSp>
        <p:nvCxnSpPr>
          <p:cNvPr id="36" name="直接箭头连接符 35">
            <a:extLst>
              <a:ext uri="{FF2B5EF4-FFF2-40B4-BE49-F238E27FC236}">
                <a16:creationId xmlns:a16="http://schemas.microsoft.com/office/drawing/2014/main" id="{4C19FB56-CDDF-44B3-8B46-C420B82E6F62}"/>
              </a:ext>
            </a:extLst>
          </p:cNvPr>
          <p:cNvCxnSpPr>
            <a:stCxn id="13" idx="2"/>
            <a:endCxn id="14" idx="6"/>
          </p:cNvCxnSpPr>
          <p:nvPr/>
        </p:nvCxnSpPr>
        <p:spPr>
          <a:xfrm flipH="1" flipV="1">
            <a:off x="2334291" y="3252722"/>
            <a:ext cx="1433617" cy="1"/>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38" name="文本框 37">
            <a:extLst>
              <a:ext uri="{FF2B5EF4-FFF2-40B4-BE49-F238E27FC236}">
                <a16:creationId xmlns:a16="http://schemas.microsoft.com/office/drawing/2014/main" id="{2718D02B-A479-4D5B-97FA-0D403B8FD5F1}"/>
              </a:ext>
            </a:extLst>
          </p:cNvPr>
          <p:cNvSpPr txBox="1"/>
          <p:nvPr/>
        </p:nvSpPr>
        <p:spPr>
          <a:xfrm>
            <a:off x="2924746" y="2822891"/>
            <a:ext cx="421269"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t>
            </a:r>
          </a:p>
        </p:txBody>
      </p:sp>
      <p:sp>
        <p:nvSpPr>
          <p:cNvPr id="37" name="文本框 36">
            <a:extLst>
              <a:ext uri="{FF2B5EF4-FFF2-40B4-BE49-F238E27FC236}">
                <a16:creationId xmlns:a16="http://schemas.microsoft.com/office/drawing/2014/main" id="{E2311A9A-8129-4368-B679-2D0C461D5407}"/>
              </a:ext>
            </a:extLst>
          </p:cNvPr>
          <p:cNvSpPr txBox="1"/>
          <p:nvPr/>
        </p:nvSpPr>
        <p:spPr>
          <a:xfrm>
            <a:off x="7089800" y="2101030"/>
            <a:ext cx="350621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Here, X, Y, Z only denote variables.</a:t>
            </a:r>
            <a:endParaRPr lang="zh-CN" altLang="en-US" dirty="0">
              <a:latin typeface="Times New Roman" panose="02020603050405020304" pitchFamily="18" charset="0"/>
              <a:cs typeface="Times New Roman" panose="02020603050405020304" pitchFamily="18" charset="0"/>
            </a:endParaRPr>
          </a:p>
        </p:txBody>
      </p:sp>
      <p:pic>
        <p:nvPicPr>
          <p:cNvPr id="3" name="Picture 4" descr="查看源图像">
            <a:extLst>
              <a:ext uri="{FF2B5EF4-FFF2-40B4-BE49-F238E27FC236}">
                <a16:creationId xmlns:a16="http://schemas.microsoft.com/office/drawing/2014/main" id="{032133C9-CEB0-DA01-108A-68F743FBEA0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AEF0899E-3FC8-68DF-62F0-3F2DD8F938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749928D0-65AE-32A7-1FE0-A9C6A1BDE4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7C76CA52-2DF0-33D3-A102-45024374DC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203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内容占位符 5">
            <a:extLst>
              <a:ext uri="{FF2B5EF4-FFF2-40B4-BE49-F238E27FC236}">
                <a16:creationId xmlns:a16="http://schemas.microsoft.com/office/drawing/2014/main" id="{B91C6921-685B-448F-A2EF-131465108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15518"/>
            <a:ext cx="5493817" cy="3298224"/>
          </a:xfrm>
          <a:prstGeom prst="rect">
            <a:avLst/>
          </a:prstGeom>
        </p:spPr>
      </p:pic>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Causal Diagram on EHR</a:t>
            </a:r>
            <a:endParaRPr lang="zh-CN" altLang="en-US" sz="3600" b="1" dirty="0">
              <a:latin typeface="Times New Roman" panose="02020603050405020304" pitchFamily="18" charset="0"/>
              <a:cs typeface="Times New Roman" panose="02020603050405020304" pitchFamily="18" charset="0"/>
            </a:endParaRPr>
          </a:p>
        </p:txBody>
      </p:sp>
      <p:sp>
        <p:nvSpPr>
          <p:cNvPr id="22" name="椭圆 21">
            <a:extLst>
              <a:ext uri="{FF2B5EF4-FFF2-40B4-BE49-F238E27FC236}">
                <a16:creationId xmlns:a16="http://schemas.microsoft.com/office/drawing/2014/main" id="{55BA7611-0BEE-4E6F-8E4F-92EF87FC8EBB}"/>
              </a:ext>
            </a:extLst>
          </p:cNvPr>
          <p:cNvSpPr/>
          <p:nvPr/>
        </p:nvSpPr>
        <p:spPr>
          <a:xfrm>
            <a:off x="2271817" y="3926731"/>
            <a:ext cx="1489435" cy="76357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Diabetes</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3" name="椭圆 22">
            <a:extLst>
              <a:ext uri="{FF2B5EF4-FFF2-40B4-BE49-F238E27FC236}">
                <a16:creationId xmlns:a16="http://schemas.microsoft.com/office/drawing/2014/main" id="{4182BF8E-B353-4B1E-89EF-3FEEFF475917}"/>
              </a:ext>
            </a:extLst>
          </p:cNvPr>
          <p:cNvSpPr/>
          <p:nvPr/>
        </p:nvSpPr>
        <p:spPr>
          <a:xfrm>
            <a:off x="3761252" y="2870937"/>
            <a:ext cx="1489435" cy="76357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Diet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4" name="椭圆 23">
            <a:extLst>
              <a:ext uri="{FF2B5EF4-FFF2-40B4-BE49-F238E27FC236}">
                <a16:creationId xmlns:a16="http://schemas.microsoft.com/office/drawing/2014/main" id="{0EAB879C-EBF8-49EF-AD8C-84056F59ED8B}"/>
              </a:ext>
            </a:extLst>
          </p:cNvPr>
          <p:cNvSpPr/>
          <p:nvPr/>
        </p:nvSpPr>
        <p:spPr>
          <a:xfrm>
            <a:off x="838200" y="2870936"/>
            <a:ext cx="1489435" cy="76357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Puffiness</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F6C1069B-43CD-48DD-9E21-EFD4B1DFC6C9}"/>
              </a:ext>
            </a:extLst>
          </p:cNvPr>
          <p:cNvCxnSpPr>
            <a:stCxn id="22" idx="7"/>
            <a:endCxn id="23" idx="4"/>
          </p:cNvCxnSpPr>
          <p:nvPr/>
        </p:nvCxnSpPr>
        <p:spPr>
          <a:xfrm flipV="1">
            <a:off x="3543129" y="3634508"/>
            <a:ext cx="962841" cy="4040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直接箭头连接符 25">
            <a:extLst>
              <a:ext uri="{FF2B5EF4-FFF2-40B4-BE49-F238E27FC236}">
                <a16:creationId xmlns:a16="http://schemas.microsoft.com/office/drawing/2014/main" id="{B1426C9D-A688-4F38-A79F-19CF45B35D87}"/>
              </a:ext>
            </a:extLst>
          </p:cNvPr>
          <p:cNvCxnSpPr>
            <a:cxnSpLocks/>
            <a:stCxn id="22" idx="1"/>
            <a:endCxn id="24" idx="4"/>
          </p:cNvCxnSpPr>
          <p:nvPr/>
        </p:nvCxnSpPr>
        <p:spPr>
          <a:xfrm flipH="1" flipV="1">
            <a:off x="1582918" y="3634507"/>
            <a:ext cx="907022" cy="4040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18">
            <a:extLst>
              <a:ext uri="{FF2B5EF4-FFF2-40B4-BE49-F238E27FC236}">
                <a16:creationId xmlns:a16="http://schemas.microsoft.com/office/drawing/2014/main" id="{BBAC6B48-9595-410D-BC9D-8F7EA83BC9A4}"/>
              </a:ext>
            </a:extLst>
          </p:cNvPr>
          <p:cNvSpPr txBox="1"/>
          <p:nvPr/>
        </p:nvSpPr>
        <p:spPr>
          <a:xfrm>
            <a:off x="714545" y="5092534"/>
            <a:ext cx="5024486"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Z is causal and stable in various environments.</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When X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Y change (distribution shift),</a:t>
            </a:r>
          </a:p>
          <a:p>
            <a:r>
              <a:rPr lang="en-US" altLang="zh-CN" dirty="0">
                <a:latin typeface="Times New Roman" panose="02020603050405020304" pitchFamily="18" charset="0"/>
                <a:cs typeface="Times New Roman" panose="02020603050405020304" pitchFamily="18" charset="0"/>
                <a:sym typeface="Wingdings" panose="05000000000000000000" pitchFamily="2" charset="2"/>
              </a:rPr>
              <a:t>statistical models may not generalize well.</a:t>
            </a:r>
            <a:endParaRPr lang="zh-CN" altLang="en-US"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1F3B4937-9F80-4936-B2EA-39C762D848BE}"/>
              </a:ext>
            </a:extLst>
          </p:cNvPr>
          <p:cNvSpPr txBox="1"/>
          <p:nvPr/>
        </p:nvSpPr>
        <p:spPr>
          <a:xfrm>
            <a:off x="1413884" y="2493217"/>
            <a:ext cx="32573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Z</a:t>
            </a:r>
            <a:endParaRPr lang="zh-CN" altLang="en-US"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ACA1F3CB-19F2-4CC7-8B3E-1180BA52AA7E}"/>
              </a:ext>
            </a:extLst>
          </p:cNvPr>
          <p:cNvSpPr txBox="1"/>
          <p:nvPr/>
        </p:nvSpPr>
        <p:spPr>
          <a:xfrm>
            <a:off x="2875410" y="3557399"/>
            <a:ext cx="35137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D232E620-7E77-43D4-B846-84E6C4FC08AA}"/>
              </a:ext>
            </a:extLst>
          </p:cNvPr>
          <p:cNvSpPr txBox="1"/>
          <p:nvPr/>
        </p:nvSpPr>
        <p:spPr>
          <a:xfrm>
            <a:off x="4341037" y="2515518"/>
            <a:ext cx="35137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p:txBody>
      </p:sp>
      <p:sp>
        <p:nvSpPr>
          <p:cNvPr id="30" name="椭圆 29">
            <a:extLst>
              <a:ext uri="{FF2B5EF4-FFF2-40B4-BE49-F238E27FC236}">
                <a16:creationId xmlns:a16="http://schemas.microsoft.com/office/drawing/2014/main" id="{3FC23D92-621C-4819-A7E9-F6310F6E35BA}"/>
              </a:ext>
            </a:extLst>
          </p:cNvPr>
          <p:cNvSpPr/>
          <p:nvPr/>
        </p:nvSpPr>
        <p:spPr>
          <a:xfrm>
            <a:off x="4651912" y="4258811"/>
            <a:ext cx="2059973" cy="763571"/>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No Insurance</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2" name="直接箭头连接符 11">
            <a:extLst>
              <a:ext uri="{FF2B5EF4-FFF2-40B4-BE49-F238E27FC236}">
                <a16:creationId xmlns:a16="http://schemas.microsoft.com/office/drawing/2014/main" id="{B5323163-F4F2-438D-B2DD-0475BB9B1F69}"/>
              </a:ext>
            </a:extLst>
          </p:cNvPr>
          <p:cNvCxnSpPr>
            <a:cxnSpLocks/>
            <a:stCxn id="30" idx="0"/>
            <a:endCxn id="23" idx="5"/>
          </p:cNvCxnSpPr>
          <p:nvPr/>
        </p:nvCxnSpPr>
        <p:spPr>
          <a:xfrm flipH="1" flipV="1">
            <a:off x="5032564" y="3522686"/>
            <a:ext cx="649335" cy="736125"/>
          </a:xfrm>
          <a:prstGeom prst="straightConnector1">
            <a:avLst/>
          </a:prstGeom>
          <a:ln>
            <a:prstDash val="solid"/>
            <a:tailEnd type="triangle"/>
          </a:ln>
        </p:spPr>
        <p:style>
          <a:lnRef idx="3">
            <a:schemeClr val="dk1"/>
          </a:lnRef>
          <a:fillRef idx="0">
            <a:schemeClr val="dk1"/>
          </a:fillRef>
          <a:effectRef idx="2">
            <a:schemeClr val="dk1"/>
          </a:effectRef>
          <a:fontRef idx="minor">
            <a:schemeClr val="tx1"/>
          </a:fontRef>
        </p:style>
      </p:cxnSp>
      <p:sp>
        <p:nvSpPr>
          <p:cNvPr id="32" name="文本框 31">
            <a:extLst>
              <a:ext uri="{FF2B5EF4-FFF2-40B4-BE49-F238E27FC236}">
                <a16:creationId xmlns:a16="http://schemas.microsoft.com/office/drawing/2014/main" id="{59081DDF-CC48-4CD9-B8F6-B6E6DDDBEB91}"/>
              </a:ext>
            </a:extLst>
          </p:cNvPr>
          <p:cNvSpPr txBox="1"/>
          <p:nvPr/>
        </p:nvSpPr>
        <p:spPr>
          <a:xfrm>
            <a:off x="1242612" y="2122379"/>
            <a:ext cx="3547843"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Spurious Y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Z cannot generalize.</a:t>
            </a:r>
            <a:endParaRPr lang="en-US" altLang="zh-CN" dirty="0">
              <a:latin typeface="Times New Roman" panose="02020603050405020304" pitchFamily="18" charset="0"/>
              <a:cs typeface="Times New Roman" panose="02020603050405020304" pitchFamily="18" charset="0"/>
            </a:endParaRPr>
          </a:p>
        </p:txBody>
      </p:sp>
      <p:cxnSp>
        <p:nvCxnSpPr>
          <p:cNvPr id="35" name="直接箭头连接符 34">
            <a:extLst>
              <a:ext uri="{FF2B5EF4-FFF2-40B4-BE49-F238E27FC236}">
                <a16:creationId xmlns:a16="http://schemas.microsoft.com/office/drawing/2014/main" id="{92869A65-A59B-4CAB-BB9E-9B2926D042A3}"/>
              </a:ext>
            </a:extLst>
          </p:cNvPr>
          <p:cNvCxnSpPr/>
          <p:nvPr/>
        </p:nvCxnSpPr>
        <p:spPr>
          <a:xfrm flipH="1" flipV="1">
            <a:off x="2334291" y="3252722"/>
            <a:ext cx="1433617" cy="1"/>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36" name="文本框 35">
            <a:extLst>
              <a:ext uri="{FF2B5EF4-FFF2-40B4-BE49-F238E27FC236}">
                <a16:creationId xmlns:a16="http://schemas.microsoft.com/office/drawing/2014/main" id="{B35C4524-6C25-4591-8C50-676C0554B42A}"/>
              </a:ext>
            </a:extLst>
          </p:cNvPr>
          <p:cNvSpPr txBox="1"/>
          <p:nvPr/>
        </p:nvSpPr>
        <p:spPr>
          <a:xfrm>
            <a:off x="2924746" y="2822891"/>
            <a:ext cx="421269"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t>
            </a:r>
          </a:p>
        </p:txBody>
      </p:sp>
      <p:pic>
        <p:nvPicPr>
          <p:cNvPr id="3" name="Picture 4" descr="查看源图像">
            <a:extLst>
              <a:ext uri="{FF2B5EF4-FFF2-40B4-BE49-F238E27FC236}">
                <a16:creationId xmlns:a16="http://schemas.microsoft.com/office/drawing/2014/main" id="{82DD6807-7CC4-BDCA-4AFE-60503E19FE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A065253-A27E-EECB-92D3-25717ED4B4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University of Chinese Academy of Sciences - APRU">
            <a:extLst>
              <a:ext uri="{FF2B5EF4-FFF2-40B4-BE49-F238E27FC236}">
                <a16:creationId xmlns:a16="http://schemas.microsoft.com/office/drawing/2014/main" id="{6DFC2590-93FB-EEAE-DB85-70A18D2F03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查看源图像">
            <a:extLst>
              <a:ext uri="{FF2B5EF4-FFF2-40B4-BE49-F238E27FC236}">
                <a16:creationId xmlns:a16="http://schemas.microsoft.com/office/drawing/2014/main" id="{9D28483D-CDDB-2797-551A-ABD7FACBE2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62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842136"/>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Stable Learning on EHR</a:t>
            </a:r>
            <a:endParaRPr lang="zh-CN" altLang="en-US" sz="3600" b="1" dirty="0">
              <a:latin typeface="Times New Roman" panose="02020603050405020304" pitchFamily="18" charset="0"/>
              <a:cs typeface="Times New Roman" panose="02020603050405020304" pitchFamily="18" charset="0"/>
            </a:endParaRPr>
          </a:p>
        </p:txBody>
      </p:sp>
      <p:sp>
        <p:nvSpPr>
          <p:cNvPr id="22" name="椭圆 21">
            <a:extLst>
              <a:ext uri="{FF2B5EF4-FFF2-40B4-BE49-F238E27FC236}">
                <a16:creationId xmlns:a16="http://schemas.microsoft.com/office/drawing/2014/main" id="{55BA7611-0BEE-4E6F-8E4F-92EF87FC8EBB}"/>
              </a:ext>
            </a:extLst>
          </p:cNvPr>
          <p:cNvSpPr/>
          <p:nvPr/>
        </p:nvSpPr>
        <p:spPr>
          <a:xfrm>
            <a:off x="2271817" y="3926731"/>
            <a:ext cx="1489435" cy="76357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Diabetes</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3" name="椭圆 22">
            <a:extLst>
              <a:ext uri="{FF2B5EF4-FFF2-40B4-BE49-F238E27FC236}">
                <a16:creationId xmlns:a16="http://schemas.microsoft.com/office/drawing/2014/main" id="{4182BF8E-B353-4B1E-89EF-3FEEFF475917}"/>
              </a:ext>
            </a:extLst>
          </p:cNvPr>
          <p:cNvSpPr/>
          <p:nvPr/>
        </p:nvSpPr>
        <p:spPr>
          <a:xfrm>
            <a:off x="3761252" y="2870937"/>
            <a:ext cx="1489435" cy="76357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Insulin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4" name="椭圆 23">
            <a:extLst>
              <a:ext uri="{FF2B5EF4-FFF2-40B4-BE49-F238E27FC236}">
                <a16:creationId xmlns:a16="http://schemas.microsoft.com/office/drawing/2014/main" id="{0EAB879C-EBF8-49EF-AD8C-84056F59ED8B}"/>
              </a:ext>
            </a:extLst>
          </p:cNvPr>
          <p:cNvSpPr/>
          <p:nvPr/>
        </p:nvSpPr>
        <p:spPr>
          <a:xfrm>
            <a:off x="838200" y="2870936"/>
            <a:ext cx="1489435" cy="76357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Puffiness</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F6C1069B-43CD-48DD-9E21-EFD4B1DFC6C9}"/>
              </a:ext>
            </a:extLst>
          </p:cNvPr>
          <p:cNvCxnSpPr>
            <a:stCxn id="22" idx="7"/>
            <a:endCxn id="23" idx="4"/>
          </p:cNvCxnSpPr>
          <p:nvPr/>
        </p:nvCxnSpPr>
        <p:spPr>
          <a:xfrm flipV="1">
            <a:off x="3543129" y="3634508"/>
            <a:ext cx="962841" cy="404045"/>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cxnSp>
        <p:nvCxnSpPr>
          <p:cNvPr id="26" name="直接箭头连接符 25">
            <a:extLst>
              <a:ext uri="{FF2B5EF4-FFF2-40B4-BE49-F238E27FC236}">
                <a16:creationId xmlns:a16="http://schemas.microsoft.com/office/drawing/2014/main" id="{B1426C9D-A688-4F38-A79F-19CF45B35D87}"/>
              </a:ext>
            </a:extLst>
          </p:cNvPr>
          <p:cNvCxnSpPr>
            <a:cxnSpLocks/>
            <a:stCxn id="22" idx="1"/>
            <a:endCxn id="24" idx="4"/>
          </p:cNvCxnSpPr>
          <p:nvPr/>
        </p:nvCxnSpPr>
        <p:spPr>
          <a:xfrm flipH="1" flipV="1">
            <a:off x="1582918" y="3634507"/>
            <a:ext cx="907022" cy="4040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18">
            <a:extLst>
              <a:ext uri="{FF2B5EF4-FFF2-40B4-BE49-F238E27FC236}">
                <a16:creationId xmlns:a16="http://schemas.microsoft.com/office/drawing/2014/main" id="{BBAC6B48-9595-410D-BC9D-8F7EA83BC9A4}"/>
              </a:ext>
            </a:extLst>
          </p:cNvPr>
          <p:cNvSpPr txBox="1"/>
          <p:nvPr/>
        </p:nvSpPr>
        <p:spPr>
          <a:xfrm>
            <a:off x="576408" y="5069527"/>
            <a:ext cx="5450524" cy="923330"/>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Causal inference requires the </a:t>
            </a:r>
            <a:r>
              <a:rPr lang="en-US" altLang="zh-CN" sz="1800" b="1" dirty="0">
                <a:latin typeface="Times New Roman" panose="02020603050405020304" pitchFamily="18" charset="0"/>
                <a:cs typeface="Times New Roman" panose="02020603050405020304" pitchFamily="18" charset="0"/>
              </a:rPr>
              <a:t>conditional covariance </a:t>
            </a:r>
            <a:r>
              <a:rPr lang="en-US" altLang="zh-CN" sz="1800" dirty="0">
                <a:latin typeface="Times New Roman" panose="02020603050405020304" pitchFamily="18" charset="0"/>
                <a:cs typeface="Times New Roman" panose="02020603050405020304" pitchFamily="18" charset="0"/>
              </a:rPr>
              <a:t>between Treatment and Covariates to be zero. Here, X and Y shouldn’t be correlated to remove spurious relation.</a:t>
            </a:r>
            <a:endParaRPr lang="zh-CN" altLang="en-US" dirty="0"/>
          </a:p>
        </p:txBody>
      </p:sp>
      <p:sp>
        <p:nvSpPr>
          <p:cNvPr id="27" name="文本框 26">
            <a:extLst>
              <a:ext uri="{FF2B5EF4-FFF2-40B4-BE49-F238E27FC236}">
                <a16:creationId xmlns:a16="http://schemas.microsoft.com/office/drawing/2014/main" id="{1F3B4937-9F80-4936-B2EA-39C762D848BE}"/>
              </a:ext>
            </a:extLst>
          </p:cNvPr>
          <p:cNvSpPr txBox="1"/>
          <p:nvPr/>
        </p:nvSpPr>
        <p:spPr>
          <a:xfrm>
            <a:off x="1413884" y="2493217"/>
            <a:ext cx="32573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Z</a:t>
            </a:r>
            <a:endParaRPr lang="zh-CN" altLang="en-US"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ACA1F3CB-19F2-4CC7-8B3E-1180BA52AA7E}"/>
              </a:ext>
            </a:extLst>
          </p:cNvPr>
          <p:cNvSpPr txBox="1"/>
          <p:nvPr/>
        </p:nvSpPr>
        <p:spPr>
          <a:xfrm>
            <a:off x="2875410" y="3557399"/>
            <a:ext cx="35137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D232E620-7E77-43D4-B846-84E6C4FC08AA}"/>
              </a:ext>
            </a:extLst>
          </p:cNvPr>
          <p:cNvSpPr txBox="1"/>
          <p:nvPr/>
        </p:nvSpPr>
        <p:spPr>
          <a:xfrm>
            <a:off x="4341037" y="2515518"/>
            <a:ext cx="35137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59081DDF-CC48-4CD9-B8F6-B6E6DDDBEB91}"/>
              </a:ext>
            </a:extLst>
          </p:cNvPr>
          <p:cNvSpPr txBox="1"/>
          <p:nvPr/>
        </p:nvSpPr>
        <p:spPr>
          <a:xfrm>
            <a:off x="1242612" y="2122379"/>
            <a:ext cx="3547843"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Spurious Y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Z will be removed.</a:t>
            </a:r>
            <a:endParaRPr lang="en-US" altLang="zh-CN"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CF1E90C-EE3B-4B4D-AA34-1AEC9D3F0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069" y="2761129"/>
            <a:ext cx="5539548" cy="3094774"/>
          </a:xfrm>
          <a:prstGeom prst="rect">
            <a:avLst/>
          </a:prstGeom>
        </p:spPr>
      </p:pic>
      <p:sp>
        <p:nvSpPr>
          <p:cNvPr id="10" name="乘号 9">
            <a:extLst>
              <a:ext uri="{FF2B5EF4-FFF2-40B4-BE49-F238E27FC236}">
                <a16:creationId xmlns:a16="http://schemas.microsoft.com/office/drawing/2014/main" id="{E9C26C72-8A03-4024-8108-C71BF492B6C5}"/>
              </a:ext>
            </a:extLst>
          </p:cNvPr>
          <p:cNvSpPr/>
          <p:nvPr/>
        </p:nvSpPr>
        <p:spPr>
          <a:xfrm>
            <a:off x="3742927" y="3648421"/>
            <a:ext cx="594588" cy="404045"/>
          </a:xfrm>
          <a:prstGeom prst="mathMultiply">
            <a:avLst>
              <a:gd name="adj1" fmla="val 1185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4" descr="查看源图像">
            <a:extLst>
              <a:ext uri="{FF2B5EF4-FFF2-40B4-BE49-F238E27FC236}">
                <a16:creationId xmlns:a16="http://schemas.microsoft.com/office/drawing/2014/main" id="{8C60BB10-1C4A-CAF0-E148-22ED40A8ED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883" b="33509"/>
          <a:stretch/>
        </p:blipFill>
        <p:spPr bwMode="auto">
          <a:xfrm>
            <a:off x="178225" y="51783"/>
            <a:ext cx="3380176" cy="7306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EB86ABF7-567B-04C0-EB14-76577776C8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65030" y="51783"/>
            <a:ext cx="851555" cy="83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Chinese Academy of Sciences - APRU">
            <a:extLst>
              <a:ext uri="{FF2B5EF4-FFF2-40B4-BE49-F238E27FC236}">
                <a16:creationId xmlns:a16="http://schemas.microsoft.com/office/drawing/2014/main" id="{00532140-7917-B085-6565-9705C40517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6213" y="170635"/>
            <a:ext cx="2671782" cy="560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查看源图像">
            <a:extLst>
              <a:ext uri="{FF2B5EF4-FFF2-40B4-BE49-F238E27FC236}">
                <a16:creationId xmlns:a16="http://schemas.microsoft.com/office/drawing/2014/main" id="{27A982A2-B1C0-164F-238E-E3E0B77077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5807" y="166506"/>
            <a:ext cx="2109584" cy="56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3627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11802</TotalTime>
  <Words>3150</Words>
  <Application>Microsoft Office PowerPoint</Application>
  <PresentationFormat>Widescreen</PresentationFormat>
  <Paragraphs>236</Paragraphs>
  <Slides>25</Slides>
  <Notes>21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等线</vt:lpstr>
      <vt:lpstr>等线 Light</vt:lpstr>
      <vt:lpstr>Arial</vt:lpstr>
      <vt:lpstr>Calibri</vt:lpstr>
      <vt:lpstr>Cambria Math</vt:lpstr>
      <vt:lpstr>Open Sans</vt:lpstr>
      <vt:lpstr>Times New Roman</vt:lpstr>
      <vt:lpstr>Office 主题​​</vt:lpstr>
      <vt:lpstr>Deep Stable Representation Learning on  Electronic Health Records</vt:lpstr>
      <vt:lpstr>Diagnoses Prediction based on EHR</vt:lpstr>
      <vt:lpstr>Motivation</vt:lpstr>
      <vt:lpstr>Out-Of-Distribution Generalization</vt:lpstr>
      <vt:lpstr>Backgrounds on Causal Inference</vt:lpstr>
      <vt:lpstr>Challenges for counterfactual inference</vt:lpstr>
      <vt:lpstr>Causal Diagram on EHR</vt:lpstr>
      <vt:lpstr>Causal Diagram on EHR</vt:lpstr>
      <vt:lpstr>Stable Learning on EHR</vt:lpstr>
      <vt:lpstr>Stable Learning on EHR</vt:lpstr>
      <vt:lpstr>Notations and Descriptions</vt:lpstr>
      <vt:lpstr>Causal Health Embedding (CHE)</vt:lpstr>
      <vt:lpstr>Algorithm Details</vt:lpstr>
      <vt:lpstr>Algorithm and Datasets</vt:lpstr>
      <vt:lpstr>Data splitting for ID and OOD problem</vt:lpstr>
      <vt:lpstr>Baselines on EHR</vt:lpstr>
      <vt:lpstr>ID experiment</vt:lpstr>
      <vt:lpstr>OOD experiment</vt:lpstr>
      <vt:lpstr>Performances with different weighting coefficients</vt:lpstr>
      <vt:lpstr>Performances with different weighting coefficients</vt:lpstr>
      <vt:lpstr>Interpreting Results on EHR</vt:lpstr>
      <vt:lpstr>Interpreting Results on EHR</vt:lpstr>
      <vt:lpstr>Conclusion</vt:lpstr>
      <vt:lpstr>Difference between counterfactual &amp; CHE</vt:lpstr>
      <vt:lpstr>Difference between counterfactual &amp; 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Yingtao Luo</dc:title>
  <dc:creator>yl3851</dc:creator>
  <cp:lastModifiedBy>Yingtao Luo</cp:lastModifiedBy>
  <cp:revision>316</cp:revision>
  <dcterms:created xsi:type="dcterms:W3CDTF">2022-02-12T09:55:36Z</dcterms:created>
  <dcterms:modified xsi:type="dcterms:W3CDTF">2022-11-27T16:21:17Z</dcterms:modified>
</cp:coreProperties>
</file>